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6B3BA4-420D-4337-BDA9-0737387535D4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909905-C4AE-4313-B153-B70705DFD15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126876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Egyptian, Babilonian mathematics: procedures, no proofs, no general theorems.</a:t>
            </a:r>
          </a:p>
          <a:p>
            <a:r>
              <a:rPr lang="hu-HU" smtClean="0">
                <a:solidFill>
                  <a:srgbClr val="FFFF00"/>
                </a:solidFill>
              </a:rPr>
              <a:t>No distinction between exact and approximative calculation. </a:t>
            </a:r>
          </a:p>
          <a:p>
            <a:r>
              <a:rPr lang="hu-HU">
                <a:solidFill>
                  <a:srgbClr val="FFFF00"/>
                </a:solidFill>
              </a:rPr>
              <a:t>	</a:t>
            </a:r>
            <a:r>
              <a:rPr lang="hu-HU" smtClean="0">
                <a:solidFill>
                  <a:srgbClr val="FFFF00"/>
                </a:solidFill>
              </a:rPr>
              <a:t>Classical literature:	 Neugebauer, </a:t>
            </a:r>
            <a:r>
              <a:rPr lang="hu-HU" i="1" smtClean="0">
                <a:solidFill>
                  <a:srgbClr val="FFFF00"/>
                </a:solidFill>
              </a:rPr>
              <a:t>The exact sciences in antiquity</a:t>
            </a:r>
          </a:p>
          <a:p>
            <a:r>
              <a:rPr lang="hu-HU" i="1">
                <a:solidFill>
                  <a:srgbClr val="FFFF00"/>
                </a:solidFill>
              </a:rPr>
              <a:t>	</a:t>
            </a:r>
            <a:r>
              <a:rPr lang="hu-HU" i="1" smtClean="0">
                <a:solidFill>
                  <a:srgbClr val="FFFF00"/>
                </a:solidFill>
              </a:rPr>
              <a:t>			</a:t>
            </a:r>
            <a:r>
              <a:rPr lang="hu-HU" smtClean="0">
                <a:solidFill>
                  <a:srgbClr val="FFFF00"/>
                </a:solidFill>
              </a:rPr>
              <a:t>van der Waerden</a:t>
            </a:r>
            <a:r>
              <a:rPr lang="hu-HU" i="1" smtClean="0">
                <a:solidFill>
                  <a:srgbClr val="FFFF00"/>
                </a:solidFill>
              </a:rPr>
              <a:t>, Awakening science</a:t>
            </a:r>
          </a:p>
          <a:p>
            <a:r>
              <a:rPr lang="hu-HU" smtClean="0">
                <a:solidFill>
                  <a:srgbClr val="FFFF00"/>
                </a:solidFill>
              </a:rPr>
              <a:t>Early Greek mathematics (6th century B.C., Thales’ time)</a:t>
            </a:r>
          </a:p>
          <a:p>
            <a:r>
              <a:rPr lang="hu-HU" smtClean="0">
                <a:solidFill>
                  <a:srgbClr val="FFFF00"/>
                </a:solidFill>
              </a:rPr>
              <a:t>Convincing by intuitivity</a:t>
            </a:r>
          </a:p>
          <a:p>
            <a:r>
              <a:rPr lang="hu-HU" smtClean="0">
                <a:solidFill>
                  <a:srgbClr val="FFFF00"/>
                </a:solidFill>
              </a:rPr>
              <a:t>Arithmetic of pebbles (</a:t>
            </a:r>
            <a:r>
              <a:rPr lang="hu-HU" i="1" smtClean="0">
                <a:solidFill>
                  <a:srgbClr val="FFFF00"/>
                </a:solidFill>
              </a:rPr>
              <a:t>pséphoi, calculi</a:t>
            </a:r>
            <a:r>
              <a:rPr lang="hu-HU" smtClean="0">
                <a:solidFill>
                  <a:srgbClr val="FFFF00"/>
                </a:solidFill>
              </a:rPr>
              <a:t>): triangle numbers, quadrat numbers, etc.</a:t>
            </a:r>
          </a:p>
          <a:p>
            <a:r>
              <a:rPr lang="hu-HU" smtClean="0">
                <a:solidFill>
                  <a:srgbClr val="FFFF00"/>
                </a:solidFill>
              </a:rPr>
              <a:t>Theorem: if you take a triangle number eight times and add one you get a quadrat number</a:t>
            </a:r>
          </a:p>
          <a:p>
            <a:r>
              <a:rPr lang="hu-HU" smtClean="0">
                <a:solidFill>
                  <a:srgbClr val="FFFF00"/>
                </a:solidFill>
              </a:rPr>
              <a:t>Geometry: general theorems with easy intuitive proof (Thales’ theorem)</a:t>
            </a:r>
          </a:p>
          <a:p>
            <a:r>
              <a:rPr lang="hu-HU" smtClean="0">
                <a:solidFill>
                  <a:srgbClr val="FFFF00"/>
                </a:solidFill>
              </a:rPr>
              <a:t>Sometimes, an exact proof would need Archimedes’ infinitesimal methods</a:t>
            </a:r>
          </a:p>
          <a:p>
            <a:r>
              <a:rPr lang="hu-HU" smtClean="0">
                <a:solidFill>
                  <a:srgbClr val="FFFF00"/>
                </a:solidFill>
              </a:rPr>
              <a:t>The verb of proof: </a:t>
            </a:r>
            <a:r>
              <a:rPr lang="hu-HU" i="1" smtClean="0">
                <a:solidFill>
                  <a:srgbClr val="FFFF00"/>
                </a:solidFill>
              </a:rPr>
              <a:t>deiknymi</a:t>
            </a:r>
            <a:r>
              <a:rPr lang="hu-HU" smtClean="0">
                <a:solidFill>
                  <a:srgbClr val="FFFF00"/>
                </a:solidFill>
              </a:rPr>
              <a:t>, literally „to show”</a:t>
            </a:r>
          </a:p>
        </p:txBody>
      </p:sp>
    </p:spTree>
    <p:extLst>
      <p:ext uri="{BB962C8B-B14F-4D97-AF65-F5344CB8AC3E}">
        <p14:creationId xmlns:p14="http://schemas.microsoft.com/office/powerpoint/2010/main" val="37731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83568" y="1124744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Four „senses” of the verb of being:</a:t>
            </a:r>
          </a:p>
          <a:p>
            <a:pPr marL="342900" indent="-342900">
              <a:buAutoNum type="arabicPeriod"/>
            </a:pPr>
            <a:r>
              <a:rPr lang="hu-HU" smtClean="0">
                <a:solidFill>
                  <a:srgbClr val="FFFF00"/>
                </a:solidFill>
              </a:rPr>
              <a:t>Existence predicate</a:t>
            </a:r>
          </a:p>
          <a:p>
            <a:pPr marL="342900" indent="-342900">
              <a:buAutoNum type="arabicPeriod"/>
            </a:pPr>
            <a:r>
              <a:rPr lang="hu-HU" smtClean="0">
                <a:solidFill>
                  <a:srgbClr val="FFFF00"/>
                </a:solidFill>
              </a:rPr>
              <a:t>Veridic (is the case that …)</a:t>
            </a:r>
          </a:p>
          <a:p>
            <a:pPr marL="342900" indent="-342900">
              <a:buAutoNum type="arabicPeriod"/>
            </a:pPr>
            <a:r>
              <a:rPr lang="hu-HU" smtClean="0">
                <a:solidFill>
                  <a:srgbClr val="FFFF00"/>
                </a:solidFill>
              </a:rPr>
              <a:t>Copula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 smtClean="0">
                <a:solidFill>
                  <a:srgbClr val="FFFF00"/>
                </a:solidFill>
              </a:rPr>
              <a:t>Sign of identity</a:t>
            </a:r>
          </a:p>
          <a:p>
            <a:pPr marL="800100" lvl="1" indent="-342900">
              <a:buFont typeface="+mj-lt"/>
              <a:buAutoNum type="alphaLcParenR"/>
            </a:pPr>
            <a:r>
              <a:rPr lang="hu-HU">
                <a:solidFill>
                  <a:srgbClr val="FFFF00"/>
                </a:solidFill>
              </a:rPr>
              <a:t>S</a:t>
            </a:r>
            <a:r>
              <a:rPr lang="hu-HU" smtClean="0">
                <a:solidFill>
                  <a:srgbClr val="FFFF00"/>
                </a:solidFill>
              </a:rPr>
              <a:t>upplement for noun predicates</a:t>
            </a:r>
          </a:p>
          <a:p>
            <a:r>
              <a:rPr lang="hu-HU" smtClean="0">
                <a:solidFill>
                  <a:srgbClr val="FFFF00"/>
                </a:solidFill>
              </a:rPr>
              <a:t>All the four are relevan to the understanding of Parmenides.</a:t>
            </a:r>
          </a:p>
          <a:p>
            <a:r>
              <a:rPr lang="hu-HU" smtClean="0">
                <a:solidFill>
                  <a:srgbClr val="FFFF00"/>
                </a:solidFill>
              </a:rPr>
              <a:t>Each one generates an interpretation and even formalisation of the saying.</a:t>
            </a:r>
          </a:p>
          <a:p>
            <a:r>
              <a:rPr lang="hu-HU" smtClean="0">
                <a:solidFill>
                  <a:srgbClr val="FFFF00"/>
                </a:solidFill>
              </a:rPr>
              <a:t>The expression is elliptic under each interpretation.</a:t>
            </a:r>
          </a:p>
          <a:p>
            <a:r>
              <a:rPr lang="hu-HU" smtClean="0">
                <a:solidFill>
                  <a:srgbClr val="FFFF00"/>
                </a:solidFill>
              </a:rPr>
              <a:t>Neglect the modal expression (‚cannot’).</a:t>
            </a:r>
          </a:p>
          <a:p>
            <a:r>
              <a:rPr lang="hu-HU" smtClean="0">
                <a:solidFill>
                  <a:srgbClr val="FFFF00"/>
                </a:solidFill>
              </a:rPr>
              <a:t>1. </a:t>
            </a:r>
          </a:p>
          <a:p>
            <a:r>
              <a:rPr lang="hu-HU" smtClean="0">
                <a:solidFill>
                  <a:srgbClr val="FFFF00"/>
                </a:solidFill>
              </a:rPr>
              <a:t>Interpretation:</a:t>
            </a:r>
          </a:p>
          <a:p>
            <a:r>
              <a:rPr lang="hu-HU" smtClean="0">
                <a:solidFill>
                  <a:srgbClr val="FFFF00"/>
                </a:solidFill>
              </a:rPr>
              <a:t>Everything (every thing) exists and there are no non-existents.</a:t>
            </a:r>
          </a:p>
          <a:p>
            <a:r>
              <a:rPr lang="hu-HU">
                <a:solidFill>
                  <a:srgbClr val="FFFF00"/>
                </a:solidFill>
                <a:sym typeface="Symbol"/>
              </a:rPr>
              <a:t>xE(x)xE(x)</a:t>
            </a:r>
          </a:p>
          <a:p>
            <a:r>
              <a:rPr lang="hu-HU" smtClean="0">
                <a:solidFill>
                  <a:srgbClr val="FFFF00"/>
                </a:solidFill>
              </a:rPr>
              <a:t>A plausible meaning postulate for the existence predicate.</a:t>
            </a:r>
            <a:endParaRPr lang="hu-H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1052736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The „anti-empirical, anti-visual” turn (5th century B.C.):</a:t>
            </a:r>
          </a:p>
          <a:p>
            <a:r>
              <a:rPr lang="hu-HU" smtClean="0">
                <a:solidFill>
                  <a:srgbClr val="FFFF00"/>
                </a:solidFill>
              </a:rPr>
              <a:t>Nothing is accepted as obvious, everything should be proved.</a:t>
            </a:r>
          </a:p>
          <a:p>
            <a:r>
              <a:rPr lang="hu-HU" smtClean="0">
                <a:solidFill>
                  <a:srgbClr val="FFFF00"/>
                </a:solidFill>
              </a:rPr>
              <a:t>Deductive method appears; the first  </a:t>
            </a:r>
            <a:r>
              <a:rPr lang="hu-HU" i="1" smtClean="0">
                <a:solidFill>
                  <a:srgbClr val="FFFF00"/>
                </a:solidFill>
              </a:rPr>
              <a:t>stoikheia</a:t>
            </a:r>
            <a:endParaRPr lang="hu-HU" smtClean="0">
              <a:solidFill>
                <a:srgbClr val="FFFF00"/>
              </a:solidFill>
            </a:endParaRPr>
          </a:p>
          <a:p>
            <a:r>
              <a:rPr lang="hu-HU" smtClean="0">
                <a:solidFill>
                  <a:srgbClr val="FFFF00"/>
                </a:solidFill>
              </a:rPr>
              <a:t>Geometry becomes the main area of research</a:t>
            </a:r>
          </a:p>
          <a:p>
            <a:r>
              <a:rPr lang="hu-HU" smtClean="0">
                <a:solidFill>
                  <a:srgbClr val="FFFF00"/>
                </a:solidFill>
              </a:rPr>
              <a:t>The discovery of irrationality (incommensurability)</a:t>
            </a:r>
          </a:p>
          <a:p>
            <a:r>
              <a:rPr lang="hu-HU" smtClean="0">
                <a:solidFill>
                  <a:srgbClr val="FFFF00"/>
                </a:solidFill>
              </a:rPr>
              <a:t>Pythagorean theorem</a:t>
            </a:r>
          </a:p>
          <a:p>
            <a:r>
              <a:rPr lang="hu-HU" smtClean="0">
                <a:solidFill>
                  <a:srgbClr val="FFFF00"/>
                </a:solidFill>
              </a:rPr>
              <a:t>Tetragonalisation problems</a:t>
            </a:r>
          </a:p>
          <a:p>
            <a:r>
              <a:rPr lang="hu-HU" smtClean="0">
                <a:solidFill>
                  <a:srgbClr val="FFFF00"/>
                </a:solidFill>
              </a:rPr>
              <a:t>Hippocrates’ </a:t>
            </a:r>
            <a:r>
              <a:rPr lang="hu-HU" i="1" smtClean="0">
                <a:solidFill>
                  <a:srgbClr val="FFFF00"/>
                </a:solidFill>
              </a:rPr>
              <a:t>lunulae </a:t>
            </a:r>
            <a:r>
              <a:rPr lang="hu-HU" smtClean="0">
                <a:solidFill>
                  <a:srgbClr val="FFFF00"/>
                </a:solidFill>
              </a:rPr>
              <a:t>(little moons)</a:t>
            </a:r>
          </a:p>
          <a:p>
            <a:endParaRPr lang="hu-HU">
              <a:solidFill>
                <a:srgbClr val="FFFF00"/>
              </a:solidFill>
            </a:endParaRPr>
          </a:p>
          <a:p>
            <a:r>
              <a:rPr lang="hu-HU" smtClean="0">
                <a:solidFill>
                  <a:srgbClr val="FFFF00"/>
                </a:solidFill>
              </a:rPr>
              <a:t>An interesting section of Euclid’ </a:t>
            </a:r>
            <a:r>
              <a:rPr lang="hu-HU" i="1" smtClean="0">
                <a:solidFill>
                  <a:srgbClr val="FFFF00"/>
                </a:solidFill>
              </a:rPr>
              <a:t>Elements</a:t>
            </a:r>
            <a:r>
              <a:rPr lang="hu-HU" smtClean="0">
                <a:solidFill>
                  <a:srgbClr val="FFFF00"/>
                </a:solidFill>
              </a:rPr>
              <a:t>: the theory of odd and even.</a:t>
            </a:r>
          </a:p>
          <a:p>
            <a:r>
              <a:rPr lang="hu-HU" smtClean="0">
                <a:solidFill>
                  <a:srgbClr val="FFFF00"/>
                </a:solidFill>
              </a:rPr>
              <a:t>Book IX (Applications of number theory)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167"/>
            <a:ext cx="9143999" cy="621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4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" y="836712"/>
            <a:ext cx="9143047" cy="278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1054"/>
            <a:ext cx="9128299" cy="10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62716" y="5229200"/>
            <a:ext cx="8819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From Prop. 35 on: deep theorems of number theory again.</a:t>
            </a:r>
          </a:p>
          <a:p>
            <a:r>
              <a:rPr lang="hu-HU" smtClean="0">
                <a:solidFill>
                  <a:srgbClr val="FFFF00"/>
                </a:solidFill>
              </a:rPr>
              <a:t>Szabó: Prop. 21-34. is an older enclosure in the text: a pythagorean </a:t>
            </a:r>
            <a:r>
              <a:rPr lang="hu-HU" i="1" smtClean="0">
                <a:solidFill>
                  <a:srgbClr val="FFFF00"/>
                </a:solidFill>
              </a:rPr>
              <a:t>mathéma</a:t>
            </a:r>
            <a:r>
              <a:rPr lang="hu-HU" smtClean="0">
                <a:solidFill>
                  <a:srgbClr val="FFFF00"/>
                </a:solidFill>
              </a:rPr>
              <a:t>.</a:t>
            </a:r>
          </a:p>
          <a:p>
            <a:r>
              <a:rPr lang="hu-HU" smtClean="0">
                <a:solidFill>
                  <a:srgbClr val="FFFF00"/>
                </a:solidFill>
              </a:rPr>
              <a:t>„Visualisation”: perfectly irrelevant, not intuitive at all.</a:t>
            </a:r>
          </a:p>
          <a:p>
            <a:r>
              <a:rPr lang="hu-HU" smtClean="0">
                <a:solidFill>
                  <a:srgbClr val="FFFF00"/>
                </a:solidFill>
              </a:rPr>
              <a:t>(Goes back to manuscripts from the </a:t>
            </a:r>
            <a:r>
              <a:rPr lang="hu-HU" u="sng" smtClean="0">
                <a:solidFill>
                  <a:srgbClr val="FFFF00"/>
                </a:solidFill>
              </a:rPr>
              <a:t>late</a:t>
            </a:r>
            <a:r>
              <a:rPr lang="hu-HU" smtClean="0">
                <a:solidFill>
                  <a:srgbClr val="FFFF00"/>
                </a:solidFill>
              </a:rPr>
              <a:t> antiquity.)</a:t>
            </a:r>
          </a:p>
        </p:txBody>
      </p:sp>
    </p:spTree>
    <p:extLst>
      <p:ext uri="{BB962C8B-B14F-4D97-AF65-F5344CB8AC3E}">
        <p14:creationId xmlns:p14="http://schemas.microsoft.com/office/powerpoint/2010/main" val="2775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1268760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Why the turn?</a:t>
            </a:r>
          </a:p>
          <a:p>
            <a:r>
              <a:rPr lang="hu-HU" smtClean="0">
                <a:solidFill>
                  <a:srgbClr val="FFFF00"/>
                </a:solidFill>
              </a:rPr>
              <a:t>Szabó’s question: How mathematics became a deductive science? </a:t>
            </a:r>
          </a:p>
          <a:p>
            <a:r>
              <a:rPr lang="hu-HU" smtClean="0">
                <a:solidFill>
                  <a:srgbClr val="FFFF00"/>
                </a:solidFill>
              </a:rPr>
              <a:t>László Kalmár: „The development of mathematical rigor from intuition to axiomatic method” (1942): a rational reconstruction of history</a:t>
            </a:r>
          </a:p>
          <a:p>
            <a:r>
              <a:rPr lang="hu-HU" smtClean="0">
                <a:solidFill>
                  <a:srgbClr val="FFFF00"/>
                </a:solidFill>
              </a:rPr>
              <a:t>The best maths (creative, beautiful etc.) is the informal, intuitive maths.</a:t>
            </a:r>
          </a:p>
          <a:p>
            <a:r>
              <a:rPr lang="hu-HU" smtClean="0">
                <a:solidFill>
                  <a:srgbClr val="FFFF00"/>
                </a:solidFill>
              </a:rPr>
              <a:t>Why we need to be deductive? To convince others (the sceptics). </a:t>
            </a:r>
          </a:p>
          <a:p>
            <a:r>
              <a:rPr lang="hu-HU" smtClean="0">
                <a:solidFill>
                  <a:srgbClr val="FFFF00"/>
                </a:solidFill>
              </a:rPr>
              <a:t>We must reduce our claims to basic propositions that can be accepted by the other.</a:t>
            </a:r>
          </a:p>
          <a:p>
            <a:r>
              <a:rPr lang="hu-HU" smtClean="0">
                <a:solidFill>
                  <a:srgbClr val="FFFF00"/>
                </a:solidFill>
              </a:rPr>
              <a:t>Szabó: this is the principle of antique dialectics (originated by Zeno of Elea).</a:t>
            </a:r>
          </a:p>
          <a:p>
            <a:r>
              <a:rPr lang="hu-HU" smtClean="0">
                <a:solidFill>
                  <a:srgbClr val="FFFF00"/>
                </a:solidFill>
              </a:rPr>
              <a:t>The turn presupposes that we believe more to logic (to argumentation) than to our eyes. </a:t>
            </a:r>
          </a:p>
          <a:p>
            <a:r>
              <a:rPr lang="hu-HU" smtClean="0">
                <a:solidFill>
                  <a:srgbClr val="FFFF00"/>
                </a:solidFill>
              </a:rPr>
              <a:t>Incommensurability needs indirect proof and cannot be proved on an intuitive way. [?]</a:t>
            </a:r>
          </a:p>
          <a:p>
            <a:r>
              <a:rPr lang="hu-HU" smtClean="0">
                <a:solidFill>
                  <a:srgbClr val="FFFF00"/>
                </a:solidFill>
              </a:rPr>
              <a:t>This is surely true for the proof Aristotle alludes to. 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0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980728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Let us call indirect proof an argument that uses one of the following principles:</a:t>
            </a:r>
          </a:p>
          <a:p>
            <a:r>
              <a:rPr lang="hu-HU" smtClean="0">
                <a:solidFill>
                  <a:srgbClr val="FFFF00"/>
                </a:solidFill>
              </a:rPr>
              <a:t>{A </a:t>
            </a:r>
            <a:r>
              <a:rPr lang="hu-HU">
                <a:solidFill>
                  <a:srgbClr val="FFFF00"/>
                </a:solidFill>
                <a:sym typeface="Symbol"/>
              </a:rPr>
              <a:t>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B; B} </a:t>
            </a:r>
            <a:r>
              <a:rPr lang="hu-HU">
                <a:solidFill>
                  <a:srgbClr val="FFFF00"/>
                </a:solidFill>
                <a:sym typeface="Symbol"/>
              </a:rPr>
              <a:t>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A</a:t>
            </a:r>
            <a:r>
              <a:rPr lang="hu-HU" i="1" smtClean="0">
                <a:solidFill>
                  <a:srgbClr val="FFFF00"/>
                </a:solidFill>
                <a:sym typeface="Symbol"/>
              </a:rPr>
              <a:t> </a:t>
            </a:r>
            <a:r>
              <a:rPr lang="hu-HU">
                <a:solidFill>
                  <a:srgbClr val="FFFF00"/>
                </a:solidFill>
                <a:sym typeface="Symbol"/>
              </a:rPr>
              <a:t>[ModusTollens, MT]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{A </a:t>
            </a:r>
            <a:r>
              <a:rPr lang="hu-HU">
                <a:solidFill>
                  <a:srgbClr val="FFFF00"/>
                </a:solidFill>
                <a:sym typeface="Symbol"/>
              </a:rPr>
              <a:t>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B; A </a:t>
            </a:r>
            <a:r>
              <a:rPr lang="hu-HU">
                <a:solidFill>
                  <a:srgbClr val="FFFF00"/>
                </a:solidFill>
                <a:sym typeface="Symbol"/>
              </a:rPr>
              <a:t>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B} </a:t>
            </a:r>
            <a:r>
              <a:rPr lang="hu-HU">
                <a:solidFill>
                  <a:srgbClr val="FFFF00"/>
                </a:solidFill>
                <a:sym typeface="Symbol"/>
              </a:rPr>
              <a:t>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A </a:t>
            </a:r>
            <a:r>
              <a:rPr lang="hu-HU">
                <a:solidFill>
                  <a:srgbClr val="FFFF00"/>
                </a:solidFill>
                <a:sym typeface="Symbol"/>
              </a:rPr>
              <a:t>[Consequentia Mirabilis, 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CM]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Indirect hypothesis: A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It implies something false (MT) or just a contradiction (CM).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Therefore, A is false.</a:t>
            </a:r>
          </a:p>
          <a:p>
            <a:r>
              <a:rPr lang="hu-HU" smtClean="0">
                <a:solidFill>
                  <a:srgbClr val="FFFF00"/>
                </a:solidFill>
                <a:sym typeface="Symbol"/>
              </a:rPr>
              <a:t>Therefore, </a:t>
            </a:r>
            <a:r>
              <a:rPr lang="hu-HU">
                <a:solidFill>
                  <a:srgbClr val="FFFF00"/>
                </a:solidFill>
                <a:sym typeface="Symbol"/>
              </a:rPr>
              <a:t></a:t>
            </a:r>
            <a:r>
              <a:rPr lang="hu-HU" smtClean="0">
                <a:solidFill>
                  <a:srgbClr val="FFFF00"/>
                </a:solidFill>
                <a:sym typeface="Symbol"/>
              </a:rPr>
              <a:t>A is true.</a:t>
            </a:r>
            <a:endParaRPr lang="hu-HU">
              <a:solidFill>
                <a:srgbClr val="FFFF00"/>
              </a:solidFill>
              <a:sym typeface="Symbol"/>
            </a:endParaRPr>
          </a:p>
          <a:p>
            <a:r>
              <a:rPr lang="hu-HU" smtClean="0">
                <a:solidFill>
                  <a:srgbClr val="FFFF00"/>
                </a:solidFill>
              </a:rPr>
              <a:t>Why is this way of argumentation valid?</a:t>
            </a:r>
          </a:p>
          <a:p>
            <a:r>
              <a:rPr lang="hu-HU" smtClean="0">
                <a:solidFill>
                  <a:srgbClr val="FFFF00"/>
                </a:solidFill>
              </a:rPr>
              <a:t>A plausible argument for MT:</a:t>
            </a:r>
          </a:p>
          <a:p>
            <a:r>
              <a:rPr lang="hu-HU" smtClean="0">
                <a:solidFill>
                  <a:srgbClr val="FFFF00"/>
                </a:solidFill>
              </a:rPr>
              <a:t>A is either true or false. [Principle of Excluded Middle, PEM]</a:t>
            </a:r>
          </a:p>
          <a:p>
            <a:r>
              <a:rPr lang="hu-HU" smtClean="0">
                <a:solidFill>
                  <a:srgbClr val="FFFF00"/>
                </a:solidFill>
              </a:rPr>
              <a:t>If it is true, then B is true, too. [Modus Ponens, MP.]</a:t>
            </a:r>
          </a:p>
          <a:p>
            <a:r>
              <a:rPr lang="hu-HU" smtClean="0">
                <a:solidFill>
                  <a:srgbClr val="FFFF00"/>
                </a:solidFill>
              </a:rPr>
              <a:t>But we know that B is false.</a:t>
            </a:r>
          </a:p>
          <a:p>
            <a:r>
              <a:rPr lang="hu-HU" smtClean="0">
                <a:solidFill>
                  <a:srgbClr val="FFFF00"/>
                </a:solidFill>
              </a:rPr>
              <a:t>And a proposition cannot be true and false at once. [Principle of Contradiction, PC]</a:t>
            </a:r>
          </a:p>
          <a:p>
            <a:r>
              <a:rPr lang="hu-HU" smtClean="0">
                <a:solidFill>
                  <a:srgbClr val="FFFF00"/>
                </a:solidFill>
              </a:rPr>
              <a:t>Therefore, it cannot be the case.</a:t>
            </a:r>
          </a:p>
          <a:p>
            <a:r>
              <a:rPr lang="hu-HU" smtClean="0">
                <a:solidFill>
                  <a:srgbClr val="FFFF00"/>
                </a:solidFill>
              </a:rPr>
              <a:t>Therefore A is false.</a:t>
            </a:r>
          </a:p>
          <a:p>
            <a:r>
              <a:rPr lang="hu-HU" smtClean="0">
                <a:solidFill>
                  <a:srgbClr val="FFFF00"/>
                </a:solidFill>
              </a:rPr>
              <a:t>It seems that both PEM and PC is needed to the validity of indirect proofs.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9552" y="980728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Milesian cosmogony: explanations to the origin of the world/nature</a:t>
            </a:r>
          </a:p>
          <a:p>
            <a:r>
              <a:rPr lang="hu-HU" smtClean="0">
                <a:solidFill>
                  <a:srgbClr val="FFFF00"/>
                </a:solidFill>
              </a:rPr>
              <a:t>by experience and analogy</a:t>
            </a:r>
          </a:p>
          <a:p>
            <a:r>
              <a:rPr lang="hu-HU" smtClean="0">
                <a:solidFill>
                  <a:srgbClr val="FFFF00"/>
                </a:solidFill>
              </a:rPr>
              <a:t>Criticism: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" y="1923395"/>
            <a:ext cx="9109520" cy="125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39552" y="342900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(Parmenides, fr. 7) </a:t>
            </a:r>
          </a:p>
        </p:txBody>
      </p:sp>
    </p:spTree>
    <p:extLst>
      <p:ext uri="{BB962C8B-B14F-4D97-AF65-F5344CB8AC3E}">
        <p14:creationId xmlns:p14="http://schemas.microsoft.com/office/powerpoint/2010/main" val="42221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98072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>
                <a:solidFill>
                  <a:srgbClr val="FFFF00"/>
                </a:solidFill>
              </a:rPr>
              <a:t>Fr. 8, 5-9:</a:t>
            </a:r>
          </a:p>
          <a:p>
            <a:r>
              <a:rPr lang="hu-HU" smtClean="0">
                <a:solidFill>
                  <a:srgbClr val="FFFF00"/>
                </a:solidFill>
              </a:rPr>
              <a:t>[About „what is”, or the Being] It 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627059"/>
            <a:ext cx="8964489" cy="82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49287" y="2708920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Stucture:</a:t>
            </a:r>
          </a:p>
          <a:p>
            <a:r>
              <a:rPr lang="hu-HU" smtClean="0">
                <a:solidFill>
                  <a:srgbClr val="FFFF00"/>
                </a:solidFill>
              </a:rPr>
              <a:t>(Question = indirect hypothesis)</a:t>
            </a:r>
          </a:p>
          <a:p>
            <a:r>
              <a:rPr lang="hu-HU" smtClean="0">
                <a:solidFill>
                  <a:srgbClr val="FFFF00"/>
                </a:solidFill>
              </a:rPr>
              <a:t>If it was created, it was created from something that which is not.</a:t>
            </a:r>
          </a:p>
          <a:p>
            <a:r>
              <a:rPr lang="hu-HU" smtClean="0">
                <a:solidFill>
                  <a:srgbClr val="FFFF00"/>
                </a:solidFill>
              </a:rPr>
              <a:t>But there is nothing which is not. (*)</a:t>
            </a:r>
          </a:p>
          <a:p>
            <a:r>
              <a:rPr lang="hu-HU" smtClean="0">
                <a:solidFill>
                  <a:srgbClr val="FFFF00"/>
                </a:solidFill>
              </a:rPr>
              <a:t>Therefore, it was not created.</a:t>
            </a:r>
          </a:p>
          <a:p>
            <a:r>
              <a:rPr lang="hu-HU" smtClean="0">
                <a:solidFill>
                  <a:srgbClr val="FFFF00"/>
                </a:solidFill>
              </a:rPr>
              <a:t>All the arguments for the „signs of the Being” have the same structure.</a:t>
            </a:r>
          </a:p>
          <a:p>
            <a:r>
              <a:rPr lang="hu-HU" smtClean="0">
                <a:solidFill>
                  <a:srgbClr val="FFFF00"/>
                </a:solidFill>
              </a:rPr>
              <a:t>They always use something like the premiss (*).</a:t>
            </a:r>
          </a:p>
          <a:p>
            <a:r>
              <a:rPr lang="hu-HU" smtClean="0">
                <a:solidFill>
                  <a:srgbClr val="FFFF00"/>
                </a:solidFill>
              </a:rPr>
              <a:t>Why should we accept it?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8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" y="836712"/>
            <a:ext cx="9036000" cy="178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95536" y="3429000"/>
            <a:ext cx="2887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mtClean="0">
                <a:solidFill>
                  <a:srgbClr val="FFFF00"/>
                </a:solidFill>
              </a:rPr>
              <a:t>Fr. 2</a:t>
            </a:r>
          </a:p>
          <a:p>
            <a:r>
              <a:rPr lang="hu-HU" smtClean="0">
                <a:solidFill>
                  <a:srgbClr val="FFFF00"/>
                </a:solidFill>
              </a:rPr>
              <a:t>„it </a:t>
            </a:r>
            <a:r>
              <a:rPr lang="hu-HU" i="1" smtClean="0">
                <a:solidFill>
                  <a:srgbClr val="FFFF00"/>
                </a:solidFill>
              </a:rPr>
              <a:t>is </a:t>
            </a:r>
            <a:r>
              <a:rPr lang="hu-HU" smtClean="0">
                <a:solidFill>
                  <a:srgbClr val="FFFF00"/>
                </a:solidFill>
              </a:rPr>
              <a:t>and it cannot not –be”</a:t>
            </a:r>
          </a:p>
          <a:p>
            <a:r>
              <a:rPr lang="hu-HU" smtClean="0">
                <a:solidFill>
                  <a:srgbClr val="FFFF00"/>
                </a:solidFill>
              </a:rPr>
              <a:t>Fr. 7: almost the same</a:t>
            </a:r>
          </a:p>
          <a:p>
            <a:r>
              <a:rPr lang="hu-HU" smtClean="0">
                <a:solidFill>
                  <a:srgbClr val="FFFF00"/>
                </a:solidFill>
              </a:rPr>
              <a:t>But what does it mean?</a:t>
            </a:r>
            <a:endParaRPr lang="hu-H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1264</TotalTime>
  <Words>710</Words>
  <Application>Microsoft Office PowerPoint</Application>
  <PresentationFormat>Diavetítés a képernyőre (4:3 oldalarány)</PresentationFormat>
  <Paragraphs>85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Áramlás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andras</dc:creator>
  <cp:lastModifiedBy>andrás</cp:lastModifiedBy>
  <cp:revision>25</cp:revision>
  <dcterms:created xsi:type="dcterms:W3CDTF">2016-02-22T10:15:19Z</dcterms:created>
  <dcterms:modified xsi:type="dcterms:W3CDTF">2016-02-23T18:58:05Z</dcterms:modified>
</cp:coreProperties>
</file>