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C2F927-58C6-469C-A866-399F698D25F2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3D2FA3-3601-4477-A5AC-10045FB6CE6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ument/142971698/1982-Realism-Michael-Dummet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55679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Dummett about realism and anti-realism</a:t>
            </a:r>
          </a:p>
          <a:p>
            <a:r>
              <a:rPr lang="en-US" smtClean="0">
                <a:solidFill>
                  <a:srgbClr val="FFFF00"/>
                </a:solidFill>
                <a:hlinkClick r:id="rId2"/>
              </a:rPr>
              <a:t>https://www.scribd.com/document/142971698/1982-Realism-Michael-Dummett</a:t>
            </a:r>
            <a:r>
              <a:rPr lang="hu-HU" smtClean="0">
                <a:solidFill>
                  <a:srgbClr val="FFFF00"/>
                </a:solidFill>
              </a:rPr>
              <a:t> 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Realism  (concerning X) construed as a semantical thesis: it is a certain interpretation of a class of statements (the statements about X – the given class).</a:t>
            </a:r>
          </a:p>
          <a:p>
            <a:r>
              <a:rPr lang="hu-HU" smtClean="0">
                <a:solidFill>
                  <a:srgbClr val="FFFF00"/>
                </a:solidFill>
              </a:rPr>
              <a:t>Something like this:</a:t>
            </a:r>
          </a:p>
          <a:p>
            <a:r>
              <a:rPr lang="hu-HU" smtClean="0">
                <a:solidFill>
                  <a:srgbClr val="FFFF00"/>
                </a:solidFill>
              </a:rPr>
              <a:t>The statements in the given class are rendered true or false by reality, independently of our knowing it or even being able to consider it.</a:t>
            </a:r>
          </a:p>
          <a:p>
            <a:r>
              <a:rPr lang="hu-HU" smtClean="0">
                <a:solidFill>
                  <a:srgbClr val="FFFF00"/>
                </a:solidFill>
              </a:rPr>
              <a:t>Anti-realism: not one, but many.</a:t>
            </a:r>
          </a:p>
        </p:txBody>
      </p:sp>
    </p:spTree>
    <p:extLst>
      <p:ext uri="{BB962C8B-B14F-4D97-AF65-F5344CB8AC3E}">
        <p14:creationId xmlns:p14="http://schemas.microsoft.com/office/powerpoint/2010/main" val="111146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90872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Characteristic features of realism</a:t>
            </a:r>
          </a:p>
          <a:p>
            <a:pPr marL="342900" indent="-342900">
              <a:buFont typeface="+mj-lt"/>
              <a:buAutoNum type="arabicPeriod"/>
            </a:pPr>
            <a:r>
              <a:rPr lang="hu-HU" smtClean="0">
                <a:solidFill>
                  <a:srgbClr val="FFFF00"/>
                </a:solidFill>
              </a:rPr>
              <a:t>Necessary </a:t>
            </a:r>
            <a:r>
              <a:rPr lang="hu-HU">
                <a:solidFill>
                  <a:srgbClr val="FFFF00"/>
                </a:solidFill>
              </a:rPr>
              <a:t>(but not sufficient) condition of realism: bivalence in the given class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r>
              <a:rPr lang="hu-HU" smtClean="0">
                <a:solidFill>
                  <a:srgbClr val="FFFF00"/>
                </a:solidFill>
              </a:rPr>
              <a:t>Bivalence: Every statement (proposition) is determinately true or false.</a:t>
            </a:r>
          </a:p>
          <a:p>
            <a:r>
              <a:rPr lang="hu-HU" smtClean="0">
                <a:solidFill>
                  <a:srgbClr val="FFFF00"/>
                </a:solidFill>
              </a:rPr>
              <a:t>Or: Every meaningful sentence is either true or false.</a:t>
            </a:r>
            <a:endParaRPr lang="hu-HU">
              <a:solidFill>
                <a:srgbClr val="FFFF00"/>
              </a:solidFill>
            </a:endParaRPr>
          </a:p>
          <a:p>
            <a:pPr lvl="1"/>
            <a:r>
              <a:rPr lang="hu-HU">
                <a:solidFill>
                  <a:srgbClr val="FFFF00"/>
                </a:solidFill>
              </a:rPr>
              <a:t>But a realist can use non-classical operators, too: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If </a:t>
            </a:r>
            <a:r>
              <a:rPr lang="hu-HU" i="1">
                <a:solidFill>
                  <a:srgbClr val="FFFF00"/>
                </a:solidFill>
              </a:rPr>
              <a:t>p </a:t>
            </a:r>
            <a:r>
              <a:rPr lang="hu-HU">
                <a:solidFill>
                  <a:srgbClr val="FFFF00"/>
                </a:solidFill>
              </a:rPr>
              <a:t>OR </a:t>
            </a:r>
            <a:r>
              <a:rPr lang="hu-HU" i="1">
                <a:solidFill>
                  <a:srgbClr val="FFFF00"/>
                </a:solidFill>
              </a:rPr>
              <a:t>q</a:t>
            </a:r>
            <a:r>
              <a:rPr lang="hu-HU">
                <a:solidFill>
                  <a:srgbClr val="FFFF00"/>
                </a:solidFill>
              </a:rPr>
              <a:t> means that we have either a proof for </a:t>
            </a:r>
            <a:r>
              <a:rPr lang="hu-HU" i="1">
                <a:solidFill>
                  <a:srgbClr val="FFFF00"/>
                </a:solidFill>
              </a:rPr>
              <a:t>p</a:t>
            </a:r>
            <a:r>
              <a:rPr lang="hu-HU">
                <a:solidFill>
                  <a:srgbClr val="FFFF00"/>
                </a:solidFill>
              </a:rPr>
              <a:t> or a proof for </a:t>
            </a:r>
            <a:r>
              <a:rPr lang="hu-HU" i="1">
                <a:solidFill>
                  <a:srgbClr val="FFFF00"/>
                </a:solidFill>
              </a:rPr>
              <a:t>q</a:t>
            </a:r>
            <a:r>
              <a:rPr lang="hu-HU">
                <a:solidFill>
                  <a:srgbClr val="FFFF00"/>
                </a:solidFill>
              </a:rPr>
              <a:t>, then for this OR  Law of Excluded Middle does not hold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r>
              <a:rPr lang="hu-HU" smtClean="0">
                <a:solidFill>
                  <a:srgbClr val="FFFF00"/>
                </a:solidFill>
              </a:rPr>
              <a:t>LEM: „</a:t>
            </a:r>
            <a:r>
              <a:rPr lang="hu-HU" i="1" smtClean="0">
                <a:solidFill>
                  <a:srgbClr val="FFFF00"/>
                </a:solidFill>
              </a:rPr>
              <a:t>p</a:t>
            </a:r>
            <a:r>
              <a:rPr lang="hu-HU" smtClean="0">
                <a:solidFill>
                  <a:srgbClr val="FFFF00"/>
                </a:solidFill>
              </a:rPr>
              <a:t> or </a:t>
            </a:r>
            <a:r>
              <a:rPr lang="hu-HU" i="1" smtClean="0">
                <a:solidFill>
                  <a:srgbClr val="FFFF00"/>
                </a:solidFill>
              </a:rPr>
              <a:t>q</a:t>
            </a:r>
            <a:r>
              <a:rPr lang="hu-HU" smtClean="0">
                <a:solidFill>
                  <a:srgbClr val="FFFF00"/>
                </a:solidFill>
              </a:rPr>
              <a:t>” is a logical truth.</a:t>
            </a:r>
            <a:endParaRPr lang="hu-HU">
              <a:solidFill>
                <a:srgbClr val="FFFF00"/>
              </a:solidFill>
            </a:endParaRPr>
          </a:p>
          <a:p>
            <a:pPr lvl="1"/>
            <a:r>
              <a:rPr lang="hu-HU">
                <a:solidFill>
                  <a:srgbClr val="FFFF00"/>
                </a:solidFill>
              </a:rPr>
              <a:t>But we can (should) interpret the metalanguage  ̒or’ classically, and we may have a classical  ̒or’ in the object language, too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hu-HU" smtClean="0">
                <a:solidFill>
                  <a:srgbClr val="FFFF00"/>
                </a:solidFill>
              </a:rPr>
              <a:t>Another </a:t>
            </a:r>
            <a:r>
              <a:rPr lang="hu-HU">
                <a:solidFill>
                  <a:srgbClr val="FFFF00"/>
                </a:solidFill>
              </a:rPr>
              <a:t>condition: reference-based semantic </a:t>
            </a:r>
            <a:r>
              <a:rPr lang="hu-HU" smtClean="0">
                <a:solidFill>
                  <a:srgbClr val="FFFF00"/>
                </a:solidFill>
              </a:rPr>
              <a:t>theory.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Quantified statements are treated virtually as (possibly infinite) conjunctions resp. disjunctions of singular statements.</a:t>
            </a:r>
            <a:endParaRPr lang="hu-H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0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908720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Semantic theory and theory of meaning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semantic theory is a method to assign semantic value to atomic expressions and calculate the semantic values of the compound ones.</a:t>
            </a:r>
          </a:p>
          <a:p>
            <a:r>
              <a:rPr lang="hu-HU" smtClean="0">
                <a:solidFill>
                  <a:srgbClr val="FFFF00"/>
                </a:solidFill>
              </a:rPr>
              <a:t>A realist semantic theory determines every statement as true or false. In such a theory, True and False are the only semantic values of a statement.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Example for a non-realist semantic theory: intuitionistic semantics for mathematical statements.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The semantic value of a statement that can be calculated from the semantic values of the component expressions is not its truth value but a relation between the statement and the possible mathematical constructions which holds iff the construction id a proof of the statement.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The statement is true iff there exists a construction which proves it ( ̒exists’ understood constructively). </a:t>
            </a: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r>
              <a:rPr lang="hu-HU">
                <a:solidFill>
                  <a:srgbClr val="FFFF00"/>
                </a:solidFill>
              </a:rPr>
              <a:t>Objectivist semantic theory: every meaningful sentence is determinately either true or not true (independently of our recognizing etc.) </a:t>
            </a:r>
          </a:p>
          <a:p>
            <a:pPr lvl="1"/>
            <a:r>
              <a:rPr lang="hu-HU">
                <a:solidFill>
                  <a:srgbClr val="FF0000"/>
                </a:solidFill>
              </a:rPr>
              <a:t>A „gappy” semantic theory of the Prior-Ruzsa type (Formalisation of the Frege-Strawson idea) is a realist or an objectivist one</a:t>
            </a:r>
            <a:r>
              <a:rPr lang="hu-HU" smtClean="0">
                <a:solidFill>
                  <a:srgbClr val="FF0000"/>
                </a:solidFill>
              </a:rPr>
              <a:t>?</a:t>
            </a:r>
            <a:r>
              <a:rPr lang="hu-HU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974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90872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Meaning and semantic value</a:t>
            </a:r>
          </a:p>
          <a:p>
            <a:r>
              <a:rPr lang="hu-HU" smtClean="0">
                <a:solidFill>
                  <a:srgbClr val="FFFF00"/>
                </a:solidFill>
              </a:rPr>
              <a:t>A </a:t>
            </a:r>
            <a:r>
              <a:rPr lang="hu-HU">
                <a:solidFill>
                  <a:srgbClr val="FFFF00"/>
                </a:solidFill>
              </a:rPr>
              <a:t>meaning-theory gives account of the knowledge of the speaker/hearer that is needed in order to understand an expression/to grasp its use.</a:t>
            </a:r>
          </a:p>
          <a:p>
            <a:r>
              <a:rPr lang="hu-HU" smtClean="0">
                <a:solidFill>
                  <a:srgbClr val="FFFF00"/>
                </a:solidFill>
              </a:rPr>
              <a:t>Understanding a sentence involves a grasp of how it is determined as true, if it is true, in accordance with its composition.</a:t>
            </a:r>
          </a:p>
          <a:p>
            <a:r>
              <a:rPr lang="hu-HU" smtClean="0">
                <a:solidFill>
                  <a:srgbClr val="FFFF00"/>
                </a:solidFill>
              </a:rPr>
              <a:t>Common sense: Whether or not a sentence is true depends both of its meaning and the way the word is.</a:t>
            </a:r>
          </a:p>
          <a:p>
            <a:r>
              <a:rPr lang="hu-HU" smtClean="0">
                <a:solidFill>
                  <a:srgbClr val="FFFF00"/>
                </a:solidFill>
              </a:rPr>
              <a:t>Given the way the world is, the semantic value of an expression is determined by its meaning.</a:t>
            </a: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On an objectivist semantic theory, to know the meaning of an expression consists in knowing the condition for it to have any given semantic value.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Sentences: knowledge of the meaning will consist in a grasp of what has to be the case for it to be true.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Notice: for complete utterances (statements) only!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The same sentence as a constituent of a compound sentence: it contributes to the semantical value  of the whole not only with its truth conditions.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Example: modal logic. Truth conditions of  ̒Necessarily A’ cannot be calculated simply from the truth conditions of A (in the actual world) but the truth conditions of A in other worlds are also needed.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Felhő 2"/>
          <p:cNvSpPr/>
          <p:nvPr/>
        </p:nvSpPr>
        <p:spPr>
          <a:xfrm>
            <a:off x="6804248" y="4869160"/>
            <a:ext cx="1080120" cy="1368152"/>
          </a:xfrm>
          <a:prstGeom prst="cloudCallout">
            <a:avLst>
              <a:gd name="adj1" fmla="val -57758"/>
              <a:gd name="adj2" fmla="val 50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smtClean="0">
                <a:solidFill>
                  <a:srgbClr val="FF0000"/>
                </a:solidFill>
              </a:rPr>
              <a:t>?</a:t>
            </a:r>
            <a:endParaRPr 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7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980728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Truth conditional theory of meaning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(Classical) two-valued semantics: understanding a sentence as a whole suffices to understand it as a subordinate clause, too. [All sentential operators are truth-functional.] </a:t>
            </a:r>
          </a:p>
          <a:p>
            <a:r>
              <a:rPr lang="hu-HU" smtClean="0">
                <a:solidFill>
                  <a:srgbClr val="FFFF00"/>
                </a:solidFill>
              </a:rPr>
              <a:t>In particular: the conditions of being false and the conditions of failing to be true fall together.</a:t>
            </a:r>
          </a:p>
          <a:p>
            <a:r>
              <a:rPr lang="hu-HU" smtClean="0">
                <a:solidFill>
                  <a:srgbClr val="FFFF00"/>
                </a:solidFill>
              </a:rPr>
              <a:t>Truth-conditional meaning-theory: grasp the meaning of a sentence = knowledge of the condition that has to obtain for it to be true.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Anti-realism that repudiates mainly the truth-conditional account of meaning: Wittgenstein about statement ascribing inner sensations.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91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08720"/>
            <a:ext cx="7920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Anti-realism, reductionism, reference</a:t>
            </a:r>
          </a:p>
          <a:p>
            <a:r>
              <a:rPr lang="hu-HU" smtClean="0">
                <a:solidFill>
                  <a:srgbClr val="FFFF00"/>
                </a:solidFill>
              </a:rPr>
              <a:t>Reductionist thesis: statements of the given class have a translation to some </a:t>
            </a:r>
            <a:r>
              <a:rPr lang="hu-HU" u="sng" smtClean="0">
                <a:solidFill>
                  <a:srgbClr val="FFFF00"/>
                </a:solidFill>
              </a:rPr>
              <a:t>reductive</a:t>
            </a:r>
            <a:r>
              <a:rPr lang="hu-HU" smtClean="0">
                <a:solidFill>
                  <a:srgbClr val="FFFF00"/>
                </a:solidFill>
              </a:rPr>
              <a:t> class of statements, and this translation confers meaning to the statements of the given class.</a:t>
            </a:r>
          </a:p>
          <a:p>
            <a:r>
              <a:rPr lang="hu-HU" smtClean="0">
                <a:solidFill>
                  <a:srgbClr val="FFFF00"/>
                </a:solidFill>
              </a:rPr>
              <a:t>Examples: behaviourism, phenomenalism.</a:t>
            </a:r>
          </a:p>
          <a:p>
            <a:r>
              <a:rPr lang="hu-HU" smtClean="0">
                <a:solidFill>
                  <a:srgbClr val="FFFF00"/>
                </a:solidFill>
              </a:rPr>
              <a:t>Reduction without anti-realism: Frege about directions and paralellism.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Directions are real objects: classes of parallel straight lines.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It eliminates reference (to directions) from statements about directions.</a:t>
            </a: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Phenomenalism as anti-realism: just for this reason. </a:t>
            </a:r>
          </a:p>
          <a:p>
            <a:pPr lvl="1"/>
            <a:r>
              <a:rPr lang="hu-HU" smtClean="0">
                <a:solidFill>
                  <a:srgbClr val="FF0000"/>
                </a:solidFill>
              </a:rPr>
              <a:t>Is it the same case? Can we have </a:t>
            </a:r>
            <a:r>
              <a:rPr lang="hu-HU" i="1" smtClean="0">
                <a:solidFill>
                  <a:srgbClr val="FF0000"/>
                </a:solidFill>
              </a:rPr>
              <a:t>explicit</a:t>
            </a:r>
            <a:r>
              <a:rPr lang="hu-HU" smtClean="0">
                <a:solidFill>
                  <a:srgbClr val="FF0000"/>
                </a:solidFill>
              </a:rPr>
              <a:t> definition for physical objects in terms of sense-data?</a:t>
            </a:r>
          </a:p>
          <a:p>
            <a:endParaRPr lang="hu-HU" smtClean="0">
              <a:solidFill>
                <a:srgbClr val="FF00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Three main features of realism:</a:t>
            </a:r>
          </a:p>
          <a:p>
            <a:r>
              <a:rPr lang="hu-HU" smtClean="0">
                <a:solidFill>
                  <a:srgbClr val="FFFF00"/>
                </a:solidFill>
              </a:rPr>
              <a:t>Bivalence, crucial role of reference, truth-conditional meaning-theory.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Reductionism gives up (?) the second one, but may keep the first and the third.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Felhő 2"/>
          <p:cNvSpPr/>
          <p:nvPr/>
        </p:nvSpPr>
        <p:spPr>
          <a:xfrm>
            <a:off x="6156176" y="3110813"/>
            <a:ext cx="2016224" cy="864096"/>
          </a:xfrm>
          <a:prstGeom prst="cloudCallout">
            <a:avLst>
              <a:gd name="adj1" fmla="val -105058"/>
              <a:gd name="adj2" fmla="val -353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smtClean="0">
                <a:solidFill>
                  <a:srgbClr val="FF0000"/>
                </a:solidFill>
              </a:rPr>
              <a:t>?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2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1156</TotalTime>
  <Words>867</Words>
  <Application>Microsoft Office PowerPoint</Application>
  <PresentationFormat>Diavetítés a képernyőre (4:3 oldalarány)</PresentationFormat>
  <Paragraphs>62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andras</dc:creator>
  <cp:lastModifiedBy>andras</cp:lastModifiedBy>
  <cp:revision>33</cp:revision>
  <dcterms:created xsi:type="dcterms:W3CDTF">2017-03-05T17:46:19Z</dcterms:created>
  <dcterms:modified xsi:type="dcterms:W3CDTF">2017-03-10T20:38:29Z</dcterms:modified>
</cp:coreProperties>
</file>