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ate Placeholder 29"/>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u-HU" smtClean="0"/>
              <a:t>Mintacím szerkesztése</a:t>
            </a:r>
            <a:endParaRPr kumimoji="0" lang="en-US"/>
          </a:p>
        </p:txBody>
      </p:sp>
      <p:sp>
        <p:nvSpPr>
          <p:cNvPr id="3" name="Content Placeholder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ate Placeholder 3"/>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ate Placeholder 3"/>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ate Placeholder 6"/>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ate Placeholder 2"/>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ate Placeholder 4"/>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C86188-7C26-483E-8BA5-A763341A5FF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ate Placeholder 4"/>
          <p:cNvSpPr>
            <a:spLocks noGrp="1"/>
          </p:cNvSpPr>
          <p:nvPr>
            <p:ph type="dt" sz="half" idx="10"/>
          </p:nvPr>
        </p:nvSpPr>
        <p:spPr/>
        <p:txBody>
          <a:bodyPr/>
          <a:lstStyle/>
          <a:p>
            <a:fld id="{4DB377B5-B59C-4499-BA18-8BFBCB9A52E7}" type="datetimeFigureOut">
              <a:rPr lang="en-US" smtClean="0"/>
              <a:t>3/17/2017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BC86188-7C26-483E-8BA5-A763341A5FF2}"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dirty="0" smtClean="0"/>
              <a:t>Kép beszúrásához kattintson az ikonra</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B377B5-B59C-4499-BA18-8BFBCB9A52E7}" type="datetimeFigureOut">
              <a:rPr lang="en-US" smtClean="0"/>
              <a:t>3/17/2017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C86188-7C26-483E-8BA5-A763341A5FF2}"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560" y="908720"/>
            <a:ext cx="7920880" cy="5355312"/>
          </a:xfrm>
          <a:prstGeom prst="rect">
            <a:avLst/>
          </a:prstGeom>
          <a:noFill/>
        </p:spPr>
        <p:txBody>
          <a:bodyPr wrap="square" rtlCol="0">
            <a:spAutoFit/>
          </a:bodyPr>
          <a:lstStyle/>
          <a:p>
            <a:r>
              <a:rPr lang="en-US" u="sng" dirty="0" smtClean="0">
                <a:solidFill>
                  <a:srgbClr val="FFFF00"/>
                </a:solidFill>
              </a:rPr>
              <a:t>Anti-realism, reductionism, reference</a:t>
            </a:r>
          </a:p>
          <a:p>
            <a:r>
              <a:rPr lang="en-US" dirty="0" smtClean="0">
                <a:solidFill>
                  <a:srgbClr val="FFFF00"/>
                </a:solidFill>
              </a:rPr>
              <a:t>Reductionist thesis: statements of the given class have a translation to some </a:t>
            </a:r>
            <a:r>
              <a:rPr lang="en-US" u="sng" dirty="0" smtClean="0">
                <a:solidFill>
                  <a:srgbClr val="FFFF00"/>
                </a:solidFill>
              </a:rPr>
              <a:t>reductive</a:t>
            </a:r>
            <a:r>
              <a:rPr lang="en-US" dirty="0" smtClean="0">
                <a:solidFill>
                  <a:srgbClr val="FFFF00"/>
                </a:solidFill>
              </a:rPr>
              <a:t> class of statements, and this translation confers meaning to the statements of the given class.</a:t>
            </a:r>
          </a:p>
          <a:p>
            <a:r>
              <a:rPr lang="en-US" dirty="0" smtClean="0">
                <a:solidFill>
                  <a:srgbClr val="FFFF00"/>
                </a:solidFill>
              </a:rPr>
              <a:t>Examples: behaviorism, phenomenalism.</a:t>
            </a:r>
          </a:p>
          <a:p>
            <a:r>
              <a:rPr lang="en-US" dirty="0" smtClean="0">
                <a:solidFill>
                  <a:srgbClr val="FFFF00"/>
                </a:solidFill>
              </a:rPr>
              <a:t>Reduction without anti-realism: Frege about directions and parallelism.</a:t>
            </a:r>
          </a:p>
          <a:p>
            <a:pPr lvl="1"/>
            <a:r>
              <a:rPr lang="en-US" dirty="0" smtClean="0">
                <a:solidFill>
                  <a:srgbClr val="FFFF00"/>
                </a:solidFill>
              </a:rPr>
              <a:t>Directions are real objects: classes of parallel straight lines.</a:t>
            </a:r>
          </a:p>
          <a:p>
            <a:pPr lvl="1"/>
            <a:r>
              <a:rPr lang="en-US" dirty="0" smtClean="0">
                <a:solidFill>
                  <a:srgbClr val="FFFF00"/>
                </a:solidFill>
              </a:rPr>
              <a:t>It eliminates reference (to directions) from statements about directions.</a:t>
            </a:r>
          </a:p>
          <a:p>
            <a:pPr lvl="1"/>
            <a:endParaRPr lang="en-US" dirty="0" smtClean="0">
              <a:solidFill>
                <a:srgbClr val="FFFF00"/>
              </a:solidFill>
            </a:endParaRPr>
          </a:p>
          <a:p>
            <a:pPr lvl="1"/>
            <a:endParaRPr lang="en-US" dirty="0" smtClean="0">
              <a:solidFill>
                <a:srgbClr val="FFFF00"/>
              </a:solidFill>
            </a:endParaRPr>
          </a:p>
          <a:p>
            <a:pPr lvl="1"/>
            <a:endParaRPr lang="en-US" dirty="0" smtClean="0">
              <a:solidFill>
                <a:srgbClr val="FFFF00"/>
              </a:solidFill>
            </a:endParaRPr>
          </a:p>
          <a:p>
            <a:r>
              <a:rPr lang="en-US" dirty="0" smtClean="0">
                <a:solidFill>
                  <a:srgbClr val="FFFF00"/>
                </a:solidFill>
              </a:rPr>
              <a:t>Phenomenalism as anti-realism: just for this reason. </a:t>
            </a:r>
          </a:p>
          <a:p>
            <a:pPr lvl="1"/>
            <a:r>
              <a:rPr lang="en-US" dirty="0" smtClean="0">
                <a:solidFill>
                  <a:srgbClr val="FF0000"/>
                </a:solidFill>
              </a:rPr>
              <a:t>Is it the same case? Can we have </a:t>
            </a:r>
            <a:r>
              <a:rPr lang="en-US" i="1" dirty="0" smtClean="0">
                <a:solidFill>
                  <a:srgbClr val="FF0000"/>
                </a:solidFill>
              </a:rPr>
              <a:t>explicit</a:t>
            </a:r>
            <a:r>
              <a:rPr lang="en-US" dirty="0" smtClean="0">
                <a:solidFill>
                  <a:srgbClr val="FF0000"/>
                </a:solidFill>
              </a:rPr>
              <a:t> definition for physical objects in terms of sense-data?</a:t>
            </a:r>
          </a:p>
          <a:p>
            <a:endParaRPr lang="en-US" dirty="0" smtClean="0">
              <a:solidFill>
                <a:srgbClr val="FF0000"/>
              </a:solidFill>
            </a:endParaRPr>
          </a:p>
          <a:p>
            <a:r>
              <a:rPr lang="en-US" dirty="0" smtClean="0">
                <a:solidFill>
                  <a:srgbClr val="FFFF00"/>
                </a:solidFill>
              </a:rPr>
              <a:t>Three, main features of realism:</a:t>
            </a:r>
          </a:p>
          <a:p>
            <a:r>
              <a:rPr lang="en-US" dirty="0" smtClean="0">
                <a:solidFill>
                  <a:srgbClr val="FFFF00"/>
                </a:solidFill>
              </a:rPr>
              <a:t>Bivalence, crucial role of reference, truth-conditional meaning-theory.</a:t>
            </a:r>
          </a:p>
          <a:p>
            <a:endParaRPr lang="en-US" dirty="0" smtClean="0">
              <a:solidFill>
                <a:srgbClr val="FFFF00"/>
              </a:solidFill>
            </a:endParaRPr>
          </a:p>
          <a:p>
            <a:r>
              <a:rPr lang="en-US" dirty="0" smtClean="0">
                <a:solidFill>
                  <a:srgbClr val="FFFF00"/>
                </a:solidFill>
              </a:rPr>
              <a:t>Reductionism gives up (?) the second one, but may keep the first and the third.</a:t>
            </a:r>
            <a:endParaRPr lang="en-US" dirty="0">
              <a:solidFill>
                <a:srgbClr val="FFFF00"/>
              </a:solidFill>
            </a:endParaRPr>
          </a:p>
        </p:txBody>
      </p:sp>
      <p:sp>
        <p:nvSpPr>
          <p:cNvPr id="3" name="Felhő 2"/>
          <p:cNvSpPr/>
          <p:nvPr/>
        </p:nvSpPr>
        <p:spPr>
          <a:xfrm>
            <a:off x="6156176" y="3110813"/>
            <a:ext cx="2016224" cy="864096"/>
          </a:xfrm>
          <a:prstGeom prst="cloudCallout">
            <a:avLst>
              <a:gd name="adj1" fmla="val -105058"/>
              <a:gd name="adj2" fmla="val -35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381988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395536" y="980728"/>
            <a:ext cx="8064896" cy="4801314"/>
          </a:xfrm>
          <a:prstGeom prst="rect">
            <a:avLst/>
          </a:prstGeom>
          <a:noFill/>
        </p:spPr>
        <p:txBody>
          <a:bodyPr wrap="square" rtlCol="0">
            <a:spAutoFit/>
          </a:bodyPr>
          <a:lstStyle/>
          <a:p>
            <a:r>
              <a:rPr lang="en-US" dirty="0" smtClean="0">
                <a:solidFill>
                  <a:srgbClr val="FFFF00"/>
                </a:solidFill>
              </a:rPr>
              <a:t>Reductive thesis: (Not necessarily a translation, but) a statement of the given class is made true (if it is true) by some statement or class of statements of the reductive class. This relation determines the meaning of any statement of the given class.</a:t>
            </a:r>
          </a:p>
          <a:p>
            <a:r>
              <a:rPr lang="en-US" dirty="0" smtClean="0">
                <a:solidFill>
                  <a:srgbClr val="FFFF00"/>
                </a:solidFill>
              </a:rPr>
              <a:t>Types of reductive theses without reductionism:</a:t>
            </a:r>
          </a:p>
          <a:p>
            <a:r>
              <a:rPr lang="en-US" dirty="0" smtClean="0">
                <a:solidFill>
                  <a:srgbClr val="FFFF00"/>
                </a:solidFill>
              </a:rPr>
              <a:t>(i) A weaker form of phenomenalism: A statement about material objects is made true by an infinite manifold of sense-datum statements.</a:t>
            </a:r>
          </a:p>
          <a:p>
            <a:r>
              <a:rPr lang="en-US" dirty="0" smtClean="0">
                <a:solidFill>
                  <a:srgbClr val="FFFF00"/>
                </a:solidFill>
              </a:rPr>
              <a:t>(ii) The language of the reductive class cannot be given independently of the language of the given class.</a:t>
            </a:r>
          </a:p>
          <a:p>
            <a:r>
              <a:rPr lang="en-US" dirty="0" smtClean="0">
                <a:solidFill>
                  <a:srgbClr val="FFFF00"/>
                </a:solidFill>
              </a:rPr>
              <a:t>Example: mathematical constructivism. A theorem T is made true by the statement „We have a proof of T”. We can’t eliminate the original terminology of the theorems by translating them into statements about possessing proofs.</a:t>
            </a:r>
          </a:p>
          <a:p>
            <a:r>
              <a:rPr lang="en-US" dirty="0" smtClean="0">
                <a:solidFill>
                  <a:srgbClr val="FFFF00"/>
                </a:solidFill>
              </a:rPr>
              <a:t>Another example: statements in the past tense are made true by statements about present evidence.</a:t>
            </a:r>
          </a:p>
          <a:p>
            <a:r>
              <a:rPr lang="en-US" dirty="0" smtClean="0">
                <a:solidFill>
                  <a:srgbClr val="FFFF00"/>
                </a:solidFill>
              </a:rPr>
              <a:t>(iii) We cannot effectively identify the member of the reductive class responsible for the truth of some statement of the given class. </a:t>
            </a:r>
          </a:p>
          <a:p>
            <a:r>
              <a:rPr lang="en-US" dirty="0" smtClean="0">
                <a:solidFill>
                  <a:srgbClr val="FFFF00"/>
                </a:solidFill>
              </a:rPr>
              <a:t>Example: no translation from psychology to neurophysiology (Davidson).</a:t>
            </a:r>
          </a:p>
        </p:txBody>
      </p:sp>
    </p:spTree>
    <p:extLst>
      <p:ext uri="{BB962C8B-B14F-4D97-AF65-F5344CB8AC3E}">
        <p14:creationId xmlns:p14="http://schemas.microsoft.com/office/powerpoint/2010/main" val="207016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11918" y="877362"/>
            <a:ext cx="8064896" cy="3970318"/>
          </a:xfrm>
          <a:prstGeom prst="rect">
            <a:avLst/>
          </a:prstGeom>
          <a:noFill/>
        </p:spPr>
        <p:txBody>
          <a:bodyPr wrap="square" rtlCol="0">
            <a:spAutoFit/>
          </a:bodyPr>
          <a:lstStyle/>
          <a:p>
            <a:r>
              <a:rPr lang="en-US" dirty="0" smtClean="0">
                <a:solidFill>
                  <a:srgbClr val="FFFF00"/>
                </a:solidFill>
              </a:rPr>
              <a:t>Reductive thesis </a:t>
            </a:r>
            <a:r>
              <a:rPr lang="en-US" i="1" dirty="0" smtClean="0">
                <a:solidFill>
                  <a:srgbClr val="FFFF00"/>
                </a:solidFill>
              </a:rPr>
              <a:t>may</a:t>
            </a:r>
            <a:r>
              <a:rPr lang="en-US" dirty="0" smtClean="0">
                <a:solidFill>
                  <a:srgbClr val="FFFF00"/>
                </a:solidFill>
              </a:rPr>
              <a:t> lead to rejection of bivalence:</a:t>
            </a:r>
          </a:p>
          <a:p>
            <a:r>
              <a:rPr lang="en-US" dirty="0" smtClean="0">
                <a:solidFill>
                  <a:srgbClr val="FFFF00"/>
                </a:solidFill>
              </a:rPr>
              <a:t>There are (or may be) statements A of the given class s. t. neither A, nor “Not A” is supported by some statement or set of statements of the reductive class.</a:t>
            </a:r>
          </a:p>
          <a:p>
            <a:endParaRPr lang="en-US" u="sng" dirty="0" smtClean="0">
              <a:solidFill>
                <a:srgbClr val="FFFF00"/>
              </a:solidFill>
            </a:endParaRPr>
          </a:p>
          <a:p>
            <a:r>
              <a:rPr lang="en-US" dirty="0" smtClean="0">
                <a:solidFill>
                  <a:srgbClr val="FFFF00"/>
                </a:solidFill>
              </a:rPr>
              <a:t>Sophisticated realism: Every statement of the given class is being made true or false by some statement or set of statements of the reductive class. Example: central-state materialism about psychological statements.</a:t>
            </a:r>
          </a:p>
          <a:p>
            <a:endParaRPr lang="en-US" dirty="0" smtClean="0">
              <a:solidFill>
                <a:srgbClr val="FFFF00"/>
              </a:solidFill>
            </a:endParaRPr>
          </a:p>
          <a:p>
            <a:r>
              <a:rPr lang="en-US" dirty="0" smtClean="0">
                <a:solidFill>
                  <a:srgbClr val="FFFF00"/>
                </a:solidFill>
              </a:rPr>
              <a:t>Irreducibility thesis: no non-trivial general answer can be given to the question „What makes a statement of the given class true when it is true?”.  </a:t>
            </a:r>
          </a:p>
          <a:p>
            <a:r>
              <a:rPr lang="en-US" dirty="0" smtClean="0">
                <a:solidFill>
                  <a:srgbClr val="FFFF00"/>
                </a:solidFill>
              </a:rPr>
              <a:t>Example: mathematical realism.</a:t>
            </a:r>
          </a:p>
          <a:p>
            <a:endParaRPr lang="en-US" dirty="0" smtClean="0">
              <a:solidFill>
                <a:srgbClr val="FFFF00"/>
              </a:solidFill>
            </a:endParaRPr>
          </a:p>
          <a:p>
            <a:r>
              <a:rPr lang="en-US" dirty="0" smtClean="0">
                <a:solidFill>
                  <a:srgbClr val="FFFF00"/>
                </a:solidFill>
              </a:rPr>
              <a:t>Naive realism: realistic interpretation of the given class + irreducibility thesis.</a:t>
            </a:r>
          </a:p>
          <a:p>
            <a:endParaRPr lang="en-US" dirty="0">
              <a:solidFill>
                <a:srgbClr val="FFFF00"/>
              </a:solidFill>
            </a:endParaRPr>
          </a:p>
        </p:txBody>
      </p:sp>
    </p:spTree>
    <p:extLst>
      <p:ext uri="{BB962C8B-B14F-4D97-AF65-F5344CB8AC3E}">
        <p14:creationId xmlns:p14="http://schemas.microsoft.com/office/powerpoint/2010/main" val="32095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08720"/>
            <a:ext cx="8064896" cy="5078313"/>
          </a:xfrm>
          <a:prstGeom prst="rect">
            <a:avLst/>
          </a:prstGeom>
          <a:noFill/>
        </p:spPr>
        <p:txBody>
          <a:bodyPr wrap="square" rtlCol="0">
            <a:spAutoFit/>
          </a:bodyPr>
          <a:lstStyle/>
          <a:p>
            <a:r>
              <a:rPr lang="en-US" dirty="0" smtClean="0">
                <a:solidFill>
                  <a:srgbClr val="FFFF00"/>
                </a:solidFill>
              </a:rPr>
              <a:t>Are </a:t>
            </a:r>
            <a:r>
              <a:rPr lang="en-US" u="sng" dirty="0" smtClean="0">
                <a:solidFill>
                  <a:srgbClr val="FFFF00"/>
                </a:solidFill>
              </a:rPr>
              <a:t>subjunctive conditionals</a:t>
            </a:r>
            <a:r>
              <a:rPr lang="en-US" dirty="0" smtClean="0">
                <a:solidFill>
                  <a:srgbClr val="FFFF00"/>
                </a:solidFill>
              </a:rPr>
              <a:t>  (SCs) allowed in the reductive class?</a:t>
            </a:r>
          </a:p>
          <a:p>
            <a:endParaRPr lang="en-US" dirty="0" smtClean="0">
              <a:solidFill>
                <a:srgbClr val="FFFF00"/>
              </a:solidFill>
            </a:endParaRPr>
          </a:p>
          <a:p>
            <a:r>
              <a:rPr lang="en-US" dirty="0" smtClean="0">
                <a:solidFill>
                  <a:srgbClr val="FFFF00"/>
                </a:solidFill>
              </a:rPr>
              <a:t>First group: yes (e.g. phenomenalism, behaviorism).</a:t>
            </a:r>
          </a:p>
          <a:p>
            <a:r>
              <a:rPr lang="en-US" dirty="0" smtClean="0">
                <a:solidFill>
                  <a:srgbClr val="FFFF00"/>
                </a:solidFill>
              </a:rPr>
              <a:t>If we were to go to the center of the Sun with a thermometer, we would read 10^7 Kelvin grades on it.</a:t>
            </a:r>
          </a:p>
          <a:p>
            <a:endParaRPr lang="en-US" dirty="0" smtClean="0">
              <a:solidFill>
                <a:srgbClr val="FFFF00"/>
              </a:solidFill>
            </a:endParaRPr>
          </a:p>
          <a:p>
            <a:r>
              <a:rPr lang="en-US" dirty="0" smtClean="0">
                <a:solidFill>
                  <a:srgbClr val="FFFF00"/>
                </a:solidFill>
              </a:rPr>
              <a:t>Second group: no. E.g. mathematical constructivism.</a:t>
            </a:r>
          </a:p>
          <a:p>
            <a:r>
              <a:rPr lang="en-US" dirty="0" smtClean="0">
                <a:solidFill>
                  <a:srgbClr val="FFFF00"/>
                </a:solidFill>
              </a:rPr>
              <a:t>Anti-realism about the past.</a:t>
            </a:r>
          </a:p>
          <a:p>
            <a:endParaRPr lang="en-US" dirty="0" smtClean="0">
              <a:solidFill>
                <a:srgbClr val="FFFF00"/>
              </a:solidFill>
            </a:endParaRPr>
          </a:p>
          <a:p>
            <a:r>
              <a:rPr lang="en-US" dirty="0" smtClean="0">
                <a:solidFill>
                  <a:srgbClr val="FFFF00"/>
                </a:solidFill>
              </a:rPr>
              <a:t>Bivalence: problem(s) with the first group.</a:t>
            </a:r>
          </a:p>
          <a:p>
            <a:r>
              <a:rPr lang="en-US" dirty="0" smtClean="0">
                <a:solidFill>
                  <a:srgbClr val="FFFF00"/>
                </a:solidFill>
              </a:rPr>
              <a:t>If it were the case that A, it would be the case that B. (Example above.)</a:t>
            </a:r>
          </a:p>
          <a:p>
            <a:r>
              <a:rPr lang="en-US" dirty="0" smtClean="0">
                <a:solidFill>
                  <a:srgbClr val="FFFF00"/>
                </a:solidFill>
              </a:rPr>
              <a:t>Let us suppose that it supports the statement „The temperature in the center of the Sun is 10^7 °K”</a:t>
            </a:r>
          </a:p>
          <a:p>
            <a:r>
              <a:rPr lang="en-US" dirty="0" smtClean="0">
                <a:solidFill>
                  <a:srgbClr val="FFFF00"/>
                </a:solidFill>
              </a:rPr>
              <a:t>What should be the support of the statement „ „The temperature in the center of the Sun is not 10^7 °K”? </a:t>
            </a:r>
          </a:p>
          <a:p>
            <a:r>
              <a:rPr lang="en-US" dirty="0" smtClean="0">
                <a:solidFill>
                  <a:srgbClr val="FFFF00"/>
                </a:solidFill>
              </a:rPr>
              <a:t>Obviously not the negation of the above SC: „… we would not necessarily read 10^7 °K” </a:t>
            </a:r>
          </a:p>
          <a:p>
            <a:r>
              <a:rPr lang="en-US" dirty="0" smtClean="0">
                <a:solidFill>
                  <a:srgbClr val="FFFF00"/>
                </a:solidFill>
              </a:rPr>
              <a:t>Perhaps its opposite: „… we would not read 10^7 °K”</a:t>
            </a:r>
            <a:endParaRPr lang="en-US" dirty="0" smtClean="0">
              <a:solidFill>
                <a:srgbClr val="FFFF00"/>
              </a:solidFill>
            </a:endParaRPr>
          </a:p>
        </p:txBody>
      </p:sp>
    </p:spTree>
    <p:extLst>
      <p:ext uri="{BB962C8B-B14F-4D97-AF65-F5344CB8AC3E}">
        <p14:creationId xmlns:p14="http://schemas.microsoft.com/office/powerpoint/2010/main" val="377691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80728"/>
            <a:ext cx="8208912" cy="3416320"/>
          </a:xfrm>
          <a:prstGeom prst="rect">
            <a:avLst/>
          </a:prstGeom>
          <a:noFill/>
        </p:spPr>
        <p:txBody>
          <a:bodyPr wrap="square" rtlCol="0">
            <a:spAutoFit/>
          </a:bodyPr>
          <a:lstStyle/>
          <a:p>
            <a:r>
              <a:rPr lang="en-US" dirty="0" smtClean="0">
                <a:solidFill>
                  <a:srgbClr val="FFFF00"/>
                </a:solidFill>
              </a:rPr>
              <a:t>Strong bivalence (in the reductive class): one of the </a:t>
            </a:r>
            <a:r>
              <a:rPr lang="en-US" i="1" dirty="0" smtClean="0">
                <a:solidFill>
                  <a:srgbClr val="FFFF00"/>
                </a:solidFill>
              </a:rPr>
              <a:t>opposite </a:t>
            </a:r>
            <a:r>
              <a:rPr lang="en-US" dirty="0" smtClean="0">
                <a:solidFill>
                  <a:srgbClr val="FFFF00"/>
                </a:solidFill>
              </a:rPr>
              <a:t>SCs is true. </a:t>
            </a:r>
          </a:p>
          <a:p>
            <a:r>
              <a:rPr lang="en-US" dirty="0" smtClean="0">
                <a:solidFill>
                  <a:srgbClr val="FFFF00"/>
                </a:solidFill>
              </a:rPr>
              <a:t>The </a:t>
            </a:r>
            <a:r>
              <a:rPr lang="en-US" i="1" dirty="0" smtClean="0">
                <a:solidFill>
                  <a:srgbClr val="FFFF00"/>
                </a:solidFill>
              </a:rPr>
              <a:t>realist </a:t>
            </a:r>
            <a:r>
              <a:rPr lang="en-US" dirty="0" smtClean="0">
                <a:solidFill>
                  <a:srgbClr val="FFFF00"/>
                </a:solidFill>
              </a:rPr>
              <a:t>may reduce the SCs to indicative (categorical) statements: „The temperature in the center of the Sun is/is not 10^7 °K”. </a:t>
            </a:r>
          </a:p>
          <a:p>
            <a:r>
              <a:rPr lang="en-US" dirty="0" smtClean="0">
                <a:solidFill>
                  <a:srgbClr val="FFFF00"/>
                </a:solidFill>
              </a:rPr>
              <a:t>If we accept this sort reduction, then strong bivalence holds. But it is hardly acceptable on the other way.</a:t>
            </a:r>
          </a:p>
          <a:p>
            <a:r>
              <a:rPr lang="en-US" dirty="0" smtClean="0">
                <a:solidFill>
                  <a:srgbClr val="FFFF00"/>
                </a:solidFill>
              </a:rPr>
              <a:t>There are other possible reductions of SCs: to observations and patterns in observations. But the don’t justify strong bivalence. </a:t>
            </a:r>
          </a:p>
          <a:p>
            <a:r>
              <a:rPr lang="en-US" dirty="0" smtClean="0">
                <a:solidFill>
                  <a:srgbClr val="FFFF00"/>
                </a:solidFill>
              </a:rPr>
              <a:t>Dummett’s criticism on phenomenalists: they accepted bivalence for material-object statements (and therefore implicitly accepted strong bivalence for the underlying SCs).  </a:t>
            </a:r>
          </a:p>
          <a:p>
            <a:r>
              <a:rPr lang="en-US" dirty="0" smtClean="0">
                <a:solidFill>
                  <a:srgbClr val="FFFF00"/>
                </a:solidFill>
              </a:rPr>
              <a:t>Hence, phenomenalism is a sort of sophisticated realism, not of full-fledged anti-realism.</a:t>
            </a:r>
            <a:endParaRPr lang="en-US" dirty="0" smtClean="0">
              <a:solidFill>
                <a:srgbClr val="FFFF00"/>
              </a:solidFill>
            </a:endParaRPr>
          </a:p>
        </p:txBody>
      </p:sp>
    </p:spTree>
    <p:extLst>
      <p:ext uri="{BB962C8B-B14F-4D97-AF65-F5344CB8AC3E}">
        <p14:creationId xmlns:p14="http://schemas.microsoft.com/office/powerpoint/2010/main" val="364128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836712"/>
            <a:ext cx="8064896" cy="4524315"/>
          </a:xfrm>
          <a:prstGeom prst="rect">
            <a:avLst/>
          </a:prstGeom>
          <a:noFill/>
        </p:spPr>
        <p:txBody>
          <a:bodyPr wrap="square" rtlCol="0">
            <a:spAutoFit/>
          </a:bodyPr>
          <a:lstStyle/>
          <a:p>
            <a:r>
              <a:rPr lang="en-US" dirty="0" smtClean="0">
                <a:solidFill>
                  <a:srgbClr val="FFFF00"/>
                </a:solidFill>
              </a:rPr>
              <a:t>A reductive thesis is not a sufficient condition for anti-realism,</a:t>
            </a:r>
          </a:p>
          <a:p>
            <a:r>
              <a:rPr lang="en-US" dirty="0" smtClean="0">
                <a:solidFill>
                  <a:srgbClr val="FFFF00"/>
                </a:solidFill>
              </a:rPr>
              <a:t>but not a necessary one, either.</a:t>
            </a:r>
          </a:p>
          <a:p>
            <a:r>
              <a:rPr lang="en-US" dirty="0" smtClean="0">
                <a:solidFill>
                  <a:srgbClr val="FFFF00"/>
                </a:solidFill>
              </a:rPr>
              <a:t>Example: a (fictional) sort of neutralism about the future.</a:t>
            </a:r>
          </a:p>
          <a:p>
            <a:r>
              <a:rPr lang="en-US" dirty="0" smtClean="0">
                <a:solidFill>
                  <a:srgbClr val="FFFF00"/>
                </a:solidFill>
              </a:rPr>
              <a:t>Neutralism: future tense statements are </a:t>
            </a:r>
            <a:r>
              <a:rPr lang="en-US" i="1" dirty="0" smtClean="0">
                <a:solidFill>
                  <a:srgbClr val="FFFF00"/>
                </a:solidFill>
              </a:rPr>
              <a:t>now</a:t>
            </a:r>
            <a:r>
              <a:rPr lang="en-US" dirty="0" smtClean="0">
                <a:solidFill>
                  <a:srgbClr val="FFFF00"/>
                </a:solidFill>
              </a:rPr>
              <a:t> true or false only in virtue of something that lies in the present (a reductive thesis).</a:t>
            </a:r>
          </a:p>
          <a:p>
            <a:r>
              <a:rPr lang="en-US" dirty="0" smtClean="0">
                <a:solidFill>
                  <a:srgbClr val="FFFF00"/>
                </a:solidFill>
              </a:rPr>
              <a:t>But he does not regard the meanings of future-tense statements as given by the conditions under which they are (now) true. If they are now true, they are </a:t>
            </a:r>
            <a:r>
              <a:rPr lang="en-US" i="1" dirty="0" smtClean="0">
                <a:solidFill>
                  <a:srgbClr val="FFFF00"/>
                </a:solidFill>
              </a:rPr>
              <a:t>necessarily </a:t>
            </a:r>
            <a:r>
              <a:rPr lang="en-US" dirty="0" smtClean="0">
                <a:solidFill>
                  <a:srgbClr val="FFFF00"/>
                </a:solidFill>
              </a:rPr>
              <a:t>true.</a:t>
            </a:r>
          </a:p>
          <a:p>
            <a:r>
              <a:rPr lang="en-US" dirty="0" smtClean="0">
                <a:solidFill>
                  <a:srgbClr val="FFFF00"/>
                </a:solidFill>
              </a:rPr>
              <a:t>Outline of a semantic theory for him:</a:t>
            </a:r>
          </a:p>
          <a:p>
            <a:r>
              <a:rPr lang="en-US" dirty="0" smtClean="0">
                <a:solidFill>
                  <a:srgbClr val="FFFF00"/>
                </a:solidFill>
              </a:rPr>
              <a:t>Possible worlds consisting of the present state and past history of the world plus some possible future history. </a:t>
            </a:r>
          </a:p>
          <a:p>
            <a:r>
              <a:rPr lang="en-US" dirty="0" smtClean="0">
                <a:solidFill>
                  <a:srgbClr val="FFFF00"/>
                </a:solidFill>
              </a:rPr>
              <a:t>True in a world W at </a:t>
            </a:r>
            <a:r>
              <a:rPr lang="en-US" i="1" dirty="0" smtClean="0">
                <a:solidFill>
                  <a:srgbClr val="FFFF00"/>
                </a:solidFill>
              </a:rPr>
              <a:t>t</a:t>
            </a:r>
            <a:r>
              <a:rPr lang="en-US" dirty="0" smtClean="0">
                <a:solidFill>
                  <a:srgbClr val="FFFF00"/>
                </a:solidFill>
              </a:rPr>
              <a:t>: true in every world that coincides with W up to </a:t>
            </a:r>
            <a:r>
              <a:rPr lang="en-US" i="1" dirty="0" smtClean="0">
                <a:solidFill>
                  <a:srgbClr val="FFFF00"/>
                </a:solidFill>
              </a:rPr>
              <a:t>t</a:t>
            </a:r>
            <a:r>
              <a:rPr lang="en-US" dirty="0" smtClean="0">
                <a:solidFill>
                  <a:srgbClr val="FFFF00"/>
                </a:solidFill>
              </a:rPr>
              <a:t>.</a:t>
            </a:r>
          </a:p>
          <a:p>
            <a:r>
              <a:rPr lang="en-US" dirty="0" smtClean="0">
                <a:solidFill>
                  <a:srgbClr val="FFFF00"/>
                </a:solidFill>
              </a:rPr>
              <a:t>In this theory the reductive thesis falls out because there is no such thing as absolute truth of a statement.</a:t>
            </a:r>
          </a:p>
          <a:p>
            <a:r>
              <a:rPr lang="en-US" dirty="0" smtClean="0">
                <a:solidFill>
                  <a:srgbClr val="FFFF00"/>
                </a:solidFill>
              </a:rPr>
              <a:t>Not realist, but objectivist: future-tense statements are determinately true or not true (at a given world and time).</a:t>
            </a:r>
            <a:endParaRPr lang="en-US" dirty="0">
              <a:solidFill>
                <a:srgbClr val="FFFF00"/>
              </a:solidFill>
            </a:endParaRPr>
          </a:p>
        </p:txBody>
      </p:sp>
    </p:spTree>
    <p:extLst>
      <p:ext uri="{BB962C8B-B14F-4D97-AF65-F5344CB8AC3E}">
        <p14:creationId xmlns:p14="http://schemas.microsoft.com/office/powerpoint/2010/main" val="4006421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908720"/>
            <a:ext cx="7992888" cy="4524315"/>
          </a:xfrm>
          <a:prstGeom prst="rect">
            <a:avLst/>
          </a:prstGeom>
          <a:noFill/>
        </p:spPr>
        <p:txBody>
          <a:bodyPr wrap="square" rtlCol="0">
            <a:spAutoFit/>
          </a:bodyPr>
          <a:lstStyle/>
          <a:p>
            <a:r>
              <a:rPr lang="en-US" dirty="0" smtClean="0">
                <a:solidFill>
                  <a:srgbClr val="FFFF00"/>
                </a:solidFill>
              </a:rPr>
              <a:t>Three (four) ways to interpret the thesis „a mathematical statement is true only if there exists a proof of it”:</a:t>
            </a:r>
          </a:p>
          <a:p>
            <a:r>
              <a:rPr lang="en-US" dirty="0" smtClean="0">
                <a:solidFill>
                  <a:srgbClr val="FFFF00"/>
                </a:solidFill>
              </a:rPr>
              <a:t>(0)  Maybe there is a proof although we never shall know it. </a:t>
            </a:r>
            <a:br>
              <a:rPr lang="en-US" dirty="0" smtClean="0">
                <a:solidFill>
                  <a:srgbClr val="FFFF00"/>
                </a:solidFill>
              </a:rPr>
            </a:br>
            <a:r>
              <a:rPr lang="en-US" dirty="0" smtClean="0">
                <a:solidFill>
                  <a:srgbClr val="FFFF00"/>
                </a:solidFill>
              </a:rPr>
              <a:t>       („Exists” understood platonistically. Nonsense.)</a:t>
            </a:r>
          </a:p>
          <a:p>
            <a:pPr marL="400050" indent="-400050">
              <a:buAutoNum type="romanLcParenBoth"/>
            </a:pPr>
            <a:r>
              <a:rPr lang="en-US" dirty="0" smtClean="0">
                <a:solidFill>
                  <a:srgbClr val="FFFF00"/>
                </a:solidFill>
              </a:rPr>
              <a:t>„Exists” understood as concrete, actual existence, i.e. we actually have a proof. Truth-value changes in time.</a:t>
            </a:r>
          </a:p>
          <a:p>
            <a:pPr marL="400050" indent="-400050">
              <a:buAutoNum type="romanLcParenBoth"/>
            </a:pPr>
            <a:r>
              <a:rPr lang="en-US" dirty="0" smtClean="0">
                <a:solidFill>
                  <a:srgbClr val="FFFF00"/>
                </a:solidFill>
              </a:rPr>
              <a:t>„Exists” (and „is true”) understood as tenseless, but constructively (We have or sometimes we shall have a proof of it.) It makes sense to suppose that a statement is true although we don’t know it.</a:t>
            </a:r>
          </a:p>
          <a:p>
            <a:pPr marL="400050" indent="-400050">
              <a:buAutoNum type="romanLcParenBoth"/>
            </a:pPr>
            <a:r>
              <a:rPr lang="en-US" dirty="0" smtClean="0">
                <a:solidFill>
                  <a:srgbClr val="FFFF00"/>
                </a:solidFill>
              </a:rPr>
              <a:t>We eliminate the concept of truth and substitute it with the relation „P is a proof for A” as the central concept of meaning-theory. In this case, no reductive thesis (because no truth).</a:t>
            </a:r>
          </a:p>
          <a:p>
            <a:r>
              <a:rPr lang="en-US" dirty="0" smtClean="0">
                <a:solidFill>
                  <a:srgbClr val="FFFF00"/>
                </a:solidFill>
              </a:rPr>
              <a:t>We don’t end up with an objectivist theory of mathematical statements. The meaning of the statement is formulated in terms of our possessing a proof to it. That is why the reductive thesis is not a substantial component of the theory of meaning. </a:t>
            </a:r>
            <a:endParaRPr lang="en-US" dirty="0">
              <a:solidFill>
                <a:srgbClr val="FFFF00"/>
              </a:solidFill>
            </a:endParaRPr>
          </a:p>
        </p:txBody>
      </p:sp>
    </p:spTree>
    <p:extLst>
      <p:ext uri="{BB962C8B-B14F-4D97-AF65-F5344CB8AC3E}">
        <p14:creationId xmlns:p14="http://schemas.microsoft.com/office/powerpoint/2010/main" val="1951043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1687</TotalTime>
  <Words>980</Words>
  <Application>Microsoft Office PowerPoint</Application>
  <PresentationFormat>Diavetítés a képernyőre (4:3 oldalarány)</PresentationFormat>
  <Paragraphs>70</Paragraphs>
  <Slides>7</Slides>
  <Notes>0</Notes>
  <HiddenSlides>0</HiddenSlides>
  <MMClips>0</MMClips>
  <ScaleCrop>false</ScaleCrop>
  <HeadingPairs>
    <vt:vector size="4" baseType="variant">
      <vt:variant>
        <vt:lpstr>Téma</vt:lpstr>
      </vt:variant>
      <vt:variant>
        <vt:i4>1</vt:i4>
      </vt:variant>
      <vt:variant>
        <vt:lpstr>Diacímek</vt:lpstr>
      </vt:variant>
      <vt:variant>
        <vt:i4>7</vt:i4>
      </vt:variant>
    </vt:vector>
  </HeadingPairs>
  <TitlesOfParts>
    <vt:vector size="8" baseType="lpstr">
      <vt:lpstr>Áramlás</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andras</dc:creator>
  <cp:lastModifiedBy>andrás</cp:lastModifiedBy>
  <cp:revision>24</cp:revision>
  <dcterms:created xsi:type="dcterms:W3CDTF">2017-03-10T20:37:55Z</dcterms:created>
  <dcterms:modified xsi:type="dcterms:W3CDTF">2017-03-17T14:50:46Z</dcterms:modified>
</cp:coreProperties>
</file>