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0" r:id="rId5"/>
    <p:sldId id="258" r:id="rId6"/>
    <p:sldId id="262" r:id="rId7"/>
    <p:sldId id="263" r:id="rId8"/>
    <p:sldId id="264" r:id="rId9"/>
    <p:sldId id="257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0972F2-FA95-4634-A520-E22EB27B52A1}" type="datetimeFigureOut">
              <a:rPr lang="hu-HU" smtClean="0"/>
              <a:pPr/>
              <a:t>2017.09.24.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DF3535-4392-4B7E-9F23-393CAC9604E2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899592" y="1196752"/>
            <a:ext cx="763284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>
                <a:solidFill>
                  <a:srgbClr val="FFFF00"/>
                </a:solidFill>
                <a:latin typeface="+mj-lt"/>
              </a:rPr>
              <a:t>Arisztotelész: Nikomakhoszi Etika I, II, VI</a:t>
            </a:r>
          </a:p>
          <a:p>
            <a:r>
              <a:rPr lang="hu-HU">
                <a:solidFill>
                  <a:srgbClr val="FFFF00"/>
                </a:solidFill>
                <a:latin typeface="+mj-lt"/>
              </a:rPr>
              <a:t> </a:t>
            </a:r>
          </a:p>
          <a:p>
            <a:r>
              <a:rPr lang="hu-HU" smtClean="0">
                <a:solidFill>
                  <a:srgbClr val="FFFF00"/>
                </a:solidFill>
              </a:rPr>
              <a:t>Arisztotelész: Kr. e. 4. sz., Platón tanítványa és filozófiai ellenfele</a:t>
            </a:r>
          </a:p>
          <a:p>
            <a:r>
              <a:rPr lang="hu-HU" smtClean="0">
                <a:solidFill>
                  <a:srgbClr val="FFFF00"/>
                </a:solidFill>
              </a:rPr>
              <a:t>Ránk maradt művei: jegyzetek a Lükeiónban tartott előadásairól</a:t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	ezoterikus művek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Exoterikus művek: sajnos elvesztek.</a:t>
            </a:r>
          </a:p>
          <a:p>
            <a:r>
              <a:rPr lang="hu-HU" smtClean="0">
                <a:solidFill>
                  <a:srgbClr val="FFFF00"/>
                </a:solidFill>
              </a:rPr>
              <a:t>Peripatetikus iskola: Kr. e. 1. századtól</a:t>
            </a:r>
          </a:p>
          <a:p>
            <a:r>
              <a:rPr lang="hu-HU" smtClean="0">
                <a:solidFill>
                  <a:srgbClr val="FFFF00"/>
                </a:solidFill>
              </a:rPr>
              <a:t>Keresztény középkor: 13. sz.-tól (Aquinói Tamás, skolasztika)</a:t>
            </a:r>
          </a:p>
          <a:p>
            <a:r>
              <a:rPr lang="hu-HU" i="1" smtClean="0">
                <a:solidFill>
                  <a:srgbClr val="FFFF00"/>
                </a:solidFill>
              </a:rPr>
              <a:t>Editio princeps</a:t>
            </a:r>
            <a:r>
              <a:rPr lang="hu-HU" smtClean="0">
                <a:solidFill>
                  <a:srgbClr val="FFFF00"/>
                </a:solidFill>
              </a:rPr>
              <a:t>: Immanuel Bekker, Porosz Tudományos Akadémia, 1831-37</a:t>
            </a:r>
          </a:p>
          <a:p>
            <a:r>
              <a:rPr lang="hu-HU" smtClean="0">
                <a:solidFill>
                  <a:srgbClr val="FFFF00"/>
                </a:solidFill>
              </a:rPr>
              <a:t>Bekker-számok: oldalszám, hasáb betűjele (a,b)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3" name="Felhő 2"/>
          <p:cNvSpPr/>
          <p:nvPr/>
        </p:nvSpPr>
        <p:spPr>
          <a:xfrm>
            <a:off x="3923928" y="2708920"/>
            <a:ext cx="2232248" cy="1152128"/>
          </a:xfrm>
          <a:prstGeom prst="cloudCallout">
            <a:avLst>
              <a:gd name="adj1" fmla="val -71410"/>
              <a:gd name="adj2" fmla="val -46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0000"/>
                </a:solidFill>
              </a:rPr>
              <a:t>De az eredeti értelemben!</a:t>
            </a:r>
            <a:endParaRPr lang="hu-H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196752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„… még a jó eredményt is el lehet érni hamis következtetéssel, éspedig úgy, hogy amit meg kell tenni, azt eléri ugyan az ember, csakhogy nem avval, amivel kellene, hanem úgy, hogy a következtetés középfogalma hamis.” (1142b)</a:t>
            </a:r>
          </a:p>
          <a:p>
            <a:r>
              <a:rPr lang="hu-HU" smtClean="0">
                <a:solidFill>
                  <a:srgbClr val="FFFF00"/>
                </a:solidFill>
              </a:rPr>
              <a:t>Szillogizmus:  </a:t>
            </a:r>
          </a:p>
          <a:p>
            <a:r>
              <a:rPr lang="hu-HU" smtClean="0">
                <a:solidFill>
                  <a:srgbClr val="FFFF00"/>
                </a:solidFill>
              </a:rPr>
              <a:t>1. premissza: Az A és B terminusok („fogalmak” ) Q viszonyban vannak.</a:t>
            </a:r>
          </a:p>
          <a:p>
            <a:r>
              <a:rPr lang="hu-HU" smtClean="0">
                <a:solidFill>
                  <a:srgbClr val="FFFF00"/>
                </a:solidFill>
              </a:rPr>
              <a:t>2. premissza: B és C között R viszony áll fenn.</a:t>
            </a:r>
          </a:p>
          <a:p>
            <a:r>
              <a:rPr lang="hu-HU" smtClean="0">
                <a:solidFill>
                  <a:srgbClr val="FFFF00"/>
                </a:solidFill>
              </a:rPr>
              <a:t>Konklúzió: A és C között S viszony van.</a:t>
            </a:r>
          </a:p>
          <a:p>
            <a:r>
              <a:rPr lang="hu-HU" smtClean="0">
                <a:solidFill>
                  <a:srgbClr val="FFFF00"/>
                </a:solidFill>
              </a:rPr>
              <a:t>A: főfogalom, felső v. nagyobb terminus.</a:t>
            </a:r>
          </a:p>
          <a:p>
            <a:r>
              <a:rPr lang="hu-HU" smtClean="0">
                <a:solidFill>
                  <a:srgbClr val="FFFF00"/>
                </a:solidFill>
              </a:rPr>
              <a:t>B: „középfogalom”.</a:t>
            </a:r>
          </a:p>
          <a:p>
            <a:r>
              <a:rPr lang="hu-HU" smtClean="0">
                <a:solidFill>
                  <a:srgbClr val="FFFF00"/>
                </a:solidFill>
              </a:rPr>
              <a:t>C: kisebb terminus.</a:t>
            </a:r>
          </a:p>
          <a:p>
            <a:r>
              <a:rPr lang="hu-HU" smtClean="0">
                <a:solidFill>
                  <a:srgbClr val="FFFF00"/>
                </a:solidFill>
              </a:rPr>
              <a:t>„A középfogalom hamis”: valamelyik premissza hamis.</a:t>
            </a:r>
          </a:p>
          <a:p>
            <a:r>
              <a:rPr lang="hu-HU" smtClean="0">
                <a:solidFill>
                  <a:srgbClr val="FFFF00"/>
                </a:solidFill>
              </a:rPr>
              <a:t>A szillogizmus azt garantálja, hogy ha igazak a premisszák, igaz a konklúzió is.</a:t>
            </a:r>
          </a:p>
          <a:p>
            <a:r>
              <a:rPr lang="hu-HU" smtClean="0">
                <a:solidFill>
                  <a:srgbClr val="FFFF00"/>
                </a:solidFill>
              </a:rPr>
              <a:t>De hamis premisszákból is lehet helyes következtetésre jutni. Például:</a:t>
            </a:r>
          </a:p>
          <a:p>
            <a:r>
              <a:rPr lang="hu-HU" smtClean="0">
                <a:solidFill>
                  <a:srgbClr val="FFFF00"/>
                </a:solidFill>
              </a:rPr>
              <a:t>Minden hal vízben él.</a:t>
            </a:r>
          </a:p>
          <a:p>
            <a:r>
              <a:rPr lang="hu-HU" smtClean="0">
                <a:solidFill>
                  <a:srgbClr val="FFFF00"/>
                </a:solidFill>
              </a:rPr>
              <a:t>A bálna hal.</a:t>
            </a:r>
          </a:p>
          <a:p>
            <a:r>
              <a:rPr lang="hu-HU" smtClean="0">
                <a:solidFill>
                  <a:srgbClr val="FFFF00"/>
                </a:solidFill>
              </a:rPr>
              <a:t>Tehát a bálna vízben él.</a:t>
            </a:r>
          </a:p>
          <a:p>
            <a:r>
              <a:rPr lang="hu-HU" smtClean="0">
                <a:solidFill>
                  <a:srgbClr val="FFFF00"/>
                </a:solidFill>
              </a:rPr>
              <a:t>A ‘hal’ volt a rossz középfogalom.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3568" y="692696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Etika:</a:t>
            </a:r>
          </a:p>
          <a:p>
            <a:r>
              <a:rPr lang="hu-HU" smtClean="0">
                <a:solidFill>
                  <a:srgbClr val="FFFF00"/>
                </a:solidFill>
              </a:rPr>
              <a:t>	Hogyan éljünk?</a:t>
            </a:r>
          </a:p>
          <a:p>
            <a:r>
              <a:rPr lang="hu-HU" smtClean="0">
                <a:solidFill>
                  <a:srgbClr val="FFFF00"/>
                </a:solidFill>
              </a:rPr>
              <a:t>	Mi a helyes cselekedet?</a:t>
            </a:r>
          </a:p>
          <a:p>
            <a:r>
              <a:rPr lang="hu-HU" smtClean="0">
                <a:solidFill>
                  <a:srgbClr val="FFFF00"/>
                </a:solidFill>
              </a:rPr>
              <a:t>	Mi a boldogság?</a:t>
            </a:r>
          </a:p>
          <a:p>
            <a:r>
              <a:rPr lang="hu-HU" smtClean="0">
                <a:solidFill>
                  <a:srgbClr val="FFFF00"/>
                </a:solidFill>
              </a:rPr>
              <a:t>	Mire kell törekednünk?</a:t>
            </a:r>
          </a:p>
          <a:p>
            <a:r>
              <a:rPr lang="hu-HU" smtClean="0">
                <a:solidFill>
                  <a:srgbClr val="FFFF00"/>
                </a:solidFill>
              </a:rPr>
              <a:t>Kezdeményezői: Szókratész, Platón</a:t>
            </a:r>
          </a:p>
          <a:p>
            <a:r>
              <a:rPr lang="hu-HU" smtClean="0">
                <a:solidFill>
                  <a:srgbClr val="FFFF00"/>
                </a:solidFill>
              </a:rPr>
              <a:t>Arisztotelész: 3 etikai mű</a:t>
            </a:r>
          </a:p>
          <a:p>
            <a:r>
              <a:rPr lang="hu-HU" smtClean="0">
                <a:solidFill>
                  <a:srgbClr val="FFFF00"/>
                </a:solidFill>
              </a:rPr>
              <a:t>Nikomakhoszi etika: fiának címezve</a:t>
            </a:r>
          </a:p>
          <a:p>
            <a:pPr algn="ctr"/>
            <a:r>
              <a:rPr lang="hu-HU" smtClean="0">
                <a:solidFill>
                  <a:srgbClr val="FFFF00"/>
                </a:solidFill>
              </a:rPr>
              <a:t>Módszer, habitus, stílus:	</a:t>
            </a:r>
          </a:p>
          <a:p>
            <a:r>
              <a:rPr lang="hu-HU" smtClean="0">
                <a:solidFill>
                  <a:srgbClr val="FFFF00"/>
                </a:solidFill>
              </a:rPr>
              <a:t>Arisztotelész: 				Platón:</a:t>
            </a:r>
          </a:p>
          <a:p>
            <a:r>
              <a:rPr lang="hu-HU" smtClean="0">
                <a:solidFill>
                  <a:srgbClr val="FFFF00"/>
                </a:solidFill>
              </a:rPr>
              <a:t>egyenes kifejtés				kérdve-kifejtő módszer</a:t>
            </a:r>
          </a:p>
          <a:p>
            <a:r>
              <a:rPr lang="hu-HU" smtClean="0">
                <a:solidFill>
                  <a:srgbClr val="FFFF00"/>
                </a:solidFill>
              </a:rPr>
              <a:t>értekező próza				dialógus</a:t>
            </a:r>
          </a:p>
          <a:p>
            <a:r>
              <a:rPr lang="hu-HU" smtClean="0">
                <a:solidFill>
                  <a:srgbClr val="FFFF00"/>
                </a:solidFill>
              </a:rPr>
              <a:t>vita korábbi szerzőkkel			vita megszemélyesített 						ellenféllel</a:t>
            </a:r>
          </a:p>
          <a:p>
            <a:r>
              <a:rPr lang="hu-HU" smtClean="0">
                <a:solidFill>
                  <a:srgbClr val="FFFF00"/>
                </a:solidFill>
              </a:rPr>
              <a:t>alapelvek, definíciók leszögezése  (?)		alapelvek, definíciók keresése</a:t>
            </a:r>
          </a:p>
          <a:p>
            <a:r>
              <a:rPr lang="hu-HU" smtClean="0">
                <a:solidFill>
                  <a:srgbClr val="FFFF00"/>
                </a:solidFill>
              </a:rPr>
              <a:t>esetszétválasztás, apró részletek követése	a cél: az egész</a:t>
            </a:r>
          </a:p>
          <a:p>
            <a:r>
              <a:rPr lang="hu-HU" smtClean="0">
                <a:solidFill>
                  <a:srgbClr val="FFFF00"/>
                </a:solidFill>
              </a:rPr>
              <a:t>minden tudományt kutat			a matematikával kapcsolatban 					van, de nem elsődleges</a:t>
            </a:r>
          </a:p>
          <a:p>
            <a:r>
              <a:rPr lang="hu-HU" smtClean="0">
                <a:solidFill>
                  <a:srgbClr val="FFFF00"/>
                </a:solidFill>
              </a:rPr>
              <a:t>a dialektika alárendelt a bizonyító 		a dialektika a megismerés </a:t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tudományhoz képest			legmagasabb formája</a:t>
            </a:r>
          </a:p>
          <a:p>
            <a:r>
              <a:rPr lang="hu-HU" smtClean="0">
                <a:solidFill>
                  <a:srgbClr val="FFFF00"/>
                </a:solidFill>
              </a:rPr>
              <a:t>dogmatikus				szkeptikus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1268760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A bizonyító tudomány jellemzése (</a:t>
            </a:r>
            <a:r>
              <a:rPr lang="hu-HU" i="1" smtClean="0">
                <a:solidFill>
                  <a:srgbClr val="FFFF00"/>
                </a:solidFill>
              </a:rPr>
              <a:t>Második Analitika, Anal. Post.</a:t>
            </a:r>
            <a:r>
              <a:rPr lang="hu-HU" smtClean="0">
                <a:solidFill>
                  <a:srgbClr val="FFFF00"/>
                </a:solidFill>
              </a:rPr>
              <a:t>):</a:t>
            </a:r>
            <a:endParaRPr lang="hu-HU" i="1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	Elsődleges igazságokból indul </a:t>
            </a:r>
            <a:r>
              <a:rPr lang="hu-HU" smtClean="0">
                <a:solidFill>
                  <a:srgbClr val="FFFF00"/>
                </a:solidFill>
              </a:rPr>
              <a:t>ki.</a:t>
            </a:r>
            <a:r>
              <a:rPr lang="hu-HU" smtClean="0">
                <a:solidFill>
                  <a:srgbClr val="FFFF00"/>
                </a:solidFill>
              </a:rPr>
              <a:t/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	(Háromszorosan is: megismerhetőség, oksági lánc, létezés).</a:t>
            </a:r>
          </a:p>
          <a:p>
            <a:r>
              <a:rPr lang="hu-HU" smtClean="0">
                <a:solidFill>
                  <a:srgbClr val="FFFF00"/>
                </a:solidFill>
              </a:rPr>
              <a:t>	Ezekből logikai úton vezeti le a további tételeit.</a:t>
            </a:r>
          </a:p>
          <a:p>
            <a:r>
              <a:rPr lang="hu-HU" smtClean="0">
                <a:solidFill>
                  <a:srgbClr val="FFFF00"/>
                </a:solidFill>
              </a:rPr>
              <a:t>	Ezért a tételek igazságát a kiinduló elvek (princípiumok, arkhék) 	igazsága és a logika tévedhetetlensége együttesen garantálja.</a:t>
            </a:r>
          </a:p>
          <a:p>
            <a:r>
              <a:rPr lang="hu-HU" smtClean="0">
                <a:solidFill>
                  <a:srgbClr val="FFFF00"/>
                </a:solidFill>
              </a:rPr>
              <a:t>	Logika: a szillogizmusok elmélete (</a:t>
            </a:r>
            <a:r>
              <a:rPr lang="hu-HU" i="1" smtClean="0">
                <a:solidFill>
                  <a:srgbClr val="FFFF00"/>
                </a:solidFill>
              </a:rPr>
              <a:t>Első Analitika</a:t>
            </a:r>
            <a:r>
              <a:rPr lang="hu-HU" smtClean="0">
                <a:solidFill>
                  <a:srgbClr val="FFFF00"/>
                </a:solidFill>
              </a:rPr>
              <a:t>).</a:t>
            </a:r>
          </a:p>
          <a:p>
            <a:r>
              <a:rPr lang="hu-HU" smtClean="0">
                <a:solidFill>
                  <a:srgbClr val="FFFF00"/>
                </a:solidFill>
              </a:rPr>
              <a:t>Platón: mindig készen kell állnunk a legelső kiindulópontunk felülvizsgálatára</a:t>
            </a:r>
          </a:p>
          <a:p>
            <a:r>
              <a:rPr lang="hu-HU" smtClean="0">
                <a:solidFill>
                  <a:srgbClr val="FFFF00"/>
                </a:solidFill>
              </a:rPr>
              <a:t>	amíg csak el nem érkeztünk a Jó ideájának ismeretéhez.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124744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1. könyv: mi a jó?		2.: mi az erény?	6.: egyes észbeli erényekről</a:t>
            </a:r>
          </a:p>
          <a:p>
            <a:pPr marL="342900" indent="-342900"/>
            <a:endParaRPr lang="hu-HU" smtClean="0">
              <a:solidFill>
                <a:srgbClr val="FFFF00"/>
              </a:solidFill>
            </a:endParaRPr>
          </a:p>
          <a:p>
            <a:pPr marL="342900" indent="-342900"/>
            <a:r>
              <a:rPr lang="hu-HU" sz="2400" u="sng" smtClean="0">
                <a:solidFill>
                  <a:srgbClr val="FFFF00"/>
                </a:solidFill>
                <a:latin typeface="+mj-lt"/>
              </a:rPr>
              <a:t>1. könyv</a:t>
            </a:r>
            <a:r>
              <a:rPr lang="hu-HU" sz="2400" smtClean="0">
                <a:solidFill>
                  <a:srgbClr val="FFFF00"/>
                </a:solidFill>
                <a:latin typeface="+mj-lt"/>
              </a:rPr>
              <a:t> : A jó és a boldogság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Jó az, amire minden  irányul (Eudoxosz)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	Minden tudatos cselekedetnek célja van.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	A célt valamiért választjuk, tehát valamire jó.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	Jó: az, ami közös minden célt kitűző cselekvő és a célja viszonyában.</a:t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					(absztrakciós lépés)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	Vö. </a:t>
            </a:r>
            <a:r>
              <a:rPr lang="hu-HU" i="1" smtClean="0">
                <a:solidFill>
                  <a:srgbClr val="FFFF00"/>
                </a:solidFill>
              </a:rPr>
              <a:t>Az állam</a:t>
            </a:r>
            <a:r>
              <a:rPr lang="hu-HU" smtClean="0">
                <a:solidFill>
                  <a:srgbClr val="FFFF00"/>
                </a:solidFill>
              </a:rPr>
              <a:t> a jóról.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A jó, az valamilyen közös vonás, ami minden jó dologban benne van?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	‘Jó’: minden kategóriában  mondható.</a:t>
            </a:r>
          </a:p>
          <a:p>
            <a:pPr marL="342900" indent="-342900"/>
            <a:endParaRPr lang="hu-HU" smtClean="0">
              <a:solidFill>
                <a:srgbClr val="FFFF00"/>
              </a:solidFill>
            </a:endParaRPr>
          </a:p>
          <a:p>
            <a:pPr marL="342900" indent="-342900"/>
            <a:endParaRPr lang="hu-HU" smtClean="0">
              <a:solidFill>
                <a:srgbClr val="FFFF00"/>
              </a:solidFill>
            </a:endParaRPr>
          </a:p>
          <a:p>
            <a:pPr marL="342900" indent="-342900"/>
            <a:endParaRPr lang="hu-HU" smtClean="0">
              <a:solidFill>
                <a:srgbClr val="FFFF00"/>
              </a:solidFill>
            </a:endParaRP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	</a:t>
            </a:r>
          </a:p>
          <a:p>
            <a:pPr marL="342900" indent="-342900"/>
            <a:endParaRPr lang="hu-HU" smtClean="0">
              <a:solidFill>
                <a:srgbClr val="FFFF00"/>
              </a:solidFill>
            </a:endParaRPr>
          </a:p>
          <a:p>
            <a:pPr marL="342900" indent="-342900"/>
            <a:endParaRPr lang="hu-HU" smtClean="0">
              <a:solidFill>
                <a:srgbClr val="FFFF00"/>
              </a:solidFill>
            </a:endParaRP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Az ideaelmélet kritikája  (</a:t>
            </a:r>
            <a:r>
              <a:rPr lang="hu-HU" i="1" smtClean="0">
                <a:solidFill>
                  <a:srgbClr val="FFFF00"/>
                </a:solidFill>
              </a:rPr>
              <a:t>Amicus Plato </a:t>
            </a:r>
            <a:r>
              <a:rPr lang="hu-HU" smtClean="0">
                <a:solidFill>
                  <a:srgbClr val="FFFF00"/>
                </a:solidFill>
              </a:rPr>
              <a:t>…)</a:t>
            </a:r>
          </a:p>
          <a:p>
            <a:pPr marL="342900" indent="-342900"/>
            <a:r>
              <a:rPr lang="hu-HU" smtClean="0">
                <a:solidFill>
                  <a:srgbClr val="FFFF00"/>
                </a:solidFill>
              </a:rPr>
              <a:t>Más dolog az, ha valaki cipésznek jó, és ha ugyanaz a személy emberként jó.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3" name="1. sz. felirat 2"/>
          <p:cNvSpPr/>
          <p:nvPr/>
        </p:nvSpPr>
        <p:spPr>
          <a:xfrm>
            <a:off x="601553" y="4365104"/>
            <a:ext cx="8208912" cy="1512168"/>
          </a:xfrm>
          <a:prstGeom prst="borderCallout1">
            <a:avLst>
              <a:gd name="adj1" fmla="val 110462"/>
              <a:gd name="adj2" fmla="val -43012"/>
              <a:gd name="adj3" fmla="val 112500"/>
              <a:gd name="adj4" fmla="val -3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0000"/>
                </a:solidFill>
              </a:rPr>
              <a:t>Kategóriák: </a:t>
            </a:r>
            <a:br>
              <a:rPr lang="hu-HU" smtClean="0">
                <a:solidFill>
                  <a:srgbClr val="FF0000"/>
                </a:solidFill>
              </a:rPr>
            </a:br>
            <a:r>
              <a:rPr lang="hu-HU" smtClean="0">
                <a:solidFill>
                  <a:srgbClr val="FF0000"/>
                </a:solidFill>
              </a:rPr>
              <a:t>Csoportosítjuk az állítható dolgokat aszerint, hogy mit válaszolnak meg:</a:t>
            </a:r>
            <a:br>
              <a:rPr lang="hu-HU" smtClean="0">
                <a:solidFill>
                  <a:srgbClr val="FF0000"/>
                </a:solidFill>
              </a:rPr>
            </a:br>
            <a:r>
              <a:rPr lang="hu-HU" smtClean="0">
                <a:solidFill>
                  <a:srgbClr val="FF0000"/>
                </a:solidFill>
              </a:rPr>
              <a:t>Létező (mi?), minőség (milyen), mennyiség (mennyi?), stb. (10 kategória)</a:t>
            </a:r>
          </a:p>
          <a:p>
            <a:pPr algn="ctr"/>
            <a:r>
              <a:rPr lang="hu-HU" smtClean="0">
                <a:solidFill>
                  <a:srgbClr val="FF0000"/>
                </a:solidFill>
              </a:rPr>
              <a:t> Ezek a legfelső állíthatók. </a:t>
            </a:r>
          </a:p>
          <a:p>
            <a:pPr algn="ctr"/>
            <a:r>
              <a:rPr lang="hu-HU" smtClean="0">
                <a:solidFill>
                  <a:srgbClr val="FF0000"/>
                </a:solidFill>
              </a:rPr>
              <a:t>Platónnál egy legfelső állítható van: a Jó (avagy Létező) </a:t>
            </a:r>
            <a:endParaRPr lang="hu-H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548680"/>
            <a:ext cx="79928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Amit keresünk: az emberi értelemben vett jó.</a:t>
            </a:r>
          </a:p>
          <a:p>
            <a:r>
              <a:rPr lang="hu-HU" smtClean="0">
                <a:solidFill>
                  <a:srgbClr val="FFFF00"/>
                </a:solidFill>
              </a:rPr>
              <a:t>Azaz a boldogság.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I. 6. :</a:t>
            </a:r>
          </a:p>
          <a:p>
            <a:r>
              <a:rPr lang="hu-HU" smtClean="0">
                <a:solidFill>
                  <a:srgbClr val="FFFF00"/>
                </a:solidFill>
              </a:rPr>
              <a:t>„… minden munka csak akkor jó, ha a cselekvő alany sajátos természetére jellemző kiválóságnak megfelelően megy végbe. Akkor mindezek alapján megállapíthatjuk, hogy az emberi értelemben vett jó nem más, mint a léleknek erény szerinti – ha pedig több ilyen erény van, a legjobb és a legtökéletesebb erény szerinti – tevékenysége.” (1098 a)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Erény: eredetiben </a:t>
            </a:r>
            <a:r>
              <a:rPr lang="hu-HU" i="1" smtClean="0">
                <a:solidFill>
                  <a:srgbClr val="FFFF00"/>
                </a:solidFill>
              </a:rPr>
              <a:t>areté</a:t>
            </a:r>
            <a:r>
              <a:rPr lang="hu-HU" smtClean="0">
                <a:solidFill>
                  <a:srgbClr val="FFFF00"/>
                </a:solidFill>
              </a:rPr>
              <a:t>, inkább „kiválóság”</a:t>
            </a:r>
          </a:p>
          <a:p>
            <a:r>
              <a:rPr lang="hu-HU" smtClean="0">
                <a:solidFill>
                  <a:srgbClr val="FFFF00"/>
                </a:solidFill>
              </a:rPr>
              <a:t> </a:t>
            </a:r>
          </a:p>
          <a:p>
            <a:r>
              <a:rPr lang="hu-HU" smtClean="0">
                <a:solidFill>
                  <a:srgbClr val="FFFF00"/>
                </a:solidFill>
              </a:rPr>
              <a:t>Boldogság és erény viszonya:</a:t>
            </a:r>
          </a:p>
          <a:p>
            <a:r>
              <a:rPr lang="hu-HU" smtClean="0">
                <a:solidFill>
                  <a:srgbClr val="FFFF00"/>
                </a:solidFill>
              </a:rPr>
              <a:t>„[N]em is lehet erényes ember az, aki nem örül, ha erényes cselekedeket hajthat végre; aminthogy senki nem mondhatja igazságos embernek azt, aki nem leli kedvét az igazságos tettekben, sem nemes lelkű adakozónak azt, aki nem örvend a nemes lelkű adakozásnak;…” (1099a)</a:t>
            </a:r>
          </a:p>
          <a:p>
            <a:r>
              <a:rPr lang="hu-HU" smtClean="0">
                <a:solidFill>
                  <a:srgbClr val="FFFF00"/>
                </a:solidFill>
              </a:rPr>
              <a:t>Anti-Kant?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 boldogság csak tartós állapot lehet.</a:t>
            </a:r>
          </a:p>
          <a:p>
            <a:r>
              <a:rPr lang="hu-HU" smtClean="0">
                <a:solidFill>
                  <a:srgbClr val="FFFF00"/>
                </a:solidFill>
              </a:rPr>
              <a:t>Érheti-e az embert holtában  szerencsétlenség? Elveszíthetik-e a halottak a boldogságukat?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1052736"/>
            <a:ext cx="813690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smtClean="0">
                <a:solidFill>
                  <a:srgbClr val="FFFF00"/>
                </a:solidFill>
                <a:latin typeface="+mj-lt"/>
              </a:rPr>
              <a:t>2. könyv</a:t>
            </a:r>
            <a:r>
              <a:rPr lang="hu-HU" sz="2400" smtClean="0">
                <a:solidFill>
                  <a:srgbClr val="FFFF00"/>
                </a:solidFill>
                <a:latin typeface="+mj-lt"/>
              </a:rPr>
              <a:t>: az erény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Az erények (kiválóságok) két fő csoportja: észbeli és erkölcsi.</a:t>
            </a:r>
          </a:p>
          <a:p>
            <a:r>
              <a:rPr lang="hu-HU" smtClean="0">
                <a:solidFill>
                  <a:srgbClr val="FFFF00"/>
                </a:solidFill>
              </a:rPr>
              <a:t> </a:t>
            </a:r>
          </a:p>
          <a:p>
            <a:r>
              <a:rPr lang="hu-HU" smtClean="0">
                <a:solidFill>
                  <a:srgbClr val="FFFF00"/>
                </a:solidFill>
              </a:rPr>
              <a:t>Arisztotelészi definíció: legközelebbi nem (</a:t>
            </a:r>
            <a:r>
              <a:rPr lang="hu-HU" i="1" smtClean="0">
                <a:solidFill>
                  <a:srgbClr val="FFFF00"/>
                </a:solidFill>
              </a:rPr>
              <a:t>genus </a:t>
            </a:r>
            <a:r>
              <a:rPr lang="hu-HU" i="1" err="1" smtClean="0">
                <a:solidFill>
                  <a:srgbClr val="FFFF00"/>
                </a:solidFill>
              </a:rPr>
              <a:t>proximum</a:t>
            </a:r>
            <a:r>
              <a:rPr lang="hu-HU" smtClean="0">
                <a:solidFill>
                  <a:srgbClr val="FFFF00"/>
                </a:solidFill>
              </a:rPr>
              <a:t>) + fajalkotó különbség[</a:t>
            </a:r>
            <a:r>
              <a:rPr lang="hu-HU" err="1" smtClean="0">
                <a:solidFill>
                  <a:srgbClr val="FFFF00"/>
                </a:solidFill>
              </a:rPr>
              <a:t>ek</a:t>
            </a:r>
            <a:r>
              <a:rPr lang="hu-HU" smtClean="0">
                <a:solidFill>
                  <a:srgbClr val="FFFF00"/>
                </a:solidFill>
              </a:rPr>
              <a:t>] (</a:t>
            </a:r>
            <a:r>
              <a:rPr lang="hu-HU" i="1" err="1" smtClean="0">
                <a:solidFill>
                  <a:srgbClr val="FFFF00"/>
                </a:solidFill>
              </a:rPr>
              <a:t>differentia</a:t>
            </a:r>
            <a:r>
              <a:rPr lang="hu-HU" i="1" smtClean="0">
                <a:solidFill>
                  <a:srgbClr val="FFFF00"/>
                </a:solidFill>
              </a:rPr>
              <a:t> </a:t>
            </a:r>
            <a:r>
              <a:rPr lang="hu-HU" i="1" err="1" smtClean="0">
                <a:solidFill>
                  <a:srgbClr val="FFFF00"/>
                </a:solidFill>
              </a:rPr>
              <a:t>specifica</a:t>
            </a:r>
            <a:r>
              <a:rPr lang="hu-HU" smtClean="0">
                <a:solidFill>
                  <a:srgbClr val="FFFF00"/>
                </a:solidFill>
              </a:rPr>
              <a:t>)</a:t>
            </a:r>
          </a:p>
          <a:p>
            <a:r>
              <a:rPr lang="hu-HU" smtClean="0">
                <a:solidFill>
                  <a:srgbClr val="FFFF00"/>
                </a:solidFill>
              </a:rPr>
              <a:t>Amit definiálunk, az egy faj (</a:t>
            </a:r>
            <a:r>
              <a:rPr lang="hu-HU" i="1" smtClean="0">
                <a:solidFill>
                  <a:srgbClr val="FFFF00"/>
                </a:solidFill>
              </a:rPr>
              <a:t>species</a:t>
            </a:r>
            <a:r>
              <a:rPr lang="hu-HU" smtClean="0">
                <a:solidFill>
                  <a:srgbClr val="FFFF00"/>
                </a:solidFill>
              </a:rPr>
              <a:t>), azaz dolgok egy bizonyos osztálya.</a:t>
            </a:r>
          </a:p>
          <a:p>
            <a:r>
              <a:rPr lang="hu-HU" smtClean="0">
                <a:solidFill>
                  <a:srgbClr val="FFFF00"/>
                </a:solidFill>
              </a:rPr>
              <a:t>Nem, faj: viszonylagos fogalmak/dolgok tágabb, </a:t>
            </a:r>
            <a:r>
              <a:rPr lang="hu-HU" err="1" smtClean="0">
                <a:solidFill>
                  <a:srgbClr val="FFFF00"/>
                </a:solidFill>
              </a:rPr>
              <a:t>ill</a:t>
            </a:r>
            <a:r>
              <a:rPr lang="hu-HU" smtClean="0">
                <a:solidFill>
                  <a:srgbClr val="FFFF00"/>
                </a:solidFill>
              </a:rPr>
              <a:t> szűkebb osztálya.</a:t>
            </a:r>
          </a:p>
          <a:p>
            <a:r>
              <a:rPr lang="hu-HU" smtClean="0">
                <a:solidFill>
                  <a:srgbClr val="FFFF00"/>
                </a:solidFill>
              </a:rPr>
              <a:t>Az erény távolabbi neme: lelki jelenségek.</a:t>
            </a:r>
          </a:p>
          <a:p>
            <a:r>
              <a:rPr lang="hu-HU" smtClean="0">
                <a:solidFill>
                  <a:srgbClr val="FFFF00"/>
                </a:solidFill>
              </a:rPr>
              <a:t>A lelki jelenségek egyik faja a lelki alkat.  (A többi az érzelem és a képesség.)</a:t>
            </a:r>
          </a:p>
          <a:p>
            <a:r>
              <a:rPr lang="hu-HU" smtClean="0">
                <a:solidFill>
                  <a:srgbClr val="FFFF00"/>
                </a:solidFill>
              </a:rPr>
              <a:t>[Tehát a lelki alkat a lelki jelenséghez, mint nemhez képest faj, az erényhez képest viszont nem (genus)]</a:t>
            </a:r>
          </a:p>
          <a:p>
            <a:r>
              <a:rPr lang="hu-HU" err="1" smtClean="0">
                <a:solidFill>
                  <a:srgbClr val="FFFF00"/>
                </a:solidFill>
              </a:rPr>
              <a:t>Differentia</a:t>
            </a:r>
            <a:r>
              <a:rPr lang="hu-HU" smtClean="0">
                <a:solidFill>
                  <a:srgbClr val="FFFF00"/>
                </a:solidFill>
              </a:rPr>
              <a:t> </a:t>
            </a:r>
            <a:r>
              <a:rPr lang="hu-HU" err="1" smtClean="0">
                <a:solidFill>
                  <a:srgbClr val="FFFF00"/>
                </a:solidFill>
              </a:rPr>
              <a:t>specificák</a:t>
            </a:r>
            <a:r>
              <a:rPr lang="hu-HU" smtClean="0">
                <a:solidFill>
                  <a:srgbClr val="FFFF00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hu-HU" smtClean="0">
                <a:solidFill>
                  <a:srgbClr val="FFFF00"/>
                </a:solidFill>
              </a:rPr>
              <a:t>Akarati elhatározásra vonatkozik.</a:t>
            </a:r>
          </a:p>
          <a:p>
            <a:pPr marL="342900" indent="-342900">
              <a:buAutoNum type="arabicPeriod"/>
            </a:pPr>
            <a:r>
              <a:rPr lang="hu-HU" smtClean="0">
                <a:solidFill>
                  <a:srgbClr val="FFFF00"/>
                </a:solidFill>
              </a:rPr>
              <a:t>A helyes közepet találja meg, pl. a gyávaság és a vakmerőség között a bátorságot, az élvhajhászás és az érzéketlenség között a mértékletességet.</a:t>
            </a:r>
          </a:p>
        </p:txBody>
      </p:sp>
      <p:sp>
        <p:nvSpPr>
          <p:cNvPr id="4" name="Felhő 3"/>
          <p:cNvSpPr/>
          <p:nvPr/>
        </p:nvSpPr>
        <p:spPr>
          <a:xfrm>
            <a:off x="2771800" y="5373216"/>
            <a:ext cx="4032448" cy="1512168"/>
          </a:xfrm>
          <a:prstGeom prst="cloudCallout">
            <a:avLst>
              <a:gd name="adj1" fmla="val -64877"/>
              <a:gd name="adj2" fmla="val -607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0000"/>
                </a:solidFill>
              </a:rPr>
              <a:t>Közép:nagyon jellemző Arisztotelészre!</a:t>
            </a:r>
            <a:endParaRPr lang="hu-H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95536" y="908720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II. 6.: </a:t>
            </a:r>
          </a:p>
          <a:p>
            <a:r>
              <a:rPr lang="hu-HU" smtClean="0">
                <a:solidFill>
                  <a:srgbClr val="FFFF00"/>
                </a:solidFill>
              </a:rPr>
              <a:t>„Az erény tehát olyan lelki alkat, amely az akarati elhatározásra vonatkozik, abban a hozzánk viszonyított középben áll, amely egy </a:t>
            </a:r>
            <a:r>
              <a:rPr lang="hu-HU" strike="sngStrike" smtClean="0">
                <a:solidFill>
                  <a:srgbClr val="FFFF00"/>
                </a:solidFill>
              </a:rPr>
              <a:t>szabálynak</a:t>
            </a:r>
            <a:r>
              <a:rPr lang="hu-HU" smtClean="0">
                <a:solidFill>
                  <a:srgbClr val="FFFF00"/>
                </a:solidFill>
              </a:rPr>
              <a:t> aránynak megfelelően határozható meg, mégpedig azon aránynak megfelelően, amely szerint az okos ember határozná meg.” (1107a)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 kérdéses szó: </a:t>
            </a:r>
            <a:r>
              <a:rPr lang="hu-HU" i="1" smtClean="0">
                <a:solidFill>
                  <a:srgbClr val="FFFF00"/>
                </a:solidFill>
              </a:rPr>
              <a:t>logosz</a:t>
            </a:r>
            <a:r>
              <a:rPr lang="hu-HU" smtClean="0">
                <a:solidFill>
                  <a:srgbClr val="FFFF00"/>
                </a:solidFill>
              </a:rPr>
              <a:t>. </a:t>
            </a:r>
          </a:p>
          <a:p>
            <a:r>
              <a:rPr lang="hu-HU" smtClean="0">
                <a:solidFill>
                  <a:srgbClr val="FFFF00"/>
                </a:solidFill>
              </a:rPr>
              <a:t>A gondolat: a közép azt jelenti, hogy a két véglettől: a túlzástól és az elégtelenségtől megfelelő távolságra vagyunk.</a:t>
            </a:r>
          </a:p>
          <a:p>
            <a:r>
              <a:rPr lang="hu-HU" smtClean="0">
                <a:solidFill>
                  <a:srgbClr val="FFFF00"/>
                </a:solidFill>
              </a:rPr>
              <a:t>Persze nem érvényes mindenre: nem lehet valaki túlzó (vagy elégtelen) mértékben gyilkos vagy parázna.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980728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smtClean="0">
                <a:solidFill>
                  <a:srgbClr val="FFFF00"/>
                </a:solidFill>
                <a:latin typeface="+mj-lt"/>
              </a:rPr>
              <a:t>6.könyv</a:t>
            </a:r>
            <a:r>
              <a:rPr lang="hu-HU" sz="2400" smtClean="0">
                <a:solidFill>
                  <a:srgbClr val="FFFF00"/>
                </a:solidFill>
                <a:latin typeface="+mj-lt"/>
              </a:rPr>
              <a:t>: az észbeli erények</a:t>
            </a:r>
          </a:p>
          <a:p>
            <a:r>
              <a:rPr lang="hu-HU" smtClean="0">
                <a:solidFill>
                  <a:srgbClr val="FFFF00"/>
                </a:solidFill>
              </a:rPr>
              <a:t>Bevezetés: az értelmes lélekrészről és annak felosztásáról.</a:t>
            </a:r>
          </a:p>
          <a:p>
            <a:r>
              <a:rPr lang="hu-HU" smtClean="0">
                <a:solidFill>
                  <a:srgbClr val="FFFF00"/>
                </a:solidFill>
              </a:rPr>
              <a:t>Ezekre nézve a kiválóság („erény”) olyan lelki alkat, amely igaz gondolkodással párosul. Ötöt sorol fel:</a:t>
            </a:r>
          </a:p>
          <a:p>
            <a:r>
              <a:rPr lang="hu-HU" u="sng" smtClean="0">
                <a:solidFill>
                  <a:srgbClr val="FFFF00"/>
                </a:solidFill>
              </a:rPr>
              <a:t>Tudomány</a:t>
            </a:r>
            <a:r>
              <a:rPr lang="hu-HU" smtClean="0">
                <a:solidFill>
                  <a:srgbClr val="FFFF00"/>
                </a:solidFill>
              </a:rPr>
              <a:t>: változatlan dolgokra vonatkozik, bizonyít.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Következtetésen és „rávezetésen” (</a:t>
            </a:r>
            <a:r>
              <a:rPr lang="hu-HU" i="1" smtClean="0">
                <a:solidFill>
                  <a:srgbClr val="FFFF00"/>
                </a:solidFill>
              </a:rPr>
              <a:t>epagógé</a:t>
            </a:r>
            <a:r>
              <a:rPr lang="hu-HU" smtClean="0">
                <a:solidFill>
                  <a:srgbClr val="FFFF00"/>
                </a:solidFill>
              </a:rPr>
              <a:t>, indukció) alapul.</a:t>
            </a:r>
          </a:p>
          <a:p>
            <a:r>
              <a:rPr lang="hu-HU" u="sng" smtClean="0">
                <a:solidFill>
                  <a:srgbClr val="FFFF00"/>
                </a:solidFill>
              </a:rPr>
              <a:t>Mesterség</a:t>
            </a:r>
            <a:r>
              <a:rPr lang="hu-HU" smtClean="0">
                <a:solidFill>
                  <a:srgbClr val="FFFF00"/>
                </a:solidFill>
              </a:rPr>
              <a:t>: létrehozásra vonatkozik.</a:t>
            </a:r>
            <a:endParaRPr lang="hu-HU" u="sng" smtClean="0">
              <a:solidFill>
                <a:srgbClr val="FFFF00"/>
              </a:solidFill>
            </a:endParaRPr>
          </a:p>
          <a:p>
            <a:r>
              <a:rPr lang="hu-HU" u="sng" smtClean="0">
                <a:solidFill>
                  <a:srgbClr val="FFFF00"/>
                </a:solidFill>
              </a:rPr>
              <a:t>Okosság </a:t>
            </a:r>
            <a:r>
              <a:rPr lang="hu-HU" smtClean="0">
                <a:solidFill>
                  <a:srgbClr val="FFFF00"/>
                </a:solidFill>
              </a:rPr>
              <a:t>(</a:t>
            </a:r>
            <a:r>
              <a:rPr lang="hu-HU" i="1" smtClean="0">
                <a:solidFill>
                  <a:srgbClr val="FFFF00"/>
                </a:solidFill>
              </a:rPr>
              <a:t>phronészisz</a:t>
            </a:r>
            <a:r>
              <a:rPr lang="hu-HU" smtClean="0">
                <a:solidFill>
                  <a:srgbClr val="FFFF00"/>
                </a:solidFill>
              </a:rPr>
              <a:t>): 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A helyes megfontolás, mérlegelés képessége, a saját személyünket és embertársainkat illető dolgokban. 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Cselekvésre vonatkozik.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Mértékletesség: „megmenti” az okosságot, a gyönyör és a fájdalom [vagy: az élvezet és a szenvedés] eltorzítja.</a:t>
            </a:r>
          </a:p>
          <a:p>
            <a:r>
              <a:rPr lang="hu-HU" u="sng" smtClean="0">
                <a:solidFill>
                  <a:srgbClr val="FFFF00"/>
                </a:solidFill>
              </a:rPr>
              <a:t>Ész</a:t>
            </a:r>
            <a:r>
              <a:rPr lang="hu-HU" smtClean="0">
                <a:solidFill>
                  <a:srgbClr val="FFFF00"/>
                </a:solidFill>
              </a:rPr>
              <a:t>: A tudomány legelső alapelveire vonatkozik (pl. az ellentmondástalanság elve).</a:t>
            </a:r>
          </a:p>
          <a:p>
            <a:r>
              <a:rPr lang="hu-HU" u="sng" smtClean="0">
                <a:solidFill>
                  <a:srgbClr val="FFFF00"/>
                </a:solidFill>
              </a:rPr>
              <a:t>Bölcsesség</a:t>
            </a:r>
            <a:r>
              <a:rPr lang="hu-HU" smtClean="0">
                <a:solidFill>
                  <a:srgbClr val="FFFF00"/>
                </a:solidFill>
              </a:rPr>
              <a:t>: „A természettől fogva legbecsesebb dolgokra irányuló tudomány és ész.”(1141b)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764704"/>
            <a:ext cx="763284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Az egyes észbeli kiválóságok egyenkénti megtárgyalása után: egymáshoz való viszonyuk.</a:t>
            </a:r>
          </a:p>
          <a:p>
            <a:r>
              <a:rPr lang="hu-HU" smtClean="0">
                <a:solidFill>
                  <a:srgbClr val="FFFF00"/>
                </a:solidFill>
              </a:rPr>
              <a:t>Az okosságot sokszor a saját ügyeinkre vonatkoztatjuk. Ezért a kiváló, bölcs ember néha nem tűnik okosnak.</a:t>
            </a:r>
          </a:p>
          <a:p>
            <a:r>
              <a:rPr lang="hu-HU" smtClean="0">
                <a:solidFill>
                  <a:srgbClr val="FFFF00"/>
                </a:solidFill>
              </a:rPr>
              <a:t>(</a:t>
            </a:r>
            <a:r>
              <a:rPr lang="hu-HU">
                <a:solidFill>
                  <a:srgbClr val="FFFF00"/>
                </a:solidFill>
              </a:rPr>
              <a:t>Euripidész: Philoktétész:)</a:t>
            </a:r>
          </a:p>
          <a:p>
            <a:r>
              <a:rPr lang="hu-HU">
                <a:solidFill>
                  <a:srgbClr val="FFFF00"/>
                </a:solidFill>
              </a:rPr>
              <a:t>„ ’Hogy is volnék én okos, mikor módomban lett volna szép csendben, a sereg közemberei közé elvegyülve, a többivel egyenlő részt élveznem?! Mert aki nagyobbra lát és többre vágyik …’” (1142a)</a:t>
            </a:r>
          </a:p>
          <a:p>
            <a:r>
              <a:rPr lang="hu-HU">
                <a:solidFill>
                  <a:srgbClr val="FFFF00"/>
                </a:solidFill>
              </a:rPr>
              <a:t> </a:t>
            </a:r>
          </a:p>
          <a:p>
            <a:r>
              <a:rPr lang="hu-HU" smtClean="0">
                <a:solidFill>
                  <a:srgbClr val="FFFF00"/>
                </a:solidFill>
              </a:rPr>
              <a:t>„ … az okosság az ésszel éppen ellentétes szerepet játszik; az ész ugyanis azokra a határt alkotó tételekre vonatkozik, amelyek nem okolhatók meg, az okosság viszont a végső egyedi esetre vonatkozik, amelyet nem ragadhat meg a tudomány, hanem csak az észlelés; nem az egyes érzékszervek sajátos tárgyaira vonatkozó észlelés, hanem olyanfajta észlelés, amilyennel a matematikában azt észleljük, hogy az előttünk álló egyedi alak háromszög …” (1142a)</a:t>
            </a:r>
          </a:p>
          <a:p>
            <a:r>
              <a:rPr lang="hu-HU">
                <a:solidFill>
                  <a:srgbClr val="FFFF00"/>
                </a:solidFill>
              </a:rPr>
              <a:t> </a:t>
            </a:r>
          </a:p>
          <a:p>
            <a:r>
              <a:rPr lang="hu-HU" smtClean="0">
                <a:solidFill>
                  <a:srgbClr val="FFFF00"/>
                </a:solidFill>
              </a:rPr>
              <a:t>Tudománya csak az általánosnak van</a:t>
            </a:r>
          </a:p>
          <a:p>
            <a:r>
              <a:rPr lang="hu-HU" smtClean="0">
                <a:solidFill>
                  <a:srgbClr val="FFFF00"/>
                </a:solidFill>
              </a:rPr>
              <a:t>A tudományban használatos következtetés (szillogizmus) általános terminusok közötti viszonyokat mutat ki. </a:t>
            </a:r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 következmények egyedi esetre való alkalmazásának képessége: okosság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1033</TotalTime>
  <Words>744</Words>
  <Application>Microsoft Office PowerPoint</Application>
  <PresentationFormat>Diavetítés a képernyőre (4:3 oldalarány)</PresentationFormat>
  <Paragraphs>132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Máté András</dc:creator>
  <cp:lastModifiedBy>andras</cp:lastModifiedBy>
  <cp:revision>56</cp:revision>
  <dcterms:created xsi:type="dcterms:W3CDTF">2012-09-16T20:19:58Z</dcterms:created>
  <dcterms:modified xsi:type="dcterms:W3CDTF">2017-09-24T20:37:57Z</dcterms:modified>
</cp:coreProperties>
</file>