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6" autoAdjust="0"/>
    <p:restoredTop sz="94574" autoAdjust="0"/>
  </p:normalViewPr>
  <p:slideViewPr>
    <p:cSldViewPr>
      <p:cViewPr varScale="1">
        <p:scale>
          <a:sx n="98" d="100"/>
          <a:sy n="98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5D3940-C8E8-499F-A945-CC9D2F06EFF6}" type="datetimeFigureOut">
              <a:rPr lang="hu-HU" smtClean="0"/>
              <a:pPr/>
              <a:t>2017.10.15.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70FECF-A867-4CC6-902D-843C0C608837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764704"/>
            <a:ext cx="3328101" cy="396044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187624" y="501317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mtClean="0">
                <a:solidFill>
                  <a:srgbClr val="FFFF00"/>
                </a:solidFill>
              </a:rPr>
              <a:t>David Hume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XVIII. sz. , skót felvilágosodás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Empirista, szkeptikus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Hatása: Kant, XX. sz. (logikai pozitivizmus, analitikus filozófia)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6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854696" cy="4896544"/>
          </a:xfrm>
        </p:spPr>
        <p:txBody>
          <a:bodyPr>
            <a:no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Tanulmány az emberi értelemről</a:t>
            </a:r>
          </a:p>
          <a:p>
            <a:pPr algn="l"/>
            <a:endParaRPr lang="hu-HU" sz="1800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Képzet (avagy reprezentáció)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az elmében van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mindig </a:t>
            </a:r>
            <a:r>
              <a:rPr lang="hu-HU" sz="1800" i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valamit</a:t>
            </a:r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reprezentál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Fajtái: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benyomás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gondolat, eszme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Az eszmék a benyomások másolatai.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Az eszmék halványak és homályosak.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Az eszmék kapcsolatának fajtái: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hasonlóság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érintkezés (térben vagy időben)</a:t>
            </a:r>
          </a:p>
          <a:p>
            <a:pPr algn="l"/>
            <a:r>
              <a:rPr lang="hu-HU" sz="18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	-- okság </a:t>
            </a:r>
          </a:p>
          <a:p>
            <a:pPr algn="l"/>
            <a:endParaRPr lang="hu-HU" sz="180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Ellipszis feliratnak 3"/>
          <p:cNvSpPr/>
          <p:nvPr/>
        </p:nvSpPr>
        <p:spPr>
          <a:xfrm>
            <a:off x="5148064" y="3501008"/>
            <a:ext cx="3024336" cy="1584176"/>
          </a:xfrm>
          <a:prstGeom prst="wedgeEllipseCallout">
            <a:avLst>
              <a:gd name="adj1" fmla="val -55649"/>
              <a:gd name="adj2" fmla="val 528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FF00"/>
                </a:solidFill>
              </a:rPr>
              <a:t>Ez az összes?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80728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  <a:latin typeface="+mj-lt"/>
              </a:rPr>
              <a:t>Az értelem/vizsgálódás tárgyai:</a:t>
            </a:r>
          </a:p>
          <a:p>
            <a:r>
              <a:rPr lang="hu-HU">
                <a:solidFill>
                  <a:srgbClr val="FFFF00"/>
                </a:solidFill>
                <a:latin typeface="+mj-lt"/>
              </a:rPr>
              <a:t>	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-- eszmék viszonyai (pl.matematika)</a:t>
            </a:r>
          </a:p>
          <a:p>
            <a:r>
              <a:rPr lang="hu-HU">
                <a:solidFill>
                  <a:srgbClr val="FFFF00"/>
                </a:solidFill>
                <a:latin typeface="+mj-lt"/>
              </a:rPr>
              <a:t>	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-- tények kapcsolatai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Tények kapcsolatát illetően nem lehetséges olyan (ti. logikai) bizonyosság, mint az eszmék viszonyairól.</a:t>
            </a:r>
          </a:p>
          <a:p>
            <a:r>
              <a:rPr lang="hu-HU" smtClean="0">
                <a:solidFill>
                  <a:srgbClr val="FFFF00"/>
                </a:solidFill>
              </a:rPr>
              <a:t>„Minden tényekre vonatkozó okoskodás, úgy látszik, az ok és okozat viszonyán alapszik.”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Honnan tudunk ilyen kapcsolatról?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Ha van ilyen ismeretünk, az csak tapasztalati eredetű lehet. [Hume alaptétele]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A tapasztalatból viszont csak azt tudhatjuk meg, hogy valami éppen így és így történt. Azt, hogy így </a:t>
            </a:r>
            <a:r>
              <a:rPr lang="hu-HU" i="1" smtClean="0">
                <a:solidFill>
                  <a:srgbClr val="FFFF00"/>
                </a:solidFill>
                <a:latin typeface="+mj-lt"/>
              </a:rPr>
              <a:t>kellett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 történnie, a tapasztalat sohasem mutatja.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Honnan tudjuk, hogy ha az okot újra előidézzük, az okozat is létre fog jönni?</a:t>
            </a:r>
          </a:p>
        </p:txBody>
      </p:sp>
      <p:sp>
        <p:nvSpPr>
          <p:cNvPr id="3" name="Ellipszis feliratnak 2"/>
          <p:cNvSpPr/>
          <p:nvPr/>
        </p:nvSpPr>
        <p:spPr>
          <a:xfrm>
            <a:off x="2771800" y="4653136"/>
            <a:ext cx="3312368" cy="1512168"/>
          </a:xfrm>
          <a:prstGeom prst="wedgeEllipseCallout">
            <a:avLst>
              <a:gd name="adj1" fmla="val -43002"/>
              <a:gd name="adj2" fmla="val -676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FF00"/>
                </a:solidFill>
              </a:rPr>
              <a:t>Példák: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Ádám-tűz-víz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kenyér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1772816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mtClean="0">
                <a:solidFill>
                  <a:srgbClr val="FFFF00"/>
                </a:solidFill>
                <a:latin typeface="+mj-lt"/>
              </a:rPr>
              <a:t>Az érvelésnek (okoskodás, </a:t>
            </a:r>
            <a:r>
              <a:rPr lang="hu-HU" i="1" smtClean="0">
                <a:solidFill>
                  <a:srgbClr val="FFFF00"/>
                </a:solidFill>
                <a:latin typeface="+mj-lt"/>
              </a:rPr>
              <a:t>reasoning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) két fajtája van: a bizonyításon és a tapasztalaton alapuló</a:t>
            </a:r>
            <a:r>
              <a:rPr lang="hu-HU" smtClean="0">
                <a:solidFill>
                  <a:srgbClr val="FFFF00"/>
                </a:solidFill>
              </a:rPr>
              <a:t>. </a:t>
            </a:r>
          </a:p>
          <a:p>
            <a:r>
              <a:rPr lang="hu-HU" smtClean="0">
                <a:solidFill>
                  <a:srgbClr val="FFFF00"/>
                </a:solidFill>
              </a:rPr>
              <a:t>„[M]inden tapasztalatból eredő következtetés abból a feltevésből indul ki, hogy a jövő  a múlthoz fog hasonlítani …”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Ezt a feltevést nem a tapasztalatból merítettük  (hiszen mielőtt ezt elfogadnánk, semmit sem tudunk meríteni a tapasztalatból), de nem is alapulhat bizonyításon, hiszen elképzelhető az ellenkezője.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4884" y="1556792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  <a:latin typeface="+mj-lt"/>
              </a:rPr>
              <a:t>Kitérő: </a:t>
            </a:r>
            <a:r>
              <a:rPr lang="hu-HU" smtClean="0">
                <a:solidFill>
                  <a:srgbClr val="FFFF00"/>
                </a:solidFill>
              </a:rPr>
              <a:t>„… az akadémiai avagy szkeptikus filozófia. Az akadémikusok mindig kételyekről beszélnek, az ítélet halogatásáról, a hebehurgya elhatározások veszélyességéről, az elme vizsgálódásának leszűkítéséről</a:t>
            </a:r>
            <a:r>
              <a:rPr lang="hu-HU" smtClean="0">
                <a:solidFill>
                  <a:srgbClr val="FFFF00"/>
                </a:solidFill>
              </a:rPr>
              <a:t>, meg </a:t>
            </a:r>
            <a:r>
              <a:rPr lang="hu-HU" smtClean="0">
                <a:solidFill>
                  <a:srgbClr val="FFFF00"/>
                </a:solidFill>
              </a:rPr>
              <a:t>minden olyan elmélkedésről való lemondásról, ami nem a mindennapos élet és gyakorlat határain belül van.”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Az ókori filozófián belül kétfajta szkeptikus  irányzatot különböztetünk meg: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1. A pürrhóni, radikális szkepszist, amely minden megbízható 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általános ismeret 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lehetőségét tagadja.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2. Az akadémiai, tehát Platónra hivatkozó, mérsékelt szkepszist, amely minden ismeretet kétségesnek, további vizsgálatra, helyesbítésre szorulónak tekint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.</a:t>
            </a:r>
            <a:endParaRPr lang="hu-HU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11560" y="1268760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  <a:latin typeface="+mj-lt"/>
              </a:rPr>
              <a:t>Honnan származik az a feltevésünk, hogy a jövő hasonlítani fog a múlthoz?</a:t>
            </a:r>
          </a:p>
          <a:p>
            <a:r>
              <a:rPr lang="hu-HU" smtClean="0">
                <a:solidFill>
                  <a:srgbClr val="FFFF00"/>
                </a:solidFill>
              </a:rPr>
              <a:t>„Minden tényre vagy valós létezésre vonatkozó hitünk  </a:t>
            </a:r>
            <a:r>
              <a:rPr lang="hu-HU" smtClean="0">
                <a:solidFill>
                  <a:srgbClr val="FFFF00"/>
                </a:solidFill>
                <a:latin typeface="+mj-lt"/>
              </a:rPr>
              <a:t>[belief, meggyőződés] </a:t>
            </a:r>
            <a:r>
              <a:rPr lang="hu-HU" smtClean="0">
                <a:solidFill>
                  <a:srgbClr val="FFFF00"/>
                </a:solidFill>
              </a:rPr>
              <a:t>csakis valamilyen, emlékezetünkben élő vagy érzékszerveink által észlelt dologból, és e dolog és más dolgok közötti </a:t>
            </a:r>
            <a:r>
              <a:rPr lang="hu-HU" u="sng" smtClean="0">
                <a:solidFill>
                  <a:srgbClr val="FFFF00"/>
                </a:solidFill>
              </a:rPr>
              <a:t>megszokott </a:t>
            </a:r>
            <a:r>
              <a:rPr lang="hu-HU" smtClean="0">
                <a:solidFill>
                  <a:srgbClr val="FFFF00"/>
                </a:solidFill>
              </a:rPr>
              <a:t> kapcsolatból ered.”</a:t>
            </a:r>
          </a:p>
          <a:p>
            <a:r>
              <a:rPr lang="hu-HU" smtClean="0">
                <a:solidFill>
                  <a:srgbClr val="FFFF00"/>
                </a:solidFill>
              </a:rPr>
              <a:t>„A hit …  valamely dolognak  oly eleven, élénk, erőteljes, határozott és tartós képzete,  amilyet a képzelet egymagában sose idézhetne fel.”</a:t>
            </a:r>
          </a:p>
          <a:p>
            <a:r>
              <a:rPr lang="hu-HU" smtClean="0">
                <a:solidFill>
                  <a:srgbClr val="FFFF00"/>
                </a:solidFill>
              </a:rPr>
              <a:t>„Véletlen ugyan nincs a világon, de a történések igazi okának nem ismerete mégis olyan hatással van az értelmünkre, mintha volna.”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Valószínűség: az oksági kapcsolat általánosítása, ugyanaz érvényes rá.</a:t>
            </a:r>
          </a:p>
          <a:p>
            <a:endParaRPr lang="hu-HU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Ellipszis feliratnak 3"/>
          <p:cNvSpPr/>
          <p:nvPr/>
        </p:nvSpPr>
        <p:spPr>
          <a:xfrm>
            <a:off x="2627784" y="3645024"/>
            <a:ext cx="5544616" cy="1296144"/>
          </a:xfrm>
          <a:prstGeom prst="wedgeEllipseCallout">
            <a:avLst>
              <a:gd name="adj1" fmla="val -55480"/>
              <a:gd name="adj2" fmla="val -574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FF00"/>
                </a:solidFill>
              </a:rPr>
              <a:t>No akkor most van valami valódi okság, csak mi nem ismerjük, vagy egyáltalán nincs ilyen?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268760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  <a:latin typeface="+mj-lt"/>
              </a:rPr>
              <a:t>Hume ismeretkritikái: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-- okság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-- jövő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-- indukció</a:t>
            </a: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endParaRPr lang="hu-HU" smtClean="0">
              <a:solidFill>
                <a:srgbClr val="FFFF00"/>
              </a:solidFill>
              <a:latin typeface="+mj-lt"/>
            </a:endParaRP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-- </a:t>
            </a:r>
            <a:r>
              <a:rPr lang="hu-HU" smtClean="0">
                <a:solidFill>
                  <a:srgbClr val="FFFF00"/>
                </a:solidFill>
              </a:rPr>
              <a:t>„Az erő, vagyis a szükségszerű kapcsolat …”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Erő az, ami által az ok előidézi az okozatot.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Külső érzékeinkkel csak az események egymásutániságát tapasztaljuk, az erőt nem.</a:t>
            </a:r>
          </a:p>
          <a:p>
            <a:r>
              <a:rPr lang="hu-HU" smtClean="0">
                <a:solidFill>
                  <a:srgbClr val="FFFF00"/>
                </a:solidFill>
              </a:rPr>
              <a:t>„[V]ajon ez az eszme nem az értelmi tevékenységünkön való elmélkedésből származik-e, nem lehet-e valamely belső benyomás másolata[?]”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De igen: az akarat működése.</a:t>
            </a:r>
          </a:p>
          <a:p>
            <a:r>
              <a:rPr lang="hu-HU" smtClean="0">
                <a:solidFill>
                  <a:srgbClr val="FFFF00"/>
                </a:solidFill>
                <a:latin typeface="+mj-lt"/>
              </a:rPr>
              <a:t>Viszont az akarat működésének hogyanjáról igen keveset tudunk és tudhatunk.</a:t>
            </a:r>
          </a:p>
        </p:txBody>
      </p:sp>
      <p:sp>
        <p:nvSpPr>
          <p:cNvPr id="3" name="Téglalap 2"/>
          <p:cNvSpPr/>
          <p:nvPr/>
        </p:nvSpPr>
        <p:spPr>
          <a:xfrm>
            <a:off x="2051720" y="2348880"/>
            <a:ext cx="64807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FF00"/>
                </a:solidFill>
              </a:rPr>
              <a:t>Indukció (induktív következtetés/általánosítás):</a:t>
            </a:r>
          </a:p>
          <a:p>
            <a:pPr algn="ctr"/>
            <a:r>
              <a:rPr lang="hu-HU" smtClean="0">
                <a:solidFill>
                  <a:srgbClr val="FFFF00"/>
                </a:solidFill>
              </a:rPr>
              <a:t>Ha az F fajta minden eddig ismert példánya rendelkezik a G tulajdonsággal, akkor valószínű, hogy minden</a:t>
            </a:r>
            <a:r>
              <a:rPr lang="hu-HU" smtClean="0">
                <a:solidFill>
                  <a:srgbClr val="FFFF00"/>
                </a:solidFill>
              </a:rPr>
              <a:t>, ami </a:t>
            </a:r>
            <a:r>
              <a:rPr lang="hu-HU" smtClean="0">
                <a:solidFill>
                  <a:srgbClr val="FFFF00"/>
                </a:solidFill>
              </a:rPr>
              <a:t>F, az G.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3568" y="1268760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„…az egész természetben nem találunk egyetlen olyan példát, ahol e kapcsolat [ti. az erő] számunkra érthető volna.  A történések különállóknak és egymástól teljesen függetleneknek látszanak. Együtt jelentkeznek, de soha nincsenek összekapcsolva. S mivel nekünk olyan dolgokról, amelyeket sem külső  érzékeinkkel, sem belső érzeteinkkel sosem észleltünk, nem lehet eszménk, ezért, úgy látszik, azt a szükségszerű következtetést kell levonnunk, hogy a kapcsolatról vagy az erőről egyáltalán nem alkothatunk eszmét magunknak,  s hogy ezek a szavak, akár filozófiai okfejtésben, akár a mindennapos életben használjuk őket, semmit sem jelentenek.”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1589</TotalTime>
  <Words>557</Words>
  <Application>Microsoft Office PowerPoint</Application>
  <PresentationFormat>Diavetítés a képernyőre (4:3 oldalarány)</PresentationFormat>
  <Paragraphs>67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Andras</dc:creator>
  <cp:lastModifiedBy>andras</cp:lastModifiedBy>
  <cp:revision>65</cp:revision>
  <dcterms:created xsi:type="dcterms:W3CDTF">2012-10-31T18:56:23Z</dcterms:created>
  <dcterms:modified xsi:type="dcterms:W3CDTF">2017-10-15T16:57:15Z</dcterms:modified>
</cp:coreProperties>
</file>