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61" r:id="rId4"/>
    <p:sldId id="258" r:id="rId5"/>
    <p:sldId id="259" r:id="rId6"/>
    <p:sldId id="264" r:id="rId7"/>
    <p:sldId id="262" r:id="rId8"/>
    <p:sldId id="260" r:id="rId9"/>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átum helye 29"/>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19" name="Élőláb helye 18"/>
          <p:cNvSpPr>
            <a:spLocks noGrp="1"/>
          </p:cNvSpPr>
          <p:nvPr>
            <p:ph type="ftr" sz="quarter" idx="11"/>
          </p:nvPr>
        </p:nvSpPr>
        <p:spPr/>
        <p:txBody>
          <a:bodyPr/>
          <a:lstStyle/>
          <a:p>
            <a:endParaRPr lang="hu-HU"/>
          </a:p>
        </p:txBody>
      </p:sp>
      <p:sp>
        <p:nvSpPr>
          <p:cNvPr id="27" name="Dia számának helye 26"/>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B31B7-E1F0-467C-BB4E-61483ABF04CD}"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 sarkán kerekítve levágott téglalap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Derékszögű háromszög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Cím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Szöveg hely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09E7F40C-B4BE-4032-A133-F62F90315F7A}" type="datetimeFigureOut">
              <a:rPr lang="hu-HU" smtClean="0"/>
              <a:pPr/>
              <a:t>2015.10.04.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a:xfrm>
            <a:off x="8077200" y="6356350"/>
            <a:ext cx="609600" cy="365125"/>
          </a:xfrm>
        </p:spPr>
        <p:txBody>
          <a:bodyPr/>
          <a:lstStyle/>
          <a:p>
            <a:fld id="{E8EB31B7-E1F0-467C-BB4E-61483ABF04CD}" type="slidenum">
              <a:rPr lang="hu-HU" smtClean="0"/>
              <a:pPr/>
              <a:t>‹#›</a:t>
            </a:fld>
            <a:endParaRPr lang="hu-HU"/>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a:p>
        </p:txBody>
      </p:sp>
      <p:sp>
        <p:nvSpPr>
          <p:cNvPr id="10" name="Szabadkézi sokszö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Szabadkézi sokszö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Szabadkézi sokszög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Szabadkézi sokszög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Cím hely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Szöveg hely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E7F40C-B4BE-4032-A133-F62F90315F7A}" type="datetimeFigureOut">
              <a:rPr lang="hu-HU" smtClean="0"/>
              <a:pPr/>
              <a:t>2015.10.04.</a:t>
            </a:fld>
            <a:endParaRPr lang="hu-HU"/>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EB31B7-E1F0-467C-BB4E-61483ABF04CD}" type="slidenum">
              <a:rPr lang="hu-HU" smtClean="0"/>
              <a:pPr/>
              <a:t>‹#›</a:t>
            </a:fld>
            <a:endParaRPr lang="hu-HU"/>
          </a:p>
        </p:txBody>
      </p:sp>
      <p:grpSp>
        <p:nvGrpSpPr>
          <p:cNvPr id="2" name="Csoportba foglalás 1"/>
          <p:cNvGrpSpPr/>
          <p:nvPr/>
        </p:nvGrpSpPr>
        <p:grpSpPr>
          <a:xfrm>
            <a:off x="-19017" y="202408"/>
            <a:ext cx="9180548" cy="649224"/>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p:cNvPicPr>
            <a:picLocks noChangeAspect="1"/>
          </p:cNvPicPr>
          <p:nvPr/>
        </p:nvPicPr>
        <p:blipFill rotWithShape="1">
          <a:blip r:embed="rId2">
            <a:extLst>
              <a:ext uri="{28A0092B-C50C-407E-A947-70E740481C1C}">
                <a14:useLocalDpi xmlns:a14="http://schemas.microsoft.com/office/drawing/2010/main" val="0"/>
              </a:ext>
            </a:extLst>
          </a:blip>
          <a:srcRect l="17962" t="18608" r="13272" b="17656"/>
          <a:stretch/>
        </p:blipFill>
        <p:spPr>
          <a:xfrm>
            <a:off x="3095836" y="563003"/>
            <a:ext cx="2880320" cy="3559487"/>
          </a:xfrm>
          <a:prstGeom prst="rect">
            <a:avLst/>
          </a:prstGeom>
        </p:spPr>
      </p:pic>
      <p:sp>
        <p:nvSpPr>
          <p:cNvPr id="4" name="Szövegdoboz 3"/>
          <p:cNvSpPr txBox="1"/>
          <p:nvPr/>
        </p:nvSpPr>
        <p:spPr>
          <a:xfrm>
            <a:off x="611560" y="4233862"/>
            <a:ext cx="8136904" cy="2308324"/>
          </a:xfrm>
          <a:prstGeom prst="rect">
            <a:avLst/>
          </a:prstGeom>
          <a:noFill/>
        </p:spPr>
        <p:txBody>
          <a:bodyPr wrap="square" rtlCol="0">
            <a:spAutoFit/>
          </a:bodyPr>
          <a:lstStyle/>
          <a:p>
            <a:pPr algn="ctr"/>
            <a:r>
              <a:rPr lang="hu-HU" smtClean="0">
                <a:solidFill>
                  <a:srgbClr val="FFFF00"/>
                </a:solidFill>
              </a:rPr>
              <a:t>Gottfried Wilhelm Leibniz</a:t>
            </a:r>
          </a:p>
          <a:p>
            <a:pPr algn="ctr"/>
            <a:r>
              <a:rPr lang="hu-HU" smtClean="0">
                <a:solidFill>
                  <a:srgbClr val="FFFF00"/>
                </a:solidFill>
              </a:rPr>
              <a:t>17-18. sz.</a:t>
            </a:r>
          </a:p>
          <a:p>
            <a:pPr algn="ctr"/>
            <a:r>
              <a:rPr lang="hu-HU" smtClean="0">
                <a:solidFill>
                  <a:srgbClr val="FFFF00"/>
                </a:solidFill>
              </a:rPr>
              <a:t>Filozófus</a:t>
            </a:r>
          </a:p>
          <a:p>
            <a:pPr algn="ctr"/>
            <a:r>
              <a:rPr lang="hu-HU" smtClean="0">
                <a:solidFill>
                  <a:srgbClr val="FFFF00"/>
                </a:solidFill>
              </a:rPr>
              <a:t>Matematikus</a:t>
            </a:r>
          </a:p>
          <a:p>
            <a:pPr algn="ctr"/>
            <a:r>
              <a:rPr lang="hu-HU" smtClean="0">
                <a:solidFill>
                  <a:srgbClr val="FFFF00"/>
                </a:solidFill>
              </a:rPr>
              <a:t>Fizikus, jogász, diplomata, történész …</a:t>
            </a:r>
          </a:p>
          <a:p>
            <a:pPr algn="ctr"/>
            <a:r>
              <a:rPr lang="hu-HU" smtClean="0">
                <a:solidFill>
                  <a:srgbClr val="FFFF00"/>
                </a:solidFill>
              </a:rPr>
              <a:t>Életében egyetlen filozófiai könyvet publikált,</a:t>
            </a:r>
          </a:p>
          <a:p>
            <a:pPr algn="ctr"/>
            <a:r>
              <a:rPr lang="hu-HU" smtClean="0">
                <a:solidFill>
                  <a:srgbClr val="FFFF00"/>
                </a:solidFill>
              </a:rPr>
              <a:t>a másik Locke halála miatt kiadatlan maradt (1765-ig).</a:t>
            </a:r>
          </a:p>
          <a:p>
            <a:pPr algn="ctr"/>
            <a:r>
              <a:rPr lang="hu-HU" smtClean="0">
                <a:solidFill>
                  <a:srgbClr val="FFFF00"/>
                </a:solidFill>
              </a:rPr>
              <a:t>Viszont rengeteget írt: esszék, tanulmányok, levelek, kéziratos vázlatok.</a:t>
            </a:r>
            <a:endParaRPr lang="hu-HU">
              <a:solidFill>
                <a:srgbClr val="FFFF00"/>
              </a:solidFill>
            </a:endParaRPr>
          </a:p>
        </p:txBody>
      </p:sp>
    </p:spTree>
    <p:extLst>
      <p:ext uri="{BB962C8B-B14F-4D97-AF65-F5344CB8AC3E}">
        <p14:creationId xmlns:p14="http://schemas.microsoft.com/office/powerpoint/2010/main" val="56730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755576" y="764704"/>
            <a:ext cx="8064896" cy="5262979"/>
          </a:xfrm>
          <a:prstGeom prst="rect">
            <a:avLst/>
          </a:prstGeom>
          <a:noFill/>
        </p:spPr>
        <p:txBody>
          <a:bodyPr wrap="square" rtlCol="0">
            <a:spAutoFit/>
          </a:bodyPr>
          <a:lstStyle/>
          <a:p>
            <a:r>
              <a:rPr lang="hu-HU" sz="2400" b="1" i="1" smtClean="0">
                <a:solidFill>
                  <a:srgbClr val="FFFF00"/>
                </a:solidFill>
                <a:latin typeface="+mj-lt"/>
              </a:rPr>
              <a:t>Monadológia </a:t>
            </a:r>
          </a:p>
          <a:p>
            <a:r>
              <a:rPr lang="hu-HU" smtClean="0">
                <a:solidFill>
                  <a:srgbClr val="FFFF00"/>
                </a:solidFill>
                <a:latin typeface="+mj-lt"/>
              </a:rPr>
              <a:t>(metafizikájának  tézisszerű összefoglalása, élete vége felé)</a:t>
            </a:r>
            <a:endParaRPr lang="hu-HU">
              <a:solidFill>
                <a:srgbClr val="FFFF00"/>
              </a:solidFill>
              <a:latin typeface="+mj-lt"/>
            </a:endParaRPr>
          </a:p>
          <a:p>
            <a:r>
              <a:rPr lang="hu-HU">
                <a:solidFill>
                  <a:srgbClr val="FFFF00"/>
                </a:solidFill>
                <a:latin typeface="+mj-lt"/>
              </a:rPr>
              <a:t>	</a:t>
            </a:r>
            <a:r>
              <a:rPr lang="hu-HU" smtClean="0">
                <a:solidFill>
                  <a:srgbClr val="FFFF00"/>
                </a:solidFill>
                <a:latin typeface="+mj-lt"/>
              </a:rPr>
              <a:t>Metafizika (Arisztotelész): a létezőről, mint létezőről szóló tan.</a:t>
            </a:r>
            <a:r>
              <a:rPr lang="hu-HU" sz="2400">
                <a:solidFill>
                  <a:srgbClr val="FFFF00"/>
                </a:solidFill>
                <a:latin typeface="+mj-lt"/>
              </a:rPr>
              <a:t> </a:t>
            </a:r>
          </a:p>
          <a:p>
            <a:pPr marL="342900" lvl="0" indent="-342900"/>
            <a:r>
              <a:rPr lang="hu-HU" smtClean="0">
                <a:solidFill>
                  <a:srgbClr val="FFFF00"/>
                </a:solidFill>
              </a:rPr>
              <a:t>1. A </a:t>
            </a:r>
            <a:r>
              <a:rPr lang="hu-HU" i="1" smtClean="0">
                <a:solidFill>
                  <a:srgbClr val="FFFF00"/>
                </a:solidFill>
              </a:rPr>
              <a:t> </a:t>
            </a:r>
            <a:r>
              <a:rPr lang="hu-HU" i="1" err="1">
                <a:solidFill>
                  <a:srgbClr val="FFFF00"/>
                </a:solidFill>
              </a:rPr>
              <a:t>monasz</a:t>
            </a:r>
            <a:r>
              <a:rPr lang="hu-HU">
                <a:solidFill>
                  <a:srgbClr val="FFFF00"/>
                </a:solidFill>
              </a:rPr>
              <a:t>, amiről itt beszélni fogunk, nem más, mint egyszerű </a:t>
            </a:r>
            <a:r>
              <a:rPr lang="hu-HU" smtClean="0">
                <a:solidFill>
                  <a:srgbClr val="FFFF00"/>
                </a:solidFill>
              </a:rPr>
              <a:t>szubsztancia, amely </a:t>
            </a:r>
            <a:r>
              <a:rPr lang="hu-HU">
                <a:solidFill>
                  <a:srgbClr val="FFFF00"/>
                </a:solidFill>
              </a:rPr>
              <a:t>az összetettek alkotórésze; az </a:t>
            </a:r>
            <a:r>
              <a:rPr lang="hu-HU" i="1">
                <a:solidFill>
                  <a:srgbClr val="FFFF00"/>
                </a:solidFill>
              </a:rPr>
              <a:t>egyszerű</a:t>
            </a:r>
            <a:r>
              <a:rPr lang="hu-HU">
                <a:solidFill>
                  <a:srgbClr val="FFFF00"/>
                </a:solidFill>
              </a:rPr>
              <a:t> pedig az, amelynek nincsenek részei</a:t>
            </a:r>
            <a:r>
              <a:rPr lang="hu-HU" smtClean="0">
                <a:solidFill>
                  <a:srgbClr val="FFFF00"/>
                </a:solidFill>
              </a:rPr>
              <a:t>.</a:t>
            </a:r>
          </a:p>
          <a:p>
            <a:pPr marL="342900" lvl="0" indent="-342900"/>
            <a:endParaRPr lang="hu-HU" smtClean="0">
              <a:solidFill>
                <a:srgbClr val="FFFF00"/>
              </a:solidFill>
            </a:endParaRPr>
          </a:p>
          <a:p>
            <a:pPr marL="800100" lvl="1" indent="-342900"/>
            <a:r>
              <a:rPr lang="hu-HU" smtClean="0">
                <a:solidFill>
                  <a:srgbClr val="FFFF00"/>
                </a:solidFill>
                <a:latin typeface="+mj-lt"/>
              </a:rPr>
              <a:t>Arisztotelészi dichotómiák:</a:t>
            </a:r>
          </a:p>
          <a:p>
            <a:pPr marL="342900" lvl="0" indent="-342900" algn="ctr"/>
            <a:r>
              <a:rPr lang="hu-HU" smtClean="0">
                <a:solidFill>
                  <a:srgbClr val="FFFF00"/>
                </a:solidFill>
                <a:latin typeface="+mj-lt"/>
              </a:rPr>
              <a:t>szubsztancia (önállóan létezik)     –   nem szubsztancia (másban létezik)</a:t>
            </a:r>
          </a:p>
          <a:p>
            <a:pPr marL="342900" lvl="0" indent="-342900" algn="ctr"/>
            <a:r>
              <a:rPr lang="hu-HU" smtClean="0">
                <a:solidFill>
                  <a:srgbClr val="FFFF00"/>
                </a:solidFill>
                <a:latin typeface="+mj-lt"/>
              </a:rPr>
              <a:t>másról állítható (egyetemes)  –       nem állítható másról (egyedi)</a:t>
            </a:r>
          </a:p>
          <a:p>
            <a:pPr marL="800100" lvl="1" indent="-342900"/>
            <a:r>
              <a:rPr lang="hu-HU" smtClean="0">
                <a:solidFill>
                  <a:srgbClr val="FFFF00"/>
                </a:solidFill>
                <a:latin typeface="+mj-lt"/>
              </a:rPr>
              <a:t>Leibniz: az egyedi szubsztancia lehet egyszerű vagy összetett.</a:t>
            </a:r>
          </a:p>
          <a:p>
            <a:pPr marL="800100" lvl="1" indent="-342900"/>
            <a:r>
              <a:rPr lang="hu-HU" smtClean="0">
                <a:solidFill>
                  <a:srgbClr val="FFFF00"/>
                </a:solidFill>
                <a:latin typeface="+mj-lt"/>
              </a:rPr>
              <a:t>Az ‘egyszerű’ itt oszthatatlanságot jelent.</a:t>
            </a:r>
            <a:endParaRPr lang="hu-HU">
              <a:solidFill>
                <a:srgbClr val="FFFF00"/>
              </a:solidFill>
            </a:endParaRPr>
          </a:p>
          <a:p>
            <a:pPr lvl="0"/>
            <a:endParaRPr lang="hu-HU" smtClean="0">
              <a:solidFill>
                <a:srgbClr val="FFFF00"/>
              </a:solidFill>
            </a:endParaRPr>
          </a:p>
          <a:p>
            <a:pPr lvl="0"/>
            <a:r>
              <a:rPr lang="hu-HU" smtClean="0">
                <a:solidFill>
                  <a:srgbClr val="FFFF00"/>
                </a:solidFill>
              </a:rPr>
              <a:t>9. … </a:t>
            </a:r>
            <a:r>
              <a:rPr lang="hu-HU">
                <a:solidFill>
                  <a:srgbClr val="FFFF00"/>
                </a:solidFill>
              </a:rPr>
              <a:t>minden egyes </a:t>
            </a:r>
            <a:r>
              <a:rPr lang="hu-HU" err="1">
                <a:solidFill>
                  <a:srgbClr val="FFFF00"/>
                </a:solidFill>
              </a:rPr>
              <a:t>monasznak</a:t>
            </a:r>
            <a:r>
              <a:rPr lang="hu-HU">
                <a:solidFill>
                  <a:srgbClr val="FFFF00"/>
                </a:solidFill>
              </a:rPr>
              <a:t> különböznie kell az összes többitől. Mert a természetben nincs két olyan létező, amely tökéletesen egyforma volna, és amelyben ne lehetne </a:t>
            </a:r>
            <a:r>
              <a:rPr lang="hu-HU" u="sng">
                <a:solidFill>
                  <a:srgbClr val="FFFF00"/>
                </a:solidFill>
              </a:rPr>
              <a:t>belső</a:t>
            </a:r>
            <a:r>
              <a:rPr lang="hu-HU">
                <a:solidFill>
                  <a:srgbClr val="FFFF00"/>
                </a:solidFill>
              </a:rPr>
              <a:t> különbséget találni</a:t>
            </a:r>
            <a:r>
              <a:rPr lang="hu-HU" smtClean="0">
                <a:solidFill>
                  <a:srgbClr val="FFFF00"/>
                </a:solidFill>
              </a:rPr>
              <a:t>.</a:t>
            </a:r>
          </a:p>
          <a:p>
            <a:pPr lvl="0"/>
            <a:endParaRPr lang="hu-HU" smtClean="0">
              <a:solidFill>
                <a:srgbClr val="FFFF00"/>
              </a:solidFill>
              <a:latin typeface="+mj-lt"/>
            </a:endParaRPr>
          </a:p>
          <a:p>
            <a:pPr lvl="1"/>
            <a:r>
              <a:rPr lang="hu-HU" smtClean="0">
                <a:solidFill>
                  <a:srgbClr val="FFFF00"/>
                </a:solidFill>
                <a:latin typeface="+mj-lt"/>
              </a:rPr>
              <a:t>Megkülönböztethetetlenek azonosságának elve (</a:t>
            </a:r>
            <a:r>
              <a:rPr lang="hu-HU" i="1" err="1" smtClean="0">
                <a:solidFill>
                  <a:srgbClr val="FFFF00"/>
                </a:solidFill>
                <a:latin typeface="+mj-lt"/>
              </a:rPr>
              <a:t>identitas</a:t>
            </a:r>
            <a:r>
              <a:rPr lang="hu-HU" i="1" smtClean="0">
                <a:solidFill>
                  <a:srgbClr val="FFFF00"/>
                </a:solidFill>
                <a:latin typeface="+mj-lt"/>
              </a:rPr>
              <a:t> </a:t>
            </a:r>
            <a:r>
              <a:rPr lang="hu-HU" i="1" err="1" smtClean="0">
                <a:solidFill>
                  <a:srgbClr val="FFFF00"/>
                </a:solidFill>
                <a:latin typeface="+mj-lt"/>
              </a:rPr>
              <a:t>indiscernibilium</a:t>
            </a:r>
            <a:r>
              <a:rPr lang="hu-HU" smtClean="0">
                <a:solidFill>
                  <a:srgbClr val="FFFF00"/>
                </a:solidFill>
                <a:latin typeface="+mj-lt"/>
              </a:rPr>
              <a:t>).</a:t>
            </a:r>
            <a:endParaRPr lang="hu-HU">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39552" y="1052736"/>
            <a:ext cx="8280920" cy="5355312"/>
          </a:xfrm>
          <a:prstGeom prst="rect">
            <a:avLst/>
          </a:prstGeom>
          <a:noFill/>
        </p:spPr>
        <p:txBody>
          <a:bodyPr wrap="square" rtlCol="0">
            <a:spAutoFit/>
          </a:bodyPr>
          <a:lstStyle/>
          <a:p>
            <a:pPr lvl="0"/>
            <a:r>
              <a:rPr lang="hu-HU" smtClean="0">
                <a:solidFill>
                  <a:srgbClr val="FFFF00"/>
                </a:solidFill>
              </a:rPr>
              <a:t>10.… minden teremtett létező, tehát a teremtett </a:t>
            </a:r>
            <a:r>
              <a:rPr lang="hu-HU" err="1" smtClean="0">
                <a:solidFill>
                  <a:srgbClr val="FFFF00"/>
                </a:solidFill>
              </a:rPr>
              <a:t>monasz</a:t>
            </a:r>
            <a:r>
              <a:rPr lang="hu-HU" smtClean="0">
                <a:solidFill>
                  <a:srgbClr val="FFFF00"/>
                </a:solidFill>
              </a:rPr>
              <a:t> is változásnak van alávetve, és … ez a változás szakadatlanul folyik mindegyikben.</a:t>
            </a:r>
          </a:p>
          <a:p>
            <a:pPr lvl="1"/>
            <a:r>
              <a:rPr lang="hu-HU" smtClean="0">
                <a:solidFill>
                  <a:srgbClr val="FFFF00"/>
                </a:solidFill>
                <a:latin typeface="+mj-lt"/>
              </a:rPr>
              <a:t>Egyetlen nem-teremtett létező van: Isten.</a:t>
            </a:r>
          </a:p>
          <a:p>
            <a:pPr lvl="1"/>
            <a:r>
              <a:rPr lang="hu-HU" smtClean="0">
                <a:solidFill>
                  <a:srgbClr val="FFFF00"/>
                </a:solidFill>
                <a:latin typeface="+mj-lt"/>
              </a:rPr>
              <a:t>Isten a </a:t>
            </a:r>
            <a:r>
              <a:rPr lang="hu-HU" err="1" smtClean="0">
                <a:solidFill>
                  <a:srgbClr val="FFFF00"/>
                </a:solidFill>
                <a:latin typeface="+mj-lt"/>
              </a:rPr>
              <a:t>monaszokat</a:t>
            </a:r>
            <a:r>
              <a:rPr lang="hu-HU" smtClean="0">
                <a:solidFill>
                  <a:srgbClr val="FFFF00"/>
                </a:solidFill>
                <a:latin typeface="+mj-lt"/>
              </a:rPr>
              <a:t> életprogrammal együtt teremti (vö. 18.).</a:t>
            </a:r>
          </a:p>
          <a:p>
            <a:pPr lvl="0"/>
            <a:r>
              <a:rPr lang="hu-HU" smtClean="0">
                <a:solidFill>
                  <a:srgbClr val="FFFF00"/>
                </a:solidFill>
              </a:rPr>
              <a:t>14. Az átmeneti állapot, amely az egységben vagy egyszerű szubsztanciában sokaságot tartalmaz és jelenít meg, nem egyéb, mint a </a:t>
            </a:r>
            <a:r>
              <a:rPr lang="hu-HU" i="1" smtClean="0">
                <a:solidFill>
                  <a:srgbClr val="FFFF00"/>
                </a:solidFill>
              </a:rPr>
              <a:t>percepció</a:t>
            </a:r>
            <a:r>
              <a:rPr lang="hu-HU" smtClean="0">
                <a:solidFill>
                  <a:srgbClr val="FFFF00"/>
                </a:solidFill>
              </a:rPr>
              <a:t>, amelyet jól meg kell különböztetni az appercepciótól vagy a tudattól …</a:t>
            </a:r>
          </a:p>
          <a:p>
            <a:pPr lvl="1"/>
            <a:r>
              <a:rPr lang="hu-HU" smtClean="0">
                <a:solidFill>
                  <a:srgbClr val="FFFF00"/>
                </a:solidFill>
                <a:latin typeface="+mj-lt"/>
              </a:rPr>
              <a:t>Percepció: szó szerint érzékelés, de itt egy alacsonyabb szinten.</a:t>
            </a:r>
          </a:p>
          <a:p>
            <a:pPr lvl="1"/>
            <a:r>
              <a:rPr lang="hu-HU" smtClean="0">
                <a:solidFill>
                  <a:srgbClr val="FFFF00"/>
                </a:solidFill>
                <a:latin typeface="+mj-lt"/>
              </a:rPr>
              <a:t>Appercepció: észlelés (tudatos, a dolgot mint ezt és ezt fogjuk fel).</a:t>
            </a:r>
          </a:p>
          <a:p>
            <a:pPr lvl="0"/>
            <a:r>
              <a:rPr lang="hu-HU" smtClean="0">
                <a:solidFill>
                  <a:srgbClr val="FFFF00"/>
                </a:solidFill>
              </a:rPr>
              <a:t>15.</a:t>
            </a:r>
            <a:r>
              <a:rPr lang="hu-HU" i="1" smtClean="0">
                <a:solidFill>
                  <a:srgbClr val="FFFF00"/>
                </a:solidFill>
              </a:rPr>
              <a:t>Törekvés</a:t>
            </a:r>
            <a:r>
              <a:rPr lang="hu-HU" smtClean="0">
                <a:solidFill>
                  <a:srgbClr val="FFFF00"/>
                </a:solidFill>
              </a:rPr>
              <a:t>nek (</a:t>
            </a:r>
            <a:r>
              <a:rPr lang="hu-HU" err="1" smtClean="0">
                <a:solidFill>
                  <a:srgbClr val="FFFF00"/>
                </a:solidFill>
              </a:rPr>
              <a:t>appetíció</a:t>
            </a:r>
            <a:r>
              <a:rPr lang="hu-HU" smtClean="0">
                <a:solidFill>
                  <a:srgbClr val="FFFF00"/>
                </a:solidFill>
              </a:rPr>
              <a:t>) nevezhetjük ama belső elv tevékenységét, amely a változást idézi elő, vagy az egyik percepcióról a másikra való áttérést …</a:t>
            </a:r>
          </a:p>
          <a:p>
            <a:pPr lvl="1"/>
            <a:r>
              <a:rPr lang="hu-HU" smtClean="0">
                <a:solidFill>
                  <a:srgbClr val="FFFF00"/>
                </a:solidFill>
                <a:latin typeface="+mj-lt"/>
              </a:rPr>
              <a:t>Kapcsolat a világgal: percepció (passzív) – </a:t>
            </a:r>
            <a:r>
              <a:rPr lang="hu-HU" err="1" smtClean="0">
                <a:solidFill>
                  <a:srgbClr val="FFFF00"/>
                </a:solidFill>
                <a:latin typeface="+mj-lt"/>
              </a:rPr>
              <a:t>appetíció</a:t>
            </a:r>
            <a:r>
              <a:rPr lang="hu-HU" smtClean="0">
                <a:solidFill>
                  <a:srgbClr val="FFFF00"/>
                </a:solidFill>
                <a:latin typeface="+mj-lt"/>
              </a:rPr>
              <a:t> (aktív)</a:t>
            </a:r>
          </a:p>
          <a:p>
            <a:pPr lvl="0"/>
            <a:r>
              <a:rPr lang="hu-HU" smtClean="0">
                <a:solidFill>
                  <a:srgbClr val="FFFF00"/>
                </a:solidFill>
              </a:rPr>
              <a:t>18. Az összes egyszerű szubsztanciát vagy teremtett </a:t>
            </a:r>
            <a:r>
              <a:rPr lang="hu-HU" err="1" smtClean="0">
                <a:solidFill>
                  <a:srgbClr val="FFFF00"/>
                </a:solidFill>
              </a:rPr>
              <a:t>monaszt</a:t>
            </a:r>
            <a:r>
              <a:rPr lang="hu-HU" smtClean="0">
                <a:solidFill>
                  <a:srgbClr val="FFFF00"/>
                </a:solidFill>
              </a:rPr>
              <a:t> </a:t>
            </a:r>
            <a:r>
              <a:rPr lang="hu-HU" i="1" err="1" smtClean="0">
                <a:solidFill>
                  <a:srgbClr val="FFFF00"/>
                </a:solidFill>
              </a:rPr>
              <a:t>entelekheiá</a:t>
            </a:r>
            <a:r>
              <a:rPr lang="hu-HU" err="1" smtClean="0">
                <a:solidFill>
                  <a:srgbClr val="FFFF00"/>
                </a:solidFill>
              </a:rPr>
              <a:t>knak</a:t>
            </a:r>
            <a:r>
              <a:rPr lang="hu-HU" smtClean="0">
                <a:solidFill>
                  <a:srgbClr val="FFFF00"/>
                </a:solidFill>
              </a:rPr>
              <a:t> is nevezhetnénk, … ők a forrásai belső tevékenységüknek, és ők maguk, hogy úgy mondjuk, testetlen automaták.</a:t>
            </a:r>
          </a:p>
          <a:p>
            <a:pPr lvl="1"/>
            <a:r>
              <a:rPr lang="hu-HU" err="1" smtClean="0">
                <a:solidFill>
                  <a:srgbClr val="FFFF00"/>
                </a:solidFill>
                <a:latin typeface="+mj-lt"/>
              </a:rPr>
              <a:t>Entelekheia</a:t>
            </a:r>
            <a:r>
              <a:rPr lang="hu-HU" smtClean="0">
                <a:solidFill>
                  <a:srgbClr val="FFFF00"/>
                </a:solidFill>
                <a:latin typeface="+mj-lt"/>
              </a:rPr>
              <a:t> (Arisztotelész): 	anyag és forma egysége</a:t>
            </a:r>
          </a:p>
          <a:p>
            <a:r>
              <a:rPr lang="hu-HU">
                <a:solidFill>
                  <a:srgbClr val="FFFF00"/>
                </a:solidFill>
                <a:latin typeface="+mj-lt"/>
              </a:rPr>
              <a:t>	</a:t>
            </a:r>
            <a:r>
              <a:rPr lang="hu-HU" smtClean="0">
                <a:solidFill>
                  <a:srgbClr val="FFFF00"/>
                </a:solidFill>
                <a:latin typeface="+mj-lt"/>
              </a:rPr>
              <a:t>			tiszta aktualitás, a </a:t>
            </a:r>
            <a:r>
              <a:rPr lang="hu-HU" err="1" smtClean="0">
                <a:solidFill>
                  <a:srgbClr val="FFFF00"/>
                </a:solidFill>
                <a:latin typeface="+mj-lt"/>
              </a:rPr>
              <a:t>potencialitás</a:t>
            </a:r>
            <a:r>
              <a:rPr lang="hu-HU" smtClean="0">
                <a:solidFill>
                  <a:srgbClr val="FFFF00"/>
                </a:solidFill>
                <a:latin typeface="+mj-lt"/>
              </a:rPr>
              <a:t> ellentéte.</a:t>
            </a:r>
          </a:p>
          <a:p>
            <a:r>
              <a:rPr lang="hu-HU" smtClean="0">
                <a:solidFill>
                  <a:srgbClr val="FFFF00"/>
                </a:solidFill>
              </a:rPr>
              <a:t>22.…az egyszerű szubsztancia mindegyik jelen állapota … az előző állapotának következménye, ugyanúgy, ahogy a jelen méhében hordozza a jövőt.</a:t>
            </a:r>
            <a:endParaRPr lang="hu-HU">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1196752"/>
            <a:ext cx="7992888" cy="4524315"/>
          </a:xfrm>
          <a:prstGeom prst="rect">
            <a:avLst/>
          </a:prstGeom>
          <a:noFill/>
        </p:spPr>
        <p:txBody>
          <a:bodyPr wrap="square" rtlCol="0">
            <a:spAutoFit/>
          </a:bodyPr>
          <a:lstStyle/>
          <a:p>
            <a:pPr lvl="0"/>
            <a:r>
              <a:rPr lang="hu-HU" smtClean="0">
                <a:solidFill>
                  <a:srgbClr val="FFFF00"/>
                </a:solidFill>
              </a:rPr>
              <a:t>29. A szükségszerű és örök igazságok ismerete … megkülönböztet bennünket a közönséges állatoktól, továbbá megajándékoz bennünket az </a:t>
            </a:r>
            <a:r>
              <a:rPr lang="hu-HU" i="1" smtClean="0">
                <a:solidFill>
                  <a:srgbClr val="FFFF00"/>
                </a:solidFill>
              </a:rPr>
              <a:t>ésszel</a:t>
            </a:r>
            <a:r>
              <a:rPr lang="hu-HU" smtClean="0">
                <a:solidFill>
                  <a:srgbClr val="FFFF00"/>
                </a:solidFill>
              </a:rPr>
              <a:t> és a tudományokkal, egyúttal fölemel önmagunk és Isten ismeretéhez. És ezt nevezzük magunkban eszes léleknek vagy </a:t>
            </a:r>
            <a:r>
              <a:rPr lang="hu-HU" i="1" smtClean="0">
                <a:solidFill>
                  <a:srgbClr val="FFFF00"/>
                </a:solidFill>
              </a:rPr>
              <a:t>szellem</a:t>
            </a:r>
            <a:r>
              <a:rPr lang="hu-HU" smtClean="0">
                <a:solidFill>
                  <a:srgbClr val="FFFF00"/>
                </a:solidFill>
              </a:rPr>
              <a:t>nek.</a:t>
            </a:r>
          </a:p>
          <a:p>
            <a:pPr lvl="1"/>
            <a:r>
              <a:rPr lang="hu-HU" smtClean="0">
                <a:solidFill>
                  <a:srgbClr val="FFFF00"/>
                </a:solidFill>
                <a:latin typeface="+mj-lt"/>
              </a:rPr>
              <a:t>Appercepció: élet</a:t>
            </a:r>
          </a:p>
          <a:p>
            <a:pPr lvl="1"/>
            <a:r>
              <a:rPr lang="hu-HU" smtClean="0">
                <a:solidFill>
                  <a:srgbClr val="FFFF00"/>
                </a:solidFill>
                <a:latin typeface="+mj-lt"/>
              </a:rPr>
              <a:t>Appercepció + emlékezet: lélek (állatokban is)</a:t>
            </a:r>
          </a:p>
          <a:p>
            <a:pPr lvl="1"/>
            <a:r>
              <a:rPr lang="hu-HU" smtClean="0">
                <a:solidFill>
                  <a:srgbClr val="FFFF00"/>
                </a:solidFill>
                <a:latin typeface="+mj-lt"/>
              </a:rPr>
              <a:t>Eszes lélek: szellem, az ember sajátossága a teremtett lények között.</a:t>
            </a:r>
          </a:p>
          <a:p>
            <a:r>
              <a:rPr lang="hu-HU" smtClean="0">
                <a:solidFill>
                  <a:srgbClr val="FFFF00"/>
                </a:solidFill>
              </a:rPr>
              <a:t>30. A szükségszerű igazságok megismerése és a velük járó elvonatkoztatások által emelkedünk fel a </a:t>
            </a:r>
            <a:r>
              <a:rPr lang="hu-HU" i="1" smtClean="0">
                <a:solidFill>
                  <a:srgbClr val="FFFF00"/>
                </a:solidFill>
              </a:rPr>
              <a:t>reflexiós aktus</a:t>
            </a:r>
            <a:r>
              <a:rPr lang="hu-HU" smtClean="0">
                <a:solidFill>
                  <a:srgbClr val="FFFF00"/>
                </a:solidFill>
              </a:rPr>
              <a:t>okhoz is, és ezek segítségével gondoljuk el azt, amit </a:t>
            </a:r>
            <a:r>
              <a:rPr lang="hu-HU" i="1" smtClean="0">
                <a:solidFill>
                  <a:srgbClr val="FFFF00"/>
                </a:solidFill>
              </a:rPr>
              <a:t>én</a:t>
            </a:r>
            <a:r>
              <a:rPr lang="hu-HU" smtClean="0">
                <a:solidFill>
                  <a:srgbClr val="FFFF00"/>
                </a:solidFill>
              </a:rPr>
              <a:t>nek neveznek … és így, önmagunkra gondolva gondoljuk el a létet, a szubsztanciát, az egyszerűt és az összetettet, az anyagtalant és magát </a:t>
            </a:r>
            <a:r>
              <a:rPr lang="hu-HU" cap="all" smtClean="0">
                <a:solidFill>
                  <a:srgbClr val="FFFF00"/>
                </a:solidFill>
              </a:rPr>
              <a:t>i</a:t>
            </a:r>
            <a:r>
              <a:rPr lang="hu-HU" smtClean="0">
                <a:solidFill>
                  <a:srgbClr val="FFFF00"/>
                </a:solidFill>
              </a:rPr>
              <a:t>stent, belátván, hogy ami bennünk korlátozott, az őbenne korlátlan. …</a:t>
            </a:r>
          </a:p>
          <a:p>
            <a:pPr lvl="1"/>
            <a:r>
              <a:rPr lang="hu-HU" smtClean="0">
                <a:solidFill>
                  <a:srgbClr val="FFFF00"/>
                </a:solidFill>
              </a:rPr>
              <a:t>„Abszolút szükségszerű kijelentés az, amely azonosságra vezethető vissza, azaz amelynek ellentéte ellentmondást tartalmaz.” </a:t>
            </a:r>
          </a:p>
          <a:p>
            <a:pPr lvl="1"/>
            <a:r>
              <a:rPr lang="hu-HU" smtClean="0">
                <a:solidFill>
                  <a:srgbClr val="FFFF00"/>
                </a:solidFill>
                <a:latin typeface="+mj-lt"/>
              </a:rPr>
              <a:t>Szükségszerű igazságok megismerése: logikai elemzés – az elme saját fogalmaira reflektál.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83568" y="1196752"/>
            <a:ext cx="7560840" cy="3416320"/>
          </a:xfrm>
          <a:prstGeom prst="rect">
            <a:avLst/>
          </a:prstGeom>
          <a:noFill/>
        </p:spPr>
        <p:txBody>
          <a:bodyPr wrap="square" rtlCol="0">
            <a:spAutoFit/>
          </a:bodyPr>
          <a:lstStyle/>
          <a:p>
            <a:pPr lvl="0"/>
            <a:r>
              <a:rPr lang="hu-HU" smtClean="0">
                <a:solidFill>
                  <a:srgbClr val="FFFF00"/>
                </a:solidFill>
              </a:rPr>
              <a:t>31. Gondolkodásunk két nagy fontosságú elven alapul. Az egyik az </a:t>
            </a:r>
            <a:r>
              <a:rPr lang="hu-HU" i="1" smtClean="0">
                <a:solidFill>
                  <a:srgbClr val="FFFF00"/>
                </a:solidFill>
              </a:rPr>
              <a:t> ellentmondás elve</a:t>
            </a:r>
            <a:r>
              <a:rPr lang="hu-HU" smtClean="0">
                <a:solidFill>
                  <a:srgbClr val="FFFF00"/>
                </a:solidFill>
              </a:rPr>
              <a:t>, amely szerint hamisnak mondjuk azt, ami ellentmondást foglal magában, és </a:t>
            </a:r>
            <a:r>
              <a:rPr lang="hu-HU" i="1" smtClean="0">
                <a:solidFill>
                  <a:srgbClr val="FFFF00"/>
                </a:solidFill>
              </a:rPr>
              <a:t>igaz</a:t>
            </a:r>
            <a:r>
              <a:rPr lang="hu-HU" smtClean="0">
                <a:solidFill>
                  <a:srgbClr val="FFFF00"/>
                </a:solidFill>
              </a:rPr>
              <a:t>nak, ami ellentétes a hamissal, vagyis ellentmond annak.</a:t>
            </a:r>
          </a:p>
          <a:p>
            <a:pPr lvl="1"/>
            <a:r>
              <a:rPr lang="hu-HU" smtClean="0">
                <a:solidFill>
                  <a:srgbClr val="FFFF00"/>
                </a:solidFill>
                <a:latin typeface="+mj-lt"/>
              </a:rPr>
              <a:t>Ellentmondás: ‘Ami S(szubjektum), az P(redikátum)’-ban P S-nek ellentmondó tulajdonságot tartalmaz.</a:t>
            </a:r>
          </a:p>
          <a:p>
            <a:pPr lvl="0"/>
            <a:r>
              <a:rPr lang="hu-HU" smtClean="0">
                <a:solidFill>
                  <a:srgbClr val="FFFF00"/>
                </a:solidFill>
              </a:rPr>
              <a:t>32. A másik az </a:t>
            </a:r>
            <a:r>
              <a:rPr lang="hu-HU" i="1" smtClean="0">
                <a:solidFill>
                  <a:srgbClr val="FFFF00"/>
                </a:solidFill>
              </a:rPr>
              <a:t>elégséges alap elve</a:t>
            </a:r>
            <a:r>
              <a:rPr lang="hu-HU" smtClean="0">
                <a:solidFill>
                  <a:srgbClr val="FFFF00"/>
                </a:solidFill>
              </a:rPr>
              <a:t>, melynek értelmében úgy gondoljuk, hogy egy tény nem lehet valóságos vagy létező, és egy kijelentés nem lehet igaz, ha nincs elégséges alapja annak, hogy miért van így és nem másképp, noha ezeket az alapokat a legtöbbször nem ismerjük. </a:t>
            </a:r>
          </a:p>
          <a:p>
            <a:pPr lvl="0"/>
            <a:endParaRPr lang="hu-HU" smtClean="0">
              <a:solidFill>
                <a:srgbClr val="FFFF00"/>
              </a:solidFill>
            </a:endParaRPr>
          </a:p>
          <a:p>
            <a:pPr lvl="0"/>
            <a:endParaRPr lang="hu-HU"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467544" y="1052736"/>
            <a:ext cx="8208912" cy="2308324"/>
          </a:xfrm>
          <a:prstGeom prst="rect">
            <a:avLst/>
          </a:prstGeom>
        </p:spPr>
        <p:txBody>
          <a:bodyPr wrap="square">
            <a:spAutoFit/>
          </a:bodyPr>
          <a:lstStyle/>
          <a:p>
            <a:pPr lvl="0"/>
            <a:r>
              <a:rPr lang="hu-HU">
                <a:solidFill>
                  <a:srgbClr val="FFFF00"/>
                </a:solidFill>
              </a:rPr>
              <a:t>33. Két fajtája van az igazságoknak is: vannak </a:t>
            </a:r>
            <a:r>
              <a:rPr lang="hu-HU" i="1">
                <a:solidFill>
                  <a:srgbClr val="FFFF00"/>
                </a:solidFill>
              </a:rPr>
              <a:t>észigazság</a:t>
            </a:r>
            <a:r>
              <a:rPr lang="hu-HU">
                <a:solidFill>
                  <a:srgbClr val="FFFF00"/>
                </a:solidFill>
              </a:rPr>
              <a:t>ok és vannak </a:t>
            </a:r>
            <a:r>
              <a:rPr lang="hu-HU" i="1">
                <a:solidFill>
                  <a:srgbClr val="FFFF00"/>
                </a:solidFill>
              </a:rPr>
              <a:t>tényigazság</a:t>
            </a:r>
            <a:r>
              <a:rPr lang="hu-HU">
                <a:solidFill>
                  <a:srgbClr val="FFFF00"/>
                </a:solidFill>
              </a:rPr>
              <a:t>ok. Az észigazságok szükségszerűek és ellentétük lehetetlen, a tényigazságok esetlegesek és ellentétük lehetséges. Ha valamely igazság szükségszerű, akkor alapja megtalálható elemzéssel, felbontván azt egyszerűbb fogalmakra és igazságokra, amíg el nem jutunk az alapigazságokig.</a:t>
            </a:r>
          </a:p>
          <a:p>
            <a:pPr lvl="0"/>
            <a:r>
              <a:rPr lang="hu-HU">
                <a:solidFill>
                  <a:srgbClr val="FFFF00"/>
                </a:solidFill>
              </a:rPr>
              <a:t>35. Végül vannak … </a:t>
            </a:r>
            <a:r>
              <a:rPr lang="hu-HU" i="1">
                <a:solidFill>
                  <a:srgbClr val="FFFF00"/>
                </a:solidFill>
              </a:rPr>
              <a:t>alapelv</a:t>
            </a:r>
            <a:r>
              <a:rPr lang="hu-HU">
                <a:solidFill>
                  <a:srgbClr val="FFFF00"/>
                </a:solidFill>
              </a:rPr>
              <a:t>ek, amelyeket nem lehet és nem is kell bizonyítani, és ezek az </a:t>
            </a:r>
            <a:r>
              <a:rPr lang="hu-HU" i="1">
                <a:solidFill>
                  <a:srgbClr val="FFFF00"/>
                </a:solidFill>
              </a:rPr>
              <a:t>azonosságállítás</a:t>
            </a:r>
            <a:r>
              <a:rPr lang="hu-HU">
                <a:solidFill>
                  <a:srgbClr val="FFFF00"/>
                </a:solidFill>
              </a:rPr>
              <a:t>ok, melyeknek ellentéte nyilvánvaló ellentmondást tartalmaz</a:t>
            </a:r>
            <a:r>
              <a:rPr lang="hu-HU" smtClean="0">
                <a:solidFill>
                  <a:srgbClr val="FFFF00"/>
                </a:solidFill>
              </a:rPr>
              <a:t>.</a:t>
            </a:r>
          </a:p>
        </p:txBody>
      </p:sp>
    </p:spTree>
    <p:extLst>
      <p:ext uri="{BB962C8B-B14F-4D97-AF65-F5344CB8AC3E}">
        <p14:creationId xmlns:p14="http://schemas.microsoft.com/office/powerpoint/2010/main" val="279510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683568" y="980728"/>
            <a:ext cx="7848872" cy="4524315"/>
          </a:xfrm>
          <a:prstGeom prst="rect">
            <a:avLst/>
          </a:prstGeom>
        </p:spPr>
        <p:txBody>
          <a:bodyPr wrap="square">
            <a:spAutoFit/>
          </a:bodyPr>
          <a:lstStyle/>
          <a:p>
            <a:pPr lvl="1"/>
            <a:r>
              <a:rPr lang="hu-HU" smtClean="0">
                <a:solidFill>
                  <a:srgbClr val="FFFF00"/>
                </a:solidFill>
                <a:latin typeface="+mj-lt"/>
              </a:rPr>
              <a:t>Észigazság: véges elemzéssel bizonyítható, visszavezethető az azonosság elvére (P benne van S-ben, </a:t>
            </a:r>
            <a:r>
              <a:rPr lang="hu-HU" i="1" smtClean="0">
                <a:solidFill>
                  <a:srgbClr val="FFFF00"/>
                </a:solidFill>
                <a:latin typeface="+mj-lt"/>
              </a:rPr>
              <a:t>praedicatum inesse subjecto</a:t>
            </a:r>
            <a:r>
              <a:rPr lang="hu-HU" smtClean="0">
                <a:solidFill>
                  <a:srgbClr val="FFFF00"/>
                </a:solidFill>
                <a:latin typeface="+mj-lt"/>
              </a:rPr>
              <a:t>).</a:t>
            </a:r>
          </a:p>
          <a:p>
            <a:pPr lvl="1"/>
            <a:r>
              <a:rPr lang="hu-HU">
                <a:solidFill>
                  <a:srgbClr val="FFFF00"/>
                </a:solidFill>
                <a:latin typeface="+mj-lt"/>
              </a:rPr>
              <a:t>	</a:t>
            </a:r>
            <a:r>
              <a:rPr lang="hu-HU" smtClean="0">
                <a:solidFill>
                  <a:srgbClr val="FFFF00"/>
                </a:solidFill>
                <a:latin typeface="+mj-lt"/>
              </a:rPr>
              <a:t>Azonosság: amikor a predikátum (ill. komponensei) </a:t>
            </a:r>
            <a:r>
              <a:rPr lang="hu-HU" smtClean="0">
                <a:solidFill>
                  <a:srgbClr val="FFFF00"/>
                </a:solidFill>
                <a:latin typeface="+mj-lt"/>
              </a:rPr>
              <a:t>ott </a:t>
            </a:r>
            <a:r>
              <a:rPr lang="hu-HU" smtClean="0">
                <a:solidFill>
                  <a:srgbClr val="FFFF00"/>
                </a:solidFill>
                <a:latin typeface="+mj-lt"/>
              </a:rPr>
              <a:t>vannak a szubjektum komponensei között.</a:t>
            </a:r>
          </a:p>
          <a:p>
            <a:pPr lvl="1"/>
            <a:r>
              <a:rPr lang="hu-HU" smtClean="0">
                <a:solidFill>
                  <a:srgbClr val="FFFF00"/>
                </a:solidFill>
                <a:latin typeface="+mj-lt"/>
              </a:rPr>
              <a:t>Tényigazság: előzmények végtelen során alapul. Ezek átlátására csak Isten képes. </a:t>
            </a:r>
          </a:p>
          <a:p>
            <a:pPr lvl="1"/>
            <a:r>
              <a:rPr lang="hu-HU" smtClean="0">
                <a:solidFill>
                  <a:srgbClr val="FFFF00"/>
                </a:solidFill>
                <a:latin typeface="+mj-lt"/>
              </a:rPr>
              <a:t>S teljes fogalom: ha bármely P esetén következik belőle vagy ‘Ami S, az P’, vagy ‘Ami S, az nem P’ (de nem mind a kettő). Teljes fogalom alá csak egy dolog eshet (megkülönböztetlehetlenek azonossága). Tehát egy teljes fogalom </a:t>
            </a:r>
            <a:r>
              <a:rPr lang="hu-HU" u="sng" smtClean="0">
                <a:solidFill>
                  <a:srgbClr val="FFFF00"/>
                </a:solidFill>
                <a:latin typeface="+mj-lt"/>
              </a:rPr>
              <a:t>egyedi.</a:t>
            </a:r>
          </a:p>
          <a:p>
            <a:pPr lvl="1"/>
            <a:r>
              <a:rPr lang="hu-HU" smtClean="0">
                <a:solidFill>
                  <a:srgbClr val="FFFF00"/>
                </a:solidFill>
                <a:latin typeface="+mj-lt"/>
              </a:rPr>
              <a:t>Két egyedi fogalom lehet együttesen lehetséges (</a:t>
            </a:r>
            <a:r>
              <a:rPr lang="hu-HU" i="1" smtClean="0">
                <a:solidFill>
                  <a:srgbClr val="FFFF00"/>
                </a:solidFill>
                <a:latin typeface="+mj-lt"/>
              </a:rPr>
              <a:t>komposszibilis</a:t>
            </a:r>
            <a:r>
              <a:rPr lang="hu-HU" smtClean="0">
                <a:solidFill>
                  <a:srgbClr val="FFFF00"/>
                </a:solidFill>
                <a:latin typeface="+mj-lt"/>
              </a:rPr>
              <a:t>)</a:t>
            </a:r>
            <a:r>
              <a:rPr lang="hu-HU" i="1" smtClean="0">
                <a:solidFill>
                  <a:srgbClr val="FFFF00"/>
                </a:solidFill>
                <a:latin typeface="+mj-lt"/>
              </a:rPr>
              <a:t>,</a:t>
            </a:r>
            <a:r>
              <a:rPr lang="hu-HU" smtClean="0">
                <a:solidFill>
                  <a:srgbClr val="FFFF00"/>
                </a:solidFill>
                <a:latin typeface="+mj-lt"/>
              </a:rPr>
              <a:t> vagy pedig nem. </a:t>
            </a:r>
          </a:p>
          <a:p>
            <a:pPr lvl="1"/>
            <a:r>
              <a:rPr lang="hu-HU" smtClean="0">
                <a:solidFill>
                  <a:srgbClr val="FFFF00"/>
                </a:solidFill>
                <a:latin typeface="+mj-lt"/>
              </a:rPr>
              <a:t>Lehetséges világ: komposszibilis egyedi fogalmak maximális (azaz újabb egyedi fogalmakkal már nem bővíthető) osztálya. </a:t>
            </a:r>
          </a:p>
          <a:p>
            <a:pPr lvl="1"/>
            <a:r>
              <a:rPr lang="hu-HU" smtClean="0">
                <a:solidFill>
                  <a:srgbClr val="FFFF00"/>
                </a:solidFill>
                <a:latin typeface="+mj-lt"/>
              </a:rPr>
              <a:t>Isten ezek közül a legjobbat választotta ki, hogy megteremtse. Az ebben lévő egyedi fogalmak  a teremtett monaszok fogalmai.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755576" y="1268760"/>
            <a:ext cx="7848872" cy="3970318"/>
          </a:xfrm>
          <a:prstGeom prst="rect">
            <a:avLst/>
          </a:prstGeom>
          <a:noFill/>
        </p:spPr>
        <p:txBody>
          <a:bodyPr wrap="square" rtlCol="0">
            <a:spAutoFit/>
          </a:bodyPr>
          <a:lstStyle/>
          <a:p>
            <a:pPr lvl="0"/>
            <a:r>
              <a:rPr lang="hu-HU" smtClean="0">
                <a:solidFill>
                  <a:srgbClr val="FFFF00"/>
                </a:solidFill>
              </a:rPr>
              <a:t>56.Mivel a teremtett dolgok között olyan </a:t>
            </a:r>
            <a:r>
              <a:rPr lang="hu-HU" i="1" smtClean="0">
                <a:solidFill>
                  <a:srgbClr val="FFFF00"/>
                </a:solidFill>
              </a:rPr>
              <a:t>kapcsolat</a:t>
            </a:r>
            <a:r>
              <a:rPr lang="hu-HU" smtClean="0">
                <a:solidFill>
                  <a:srgbClr val="FFFF00"/>
                </a:solidFill>
              </a:rPr>
              <a:t> van, hogy az összes igazodik mindegyikhez és mindegyik igazodik az összeshez, ezért valamennyi egyszerű szubsztanciának oly vonatkozásai vannak, amelyek kifejezik az összes többit, és ezért mindegyik egyszerű szubsztancia örökös eleven tükre a világegyetemnek.</a:t>
            </a:r>
          </a:p>
          <a:p>
            <a:pPr lvl="1"/>
            <a:r>
              <a:rPr lang="hu-HU" smtClean="0">
                <a:solidFill>
                  <a:srgbClr val="FFFF00"/>
                </a:solidFill>
                <a:latin typeface="+mj-lt"/>
              </a:rPr>
              <a:t>Mindegyik monasz fogalmában „kódolva van” </a:t>
            </a:r>
          </a:p>
          <a:p>
            <a:pPr lvl="1"/>
            <a:r>
              <a:rPr lang="hu-HU" smtClean="0">
                <a:solidFill>
                  <a:srgbClr val="FFFF00"/>
                </a:solidFill>
                <a:latin typeface="+mj-lt"/>
              </a:rPr>
              <a:t>- az összes többi vele együtt létező monasz, </a:t>
            </a:r>
          </a:p>
          <a:p>
            <a:pPr lvl="1"/>
            <a:r>
              <a:rPr lang="hu-HU" smtClean="0">
                <a:solidFill>
                  <a:srgbClr val="FFFF00"/>
                </a:solidFill>
                <a:latin typeface="+mj-lt"/>
              </a:rPr>
              <a:t>- a saját egész története, a teremtéstől a világ végéig („testetlen automata”)</a:t>
            </a:r>
          </a:p>
          <a:p>
            <a:pPr lvl="1"/>
            <a:r>
              <a:rPr lang="hu-HU" smtClean="0">
                <a:solidFill>
                  <a:srgbClr val="FFFF00"/>
                </a:solidFill>
                <a:latin typeface="+mj-lt"/>
              </a:rPr>
              <a:t>Akaratszabadság, azaz felelős-e Júdás Jézus elárulásáért (Leibniz példája).</a:t>
            </a:r>
          </a:p>
          <a:p>
            <a:pPr lvl="1"/>
            <a:r>
              <a:rPr lang="hu-HU" smtClean="0">
                <a:solidFill>
                  <a:srgbClr val="FFFF00"/>
                </a:solidFill>
                <a:latin typeface="+mj-lt"/>
              </a:rPr>
              <a:t>Júdás fogalmában a teremtéstől kezdve benne van, hogy el fogja árulni Jézust (determinizmus).</a:t>
            </a:r>
          </a:p>
          <a:p>
            <a:pPr lvl="1"/>
            <a:r>
              <a:rPr lang="hu-HU" smtClean="0">
                <a:solidFill>
                  <a:srgbClr val="FFFF00"/>
                </a:solidFill>
                <a:latin typeface="+mj-lt"/>
              </a:rPr>
              <a:t>De az is benne van, hogy </a:t>
            </a:r>
            <a:r>
              <a:rPr lang="hu-HU" u="sng" smtClean="0">
                <a:solidFill>
                  <a:srgbClr val="FFFF00"/>
                </a:solidFill>
                <a:latin typeface="+mj-lt"/>
              </a:rPr>
              <a:t>saját akaratából </a:t>
            </a:r>
            <a:r>
              <a:rPr lang="hu-HU" smtClean="0">
                <a:solidFill>
                  <a:srgbClr val="FFFF00"/>
                </a:solidFill>
                <a:latin typeface="+mj-lt"/>
              </a:rPr>
              <a:t> fogja elárulni (kompatibilizmus).</a:t>
            </a:r>
          </a:p>
          <a:p>
            <a:pPr lvl="1"/>
            <a:r>
              <a:rPr lang="hu-HU" smtClean="0">
                <a:solidFill>
                  <a:srgbClr val="FFFF00"/>
                </a:solidFill>
                <a:latin typeface="+mj-lt"/>
              </a:rPr>
              <a:t>Theodicea-probléma: hogyan lehetséges a rossz, ha Isten teremtette a világot, Isten mindenható és korlátlanul jóindulatú? </a:t>
            </a:r>
            <a:endParaRPr lang="hu-HU">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1581</TotalTime>
  <Words>739</Words>
  <Application>Microsoft Office PowerPoint</Application>
  <PresentationFormat>Diavetítés a képernyőre (4:3 oldalarány)</PresentationFormat>
  <Paragraphs>61</Paragraphs>
  <Slides>8</Slides>
  <Notes>0</Notes>
  <HiddenSlides>0</HiddenSlides>
  <MMClips>0</MMClips>
  <ScaleCrop>false</ScaleCrop>
  <HeadingPairs>
    <vt:vector size="4" baseType="variant">
      <vt:variant>
        <vt:lpstr>Téma</vt:lpstr>
      </vt:variant>
      <vt:variant>
        <vt:i4>1</vt:i4>
      </vt:variant>
      <vt:variant>
        <vt:lpstr>Diacímek</vt:lpstr>
      </vt:variant>
      <vt:variant>
        <vt:i4>8</vt:i4>
      </vt:variant>
    </vt:vector>
  </HeadingPairs>
  <TitlesOfParts>
    <vt:vector size="9" baseType="lpstr">
      <vt:lpstr>Áramlás</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Máté András</dc:creator>
  <cp:lastModifiedBy>andras</cp:lastModifiedBy>
  <cp:revision>54</cp:revision>
  <dcterms:created xsi:type="dcterms:W3CDTF">2012-10-13T06:22:46Z</dcterms:created>
  <dcterms:modified xsi:type="dcterms:W3CDTF">2015-10-04T18:36:17Z</dcterms:modified>
</cp:coreProperties>
</file>