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4" r:id="rId3"/>
    <p:sldId id="261" r:id="rId4"/>
    <p:sldId id="262" r:id="rId5"/>
    <p:sldId id="257" r:id="rId6"/>
    <p:sldId id="263" r:id="rId7"/>
    <p:sldId id="266" r:id="rId8"/>
    <p:sldId id="265" r:id="rId9"/>
    <p:sldId id="267" r:id="rId10"/>
    <p:sldId id="268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076369-921B-419E-94F8-CC39371977D1}" type="datetimeFigureOut">
              <a:rPr lang="hu-HU" smtClean="0"/>
              <a:pPr/>
              <a:t>2017.09.17.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39552" y="856357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smtClean="0">
                <a:solidFill>
                  <a:srgbClr val="FFFF00"/>
                </a:solidFill>
              </a:rPr>
              <a:t>Platón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Kr. e. 4. század első fele</a:t>
            </a:r>
          </a:p>
          <a:p>
            <a:r>
              <a:rPr lang="hu-HU" smtClean="0">
                <a:solidFill>
                  <a:srgbClr val="FFFF00"/>
                </a:solidFill>
              </a:rPr>
              <a:t>Az első (európai) filozófus, akinek teljes művei fennmaradtak</a:t>
            </a:r>
          </a:p>
          <a:p>
            <a:r>
              <a:rPr lang="hu-HU" smtClean="0">
                <a:solidFill>
                  <a:srgbClr val="FFFF00"/>
                </a:solidFill>
              </a:rPr>
              <a:t>Szókratész tanítványa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Műfaj: dialógus, </a:t>
            </a:r>
            <a:r>
              <a:rPr lang="hu-HU" smtClean="0">
                <a:solidFill>
                  <a:srgbClr val="FFFF00"/>
                </a:solidFill>
              </a:rPr>
              <a:t>azaz fiktív, </a:t>
            </a:r>
            <a:r>
              <a:rPr lang="hu-HU" smtClean="0">
                <a:solidFill>
                  <a:srgbClr val="FFFF00"/>
                </a:solidFill>
              </a:rPr>
              <a:t>párbeszédes </a:t>
            </a:r>
            <a:r>
              <a:rPr lang="hu-HU" smtClean="0">
                <a:solidFill>
                  <a:srgbClr val="FFFF00"/>
                </a:solidFill>
              </a:rPr>
              <a:t>forma</a:t>
            </a:r>
          </a:p>
          <a:p>
            <a:r>
              <a:rPr lang="hu-HU" smtClean="0">
                <a:solidFill>
                  <a:srgbClr val="FFFF00"/>
                </a:solidFill>
              </a:rPr>
              <a:t>Két főszereplő: kérdező-válaszoló</a:t>
            </a:r>
          </a:p>
          <a:p>
            <a:r>
              <a:rPr lang="hu-HU" smtClean="0">
                <a:solidFill>
                  <a:srgbClr val="FFFF00"/>
                </a:solidFill>
              </a:rPr>
              <a:t>A kérdező  az,  akinek a tanítását megismerjük</a:t>
            </a:r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 </a:t>
            </a:r>
            <a:r>
              <a:rPr lang="hu-HU" smtClean="0">
                <a:solidFill>
                  <a:srgbClr val="FFFF00"/>
                </a:solidFill>
              </a:rPr>
              <a:t>kérdező általában </a:t>
            </a:r>
            <a:r>
              <a:rPr lang="hu-HU" smtClean="0">
                <a:solidFill>
                  <a:srgbClr val="FFFF00"/>
                </a:solidFill>
              </a:rPr>
              <a:t>Szókratész </a:t>
            </a:r>
          </a:p>
          <a:p>
            <a:r>
              <a:rPr lang="hu-HU">
                <a:solidFill>
                  <a:srgbClr val="FFFF00"/>
                </a:solidFill>
              </a:rPr>
              <a:t>Kérdve-kifejtő </a:t>
            </a:r>
            <a:r>
              <a:rPr lang="hu-HU" smtClean="0">
                <a:solidFill>
                  <a:srgbClr val="FFFF00"/>
                </a:solidFill>
              </a:rPr>
              <a:t>módszer</a:t>
            </a:r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A módszer lényege: felfedeztetés, rávezetés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rossz válasz cáfolata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új, javított </a:t>
            </a:r>
            <a:r>
              <a:rPr lang="hu-HU" smtClean="0">
                <a:solidFill>
                  <a:srgbClr val="FFFF00"/>
                </a:solidFill>
              </a:rPr>
              <a:t>válasz</a:t>
            </a:r>
            <a:endParaRPr lang="hu-HU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90872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Mi minek felel meg?</a:t>
            </a:r>
          </a:p>
          <a:p>
            <a:r>
              <a:rPr lang="hu-HU" smtClean="0">
                <a:solidFill>
                  <a:srgbClr val="FFFF00"/>
                </a:solidFill>
              </a:rPr>
              <a:t>A lekötözött ember: mi magunk, amíg az érzékekkel való megismeréshez kötődünk.</a:t>
            </a:r>
          </a:p>
          <a:p>
            <a:r>
              <a:rPr lang="hu-HU" smtClean="0">
                <a:solidFill>
                  <a:srgbClr val="FFFF00"/>
                </a:solidFill>
              </a:rPr>
              <a:t>A tűz: a Jó ideája</a:t>
            </a:r>
          </a:p>
          <a:p>
            <a:r>
              <a:rPr lang="hu-HU" smtClean="0">
                <a:solidFill>
                  <a:srgbClr val="FFFF00"/>
                </a:solidFill>
              </a:rPr>
              <a:t>Emberszobrok stb.: a többi idea</a:t>
            </a:r>
          </a:p>
          <a:p>
            <a:r>
              <a:rPr lang="hu-HU" smtClean="0">
                <a:solidFill>
                  <a:srgbClr val="FFFF00"/>
                </a:solidFill>
              </a:rPr>
              <a:t>Árnyképük a barlang falán: az érzékelhető dolgok</a:t>
            </a:r>
          </a:p>
          <a:p>
            <a:r>
              <a:rPr lang="hu-HU" smtClean="0">
                <a:solidFill>
                  <a:srgbClr val="FFFF00"/>
                </a:solidFill>
              </a:rPr>
              <a:t>A filozófia feladata: kiszabadítani az embert a kötelékekből, azaz megtanítani az ésszel való megismerésre, az igazi dolgok – az ideák – meglátására.</a:t>
            </a:r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5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67950" y="1052736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>
                <a:solidFill>
                  <a:srgbClr val="FFFF00"/>
                </a:solidFill>
              </a:rPr>
              <a:t>Modell: </a:t>
            </a:r>
            <a:r>
              <a:rPr lang="hu-HU" i="1">
                <a:solidFill>
                  <a:srgbClr val="FFFF00"/>
                </a:solidFill>
              </a:rPr>
              <a:t>Theaitétosz</a:t>
            </a:r>
          </a:p>
          <a:p>
            <a:pPr lvl="1"/>
            <a:r>
              <a:rPr lang="hu-HU">
                <a:solidFill>
                  <a:srgbClr val="FFFF00"/>
                </a:solidFill>
              </a:rPr>
              <a:t>Kérdés: mi az ismeret?</a:t>
            </a:r>
          </a:p>
          <a:p>
            <a:pPr lvl="1"/>
            <a:r>
              <a:rPr lang="hu-HU">
                <a:solidFill>
                  <a:srgbClr val="FFFF00"/>
                </a:solidFill>
              </a:rPr>
              <a:t>Tht. többször is megkísérel meghatározást adni, végül sikertelenül.</a:t>
            </a:r>
          </a:p>
          <a:p>
            <a:pPr lvl="1"/>
            <a:r>
              <a:rPr lang="hu-HU" i="1">
                <a:solidFill>
                  <a:srgbClr val="FFFF00"/>
                </a:solidFill>
              </a:rPr>
              <a:t>A szofista</a:t>
            </a:r>
            <a:r>
              <a:rPr lang="hu-HU">
                <a:solidFill>
                  <a:srgbClr val="FFFF00"/>
                </a:solidFill>
              </a:rPr>
              <a:t>: „másnap” szintén Tht. próbálja meg megmondani, mi a szofista.</a:t>
            </a:r>
          </a:p>
          <a:p>
            <a:pPr lvl="1"/>
            <a:r>
              <a:rPr lang="hu-HU">
                <a:solidFill>
                  <a:srgbClr val="FFFF00"/>
                </a:solidFill>
              </a:rPr>
              <a:t>Itt van válasz (több is).</a:t>
            </a:r>
          </a:p>
          <a:p>
            <a:pPr lvl="1"/>
            <a:r>
              <a:rPr lang="hu-HU">
                <a:solidFill>
                  <a:srgbClr val="FFFF00"/>
                </a:solidFill>
              </a:rPr>
              <a:t>„Bábáskodás”: a válaszoló fiatal tanítvány lelkében ott van a válasz, csak napvilágra kell segíteni.</a:t>
            </a:r>
          </a:p>
          <a:p>
            <a:pPr lvl="1"/>
            <a:r>
              <a:rPr lang="hu-HU">
                <a:solidFill>
                  <a:srgbClr val="FFFF00"/>
                </a:solidFill>
              </a:rPr>
              <a:t>Az említettek </a:t>
            </a:r>
            <a:r>
              <a:rPr lang="hu-HU" u="sng">
                <a:solidFill>
                  <a:srgbClr val="FFFF00"/>
                </a:solidFill>
              </a:rPr>
              <a:t>késői</a:t>
            </a:r>
            <a:r>
              <a:rPr lang="hu-HU">
                <a:solidFill>
                  <a:srgbClr val="FFFF00"/>
                </a:solidFill>
              </a:rPr>
              <a:t> </a:t>
            </a:r>
            <a:r>
              <a:rPr lang="hu-HU" smtClean="0">
                <a:solidFill>
                  <a:srgbClr val="FFFF00"/>
                </a:solidFill>
              </a:rPr>
              <a:t> dialógusok</a:t>
            </a:r>
            <a:r>
              <a:rPr lang="hu-HU">
                <a:solidFill>
                  <a:srgbClr val="FFFF00"/>
                </a:solidFill>
              </a:rPr>
              <a:t>.</a:t>
            </a:r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06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755576" y="980728"/>
            <a:ext cx="77768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Másik modell: </a:t>
            </a:r>
            <a:r>
              <a:rPr lang="hu-HU" i="1" smtClean="0">
                <a:solidFill>
                  <a:srgbClr val="FFFF00"/>
                </a:solidFill>
              </a:rPr>
              <a:t>Eutüphrón</a:t>
            </a:r>
            <a:endParaRPr lang="hu-HU" smtClean="0">
              <a:solidFill>
                <a:srgbClr val="FFFF00"/>
              </a:solidFill>
            </a:endParaRPr>
          </a:p>
          <a:p>
            <a:pPr lvl="1"/>
            <a:r>
              <a:rPr lang="hu-HU" smtClean="0">
                <a:solidFill>
                  <a:srgbClr val="FFFF00"/>
                </a:solidFill>
              </a:rPr>
              <a:t>Mi a jámborság?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A válaszoló egy szofista, aki biztos benne, hogy tudja a választ.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Szókratész cáfol: megmutatja, hogy a válaszból képtelenségek következnek.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Vö. </a:t>
            </a:r>
            <a:r>
              <a:rPr lang="hu-HU" i="1" smtClean="0">
                <a:solidFill>
                  <a:srgbClr val="FFFF00"/>
                </a:solidFill>
              </a:rPr>
              <a:t>Szókratész védőbeszéde</a:t>
            </a:r>
            <a:r>
              <a:rPr lang="hu-HU" smtClean="0">
                <a:solidFill>
                  <a:srgbClr val="FFFF00"/>
                </a:solidFill>
              </a:rPr>
              <a:t>: az egyetlen dolog, amit Szókratész </a:t>
            </a:r>
            <a:r>
              <a:rPr lang="hu-HU" smtClean="0">
                <a:solidFill>
                  <a:srgbClr val="FFFF00"/>
                </a:solidFill>
              </a:rPr>
              <a:t>tud, az, hogy semmit sem tud.</a:t>
            </a:r>
            <a:endParaRPr lang="hu-HU" smtClean="0">
              <a:solidFill>
                <a:srgbClr val="FFFF00"/>
              </a:solidFill>
            </a:endParaRPr>
          </a:p>
          <a:p>
            <a:pPr lvl="1"/>
            <a:r>
              <a:rPr lang="hu-HU" smtClean="0">
                <a:solidFill>
                  <a:srgbClr val="FFFF00"/>
                </a:solidFill>
              </a:rPr>
              <a:t>Korai (szókratikus) dialógusok: Sz. valódi ellenféllel áll szemben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Talán a történeti Szókratész nézetei és viselkedése jelenik meg.</a:t>
            </a:r>
          </a:p>
          <a:p>
            <a:pPr lvl="1"/>
            <a:r>
              <a:rPr lang="hu-HU" i="1" smtClean="0">
                <a:solidFill>
                  <a:srgbClr val="FFFF00"/>
                </a:solidFill>
              </a:rPr>
              <a:t>Traszümakhosz</a:t>
            </a:r>
            <a:r>
              <a:rPr lang="hu-HU" smtClean="0">
                <a:solidFill>
                  <a:srgbClr val="FFFF00"/>
                </a:solidFill>
              </a:rPr>
              <a:t> [?]: mi az igazságosság? </a:t>
            </a:r>
          </a:p>
          <a:p>
            <a:r>
              <a:rPr lang="hu-HU" smtClean="0">
                <a:solidFill>
                  <a:srgbClr val="FFFF00"/>
                </a:solidFill>
              </a:rPr>
              <a:t>Középső korszak: </a:t>
            </a:r>
            <a:r>
              <a:rPr lang="hu-HU" i="1" smtClean="0">
                <a:solidFill>
                  <a:srgbClr val="FFFF00"/>
                </a:solidFill>
              </a:rPr>
              <a:t>Phaidón</a:t>
            </a:r>
            <a:r>
              <a:rPr lang="hu-HU" smtClean="0">
                <a:solidFill>
                  <a:srgbClr val="FFFF00"/>
                </a:solidFill>
              </a:rPr>
              <a:t>, </a:t>
            </a:r>
            <a:r>
              <a:rPr lang="hu-HU" i="1" smtClean="0">
                <a:solidFill>
                  <a:srgbClr val="FFFF00"/>
                </a:solidFill>
              </a:rPr>
              <a:t>Az állam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Valódi szerepük van-e a tanítványoknak?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Lászólag nem, hiszen sokszor oldalakon keresztül csak olyanokat mondanak, hogy „igen”, „persze”, „ezt nem értem”, stb.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A finomabb elemzés mutatja ki, hogy Szókratész valóban azt </a:t>
            </a:r>
            <a:r>
              <a:rPr lang="hu-HU" smtClean="0">
                <a:solidFill>
                  <a:srgbClr val="FFFF00"/>
                </a:solidFill>
              </a:rPr>
              <a:t>a fent vázolt </a:t>
            </a:r>
            <a:r>
              <a:rPr lang="hu-HU" smtClean="0">
                <a:solidFill>
                  <a:srgbClr val="FFFF00"/>
                </a:solidFill>
              </a:rPr>
              <a:t>módszert követi, amit időnként elmagyaráz,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és ami szoros  rokonságban van a matematikatanítás „felfedeztetős” módszerével (Szabó Árpád).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052736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smtClean="0">
                <a:solidFill>
                  <a:srgbClr val="FFFF00"/>
                </a:solidFill>
              </a:rPr>
              <a:t>Az állam</a:t>
            </a:r>
            <a:r>
              <a:rPr lang="hu-HU" smtClean="0">
                <a:solidFill>
                  <a:srgbClr val="FFFF00"/>
                </a:solidFill>
              </a:rPr>
              <a:t>: 10 könyv 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Csak az </a:t>
            </a:r>
            <a:r>
              <a:rPr lang="hu-HU" i="1" smtClean="0">
                <a:solidFill>
                  <a:srgbClr val="FFFF00"/>
                </a:solidFill>
              </a:rPr>
              <a:t>Állam </a:t>
            </a:r>
            <a:r>
              <a:rPr lang="hu-HU" smtClean="0">
                <a:solidFill>
                  <a:srgbClr val="FFFF00"/>
                </a:solidFill>
              </a:rPr>
              <a:t>(</a:t>
            </a:r>
            <a:r>
              <a:rPr lang="hu-HU" i="1" smtClean="0">
                <a:solidFill>
                  <a:srgbClr val="FFFF00"/>
                </a:solidFill>
              </a:rPr>
              <a:t>Politeia, Resp.</a:t>
            </a:r>
            <a:r>
              <a:rPr lang="hu-HU" smtClean="0">
                <a:solidFill>
                  <a:srgbClr val="FFFF00"/>
                </a:solidFill>
              </a:rPr>
              <a:t>) és a </a:t>
            </a:r>
            <a:r>
              <a:rPr lang="hu-HU" i="1" smtClean="0">
                <a:solidFill>
                  <a:srgbClr val="FFFF00"/>
                </a:solidFill>
              </a:rPr>
              <a:t>Törvények</a:t>
            </a:r>
            <a:r>
              <a:rPr lang="hu-HU" smtClean="0">
                <a:solidFill>
                  <a:srgbClr val="FFFF00"/>
                </a:solidFill>
              </a:rPr>
              <a:t> c. késői dialógus tagolódik könyvekre – egy könyv kb. egy átlagos dialógus terjedelmével egyezik meg.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Kötelező olvasmány :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az V. könyv befejező szakasza (475E-től, vélekedés és tudás)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és a VII. könyv vége + a VIII. könyv eleje (504E-518B, vonal- és barlanghasonlat).</a:t>
            </a: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r>
              <a:rPr lang="hu-HU" smtClean="0">
                <a:solidFill>
                  <a:srgbClr val="FFFF00"/>
                </a:solidFill>
              </a:rPr>
              <a:t>(Nagyon) Ajánlott: Steiger Kornél jegyzetei.</a:t>
            </a:r>
          </a:p>
        </p:txBody>
      </p:sp>
      <p:sp>
        <p:nvSpPr>
          <p:cNvPr id="3" name="Felhő 2"/>
          <p:cNvSpPr/>
          <p:nvPr/>
        </p:nvSpPr>
        <p:spPr>
          <a:xfrm>
            <a:off x="5292080" y="2852936"/>
            <a:ext cx="3384376" cy="1368152"/>
          </a:xfrm>
          <a:prstGeom prst="cloudCallout">
            <a:avLst>
              <a:gd name="adj1" fmla="val -37901"/>
              <a:gd name="adj2" fmla="val -560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0000"/>
                </a:solidFill>
              </a:rPr>
              <a:t>Stephanus-számok</a:t>
            </a:r>
            <a:endParaRPr lang="hu-H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268760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C000"/>
                </a:solidFill>
              </a:rPr>
              <a:t>[479a]</a:t>
            </a:r>
            <a:r>
              <a:rPr lang="hu-HU" cap="small">
                <a:solidFill>
                  <a:srgbClr val="FFC000"/>
                </a:solidFill>
              </a:rPr>
              <a:t>Szókratész:</a:t>
            </a:r>
            <a:r>
              <a:rPr lang="hu-HU">
                <a:solidFill>
                  <a:srgbClr val="FFC000"/>
                </a:solidFill>
              </a:rPr>
              <a:t>A sokféle szép közt, drága barátunk – ezt mondjuk majd neki –, csak nem gondolod, hogy lesz olyan, amely ne látszanék rútnak is. Vagy olyan igazságos, amely ne látszanék igazságtalannak is. S olyan istenes dolog, amely ne látszanék istentelennek is. </a:t>
            </a:r>
          </a:p>
          <a:p>
            <a:r>
              <a:rPr lang="hu-HU">
                <a:solidFill>
                  <a:srgbClr val="FFC000"/>
                </a:solidFill>
              </a:rPr>
              <a:t>[b] </a:t>
            </a:r>
            <a:r>
              <a:rPr lang="hu-HU" cap="small">
                <a:solidFill>
                  <a:srgbClr val="FFC000"/>
                </a:solidFill>
              </a:rPr>
              <a:t>Glaukón:</a:t>
            </a:r>
            <a:r>
              <a:rPr lang="hu-HU">
                <a:solidFill>
                  <a:srgbClr val="FFC000"/>
                </a:solidFill>
              </a:rPr>
              <a:t> Nincs ilyen, sőt ezek a dolgok szükségképpen szépek is meg rútak is, és épp így a többi is, amit kérdezel. </a:t>
            </a:r>
          </a:p>
          <a:p>
            <a:r>
              <a:rPr lang="hu-HU">
                <a:solidFill>
                  <a:srgbClr val="FFC000"/>
                </a:solidFill>
              </a:rPr>
              <a:t>SZ. Hát vajon a sok kétszeres dolog? Talán kevésbé látszik majd félnek, mint kétszeresnek?</a:t>
            </a:r>
          </a:p>
          <a:p>
            <a:r>
              <a:rPr lang="hu-HU">
                <a:solidFill>
                  <a:srgbClr val="FFC000"/>
                </a:solidFill>
              </a:rPr>
              <a:t>G. Semmiképpen. </a:t>
            </a:r>
          </a:p>
          <a:p>
            <a:r>
              <a:rPr lang="hu-HU">
                <a:solidFill>
                  <a:srgbClr val="FFC000"/>
                </a:solidFill>
              </a:rPr>
              <a:t>SZ. És a nagy, a kicsi, a könnyű és a nehéz talán inkább nevezhető így, ahogy nevezni szoktuk, mint ellenkezőképpen?</a:t>
            </a:r>
          </a:p>
          <a:p>
            <a:r>
              <a:rPr lang="hu-HU">
                <a:solidFill>
                  <a:srgbClr val="FFC000"/>
                </a:solidFill>
              </a:rPr>
              <a:t>G. Nem, mert mindegyikük mindig mindkettőből tartalmaz magában valamit. </a:t>
            </a:r>
          </a:p>
          <a:p>
            <a:endParaRPr lang="hu-HU" smtClean="0"/>
          </a:p>
          <a:p>
            <a:r>
              <a:rPr lang="hu-HU" smtClean="0">
                <a:solidFill>
                  <a:srgbClr val="FFFF00"/>
                </a:solidFill>
              </a:rPr>
              <a:t>Szembeállítás: szép dolgok – maga a szép</a:t>
            </a:r>
          </a:p>
          <a:p>
            <a:r>
              <a:rPr lang="hu-HU" smtClean="0">
                <a:solidFill>
                  <a:srgbClr val="FFFF00"/>
                </a:solidFill>
              </a:rPr>
              <a:t>Az utóbbi </a:t>
            </a:r>
            <a:r>
              <a:rPr lang="hu-HU" u="sng" smtClean="0">
                <a:solidFill>
                  <a:srgbClr val="FFFF00"/>
                </a:solidFill>
              </a:rPr>
              <a:t>létező</a:t>
            </a:r>
            <a:r>
              <a:rPr lang="hu-HU" smtClean="0">
                <a:solidFill>
                  <a:srgbClr val="FFFF00"/>
                </a:solidFill>
              </a:rPr>
              <a:t>, mert mindig ugyanúgy van, soha nem lesz önmaga ellenkezője.</a:t>
            </a:r>
          </a:p>
          <a:p>
            <a:r>
              <a:rPr lang="hu-HU" smtClean="0">
                <a:solidFill>
                  <a:srgbClr val="FFFF00"/>
                </a:solidFill>
              </a:rPr>
              <a:t>Lehetséges róla tudás, mert nem változtatja a tulajdonságait.</a:t>
            </a:r>
          </a:p>
          <a:p>
            <a:r>
              <a:rPr lang="hu-HU" smtClean="0">
                <a:solidFill>
                  <a:srgbClr val="FFFF00"/>
                </a:solidFill>
              </a:rPr>
              <a:t>Az előbbiek változékonyak, ezért csak </a:t>
            </a:r>
            <a:r>
              <a:rPr lang="hu-HU" u="sng" smtClean="0">
                <a:solidFill>
                  <a:srgbClr val="FFFF00"/>
                </a:solidFill>
              </a:rPr>
              <a:t>vélekedés</a:t>
            </a:r>
            <a:r>
              <a:rPr lang="hu-HU" smtClean="0">
                <a:solidFill>
                  <a:srgbClr val="FFFF00"/>
                </a:solidFill>
              </a:rPr>
              <a:t> lehetséges velük kapcsolatban. 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948690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Minek mondjuk azt, amire a vélekedés vonatkozik?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Nem lehet létező ….</a:t>
            </a:r>
          </a:p>
          <a:p>
            <a:r>
              <a:rPr lang="hu-HU" smtClean="0">
                <a:solidFill>
                  <a:srgbClr val="FFFF00"/>
                </a:solidFill>
              </a:rPr>
              <a:t>De nem lehet nemlétező sem, hiszen nemlétezőről semmit nem lehet állítani, így vélekedés sem lehetséges.</a:t>
            </a:r>
          </a:p>
          <a:p>
            <a:r>
              <a:rPr lang="hu-HU" smtClean="0">
                <a:solidFill>
                  <a:srgbClr val="FFFF00"/>
                </a:solidFill>
              </a:rPr>
              <a:t>Átmenet a létezés és a nemlétezés között: keletkezés.</a:t>
            </a:r>
          </a:p>
          <a:p>
            <a:r>
              <a:rPr lang="hu-HU" smtClean="0">
                <a:solidFill>
                  <a:srgbClr val="FFFF00"/>
                </a:solidFill>
              </a:rPr>
              <a:t>Éppen úgy, mint a vélekedés: átmenet a nemtudás és a tudás között.</a:t>
            </a:r>
          </a:p>
          <a:p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323528" y="836712"/>
            <a:ext cx="86409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A jó szerepe a megismerésben, avagy a Nap-hasonlat</a:t>
            </a:r>
          </a:p>
          <a:p>
            <a:endParaRPr lang="hu-HU" u="sng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Vélekedés: az egyedi dolgok megismerése, az érzékelés segítségével.</a:t>
            </a:r>
          </a:p>
          <a:p>
            <a:r>
              <a:rPr lang="hu-HU" smtClean="0">
                <a:solidFill>
                  <a:srgbClr val="FFFF00"/>
                </a:solidFill>
              </a:rPr>
              <a:t>Tudás: az ideák (és más, nem látható dolgok) megismerése, az ész segítségével.</a:t>
            </a:r>
          </a:p>
          <a:p>
            <a:r>
              <a:rPr lang="hu-HU" smtClean="0">
                <a:solidFill>
                  <a:srgbClr val="FFFF00"/>
                </a:solidFill>
              </a:rPr>
              <a:t>Ahogy a látható dolgokat a Nap világítja meg a látás számára, úgy világítja meg a Jó ideája az ésszel felfogható dolgokat az ész számára. </a:t>
            </a:r>
          </a:p>
          <a:p>
            <a:r>
              <a:rPr lang="hu-HU" smtClean="0">
                <a:solidFill>
                  <a:srgbClr val="FFFF00"/>
                </a:solidFill>
              </a:rPr>
              <a:t>(Analógia, azaz aránypár.)</a:t>
            </a:r>
          </a:p>
          <a:p>
            <a:r>
              <a:rPr lang="hu-HU" smtClean="0">
                <a:solidFill>
                  <a:srgbClr val="FFFF00"/>
                </a:solidFill>
              </a:rPr>
              <a:t>(Magyarázat-féle: a Jó az idea viszonyát jellemzi a látható dologhoz. A Szép ideája a tökéletes, az igazi szép.)</a:t>
            </a:r>
          </a:p>
          <a:p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86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11560" y="751344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Vonalhasonlat </a:t>
            </a:r>
            <a:r>
              <a:rPr lang="hu-HU">
                <a:solidFill>
                  <a:srgbClr val="FFFF00"/>
                </a:solidFill>
              </a:rPr>
              <a:t>(509E - …)</a:t>
            </a:r>
          </a:p>
          <a:p>
            <a:r>
              <a:rPr lang="hu-HU">
                <a:solidFill>
                  <a:srgbClr val="FFFF00"/>
                </a:solidFill>
              </a:rPr>
              <a:t>A vélekedés  tárgyai: a látható (hallható, stb. ) dolgok, a vélekedés forrása tehát az </a:t>
            </a:r>
            <a:r>
              <a:rPr lang="hu-HU" u="sng">
                <a:solidFill>
                  <a:srgbClr val="FFFF00"/>
                </a:solidFill>
              </a:rPr>
              <a:t>érzékelés.</a:t>
            </a:r>
          </a:p>
          <a:p>
            <a:r>
              <a:rPr lang="hu-HU">
                <a:solidFill>
                  <a:srgbClr val="FFFF00"/>
                </a:solidFill>
              </a:rPr>
              <a:t>A létezőket </a:t>
            </a:r>
            <a:r>
              <a:rPr lang="hu-HU" u="sng">
                <a:solidFill>
                  <a:srgbClr val="FFFF00"/>
                </a:solidFill>
              </a:rPr>
              <a:t>ésszel</a:t>
            </a:r>
            <a:r>
              <a:rPr lang="hu-HU">
                <a:solidFill>
                  <a:srgbClr val="FFFF00"/>
                </a:solidFill>
              </a:rPr>
              <a:t> tudjuk felfogni, ez a tudás forrása.</a:t>
            </a:r>
          </a:p>
          <a:p>
            <a:r>
              <a:rPr lang="hu-HU">
                <a:solidFill>
                  <a:srgbClr val="FFFF00"/>
                </a:solidFill>
              </a:rPr>
              <a:t>Az érzékelhető dolgok tökéletlen </a:t>
            </a:r>
            <a:r>
              <a:rPr lang="hu-HU" u="sng">
                <a:solidFill>
                  <a:srgbClr val="FFFF00"/>
                </a:solidFill>
              </a:rPr>
              <a:t>hasonmásai </a:t>
            </a:r>
            <a:r>
              <a:rPr lang="hu-HU">
                <a:solidFill>
                  <a:srgbClr val="FFFF00"/>
                </a:solidFill>
              </a:rPr>
              <a:t>a létezőknek.</a:t>
            </a:r>
          </a:p>
          <a:p>
            <a:r>
              <a:rPr lang="hu-HU">
                <a:solidFill>
                  <a:srgbClr val="FFFF00"/>
                </a:solidFill>
              </a:rPr>
              <a:t>De tovább is oszthatjuk: az érzékelhető dolgok között is vannak olyanok, amelyek csupán más dolgok hasonmásai:</a:t>
            </a:r>
          </a:p>
          <a:p>
            <a:r>
              <a:rPr lang="hu-HU">
                <a:solidFill>
                  <a:srgbClr val="FFFF00"/>
                </a:solidFill>
              </a:rPr>
              <a:t>tükörképek a vízben, művészi alkotások.</a:t>
            </a:r>
          </a:p>
          <a:p>
            <a:r>
              <a:rPr lang="hu-HU">
                <a:solidFill>
                  <a:srgbClr val="FFFF00"/>
                </a:solidFill>
              </a:rPr>
              <a:t>Az ésszel felfoghatók között is vannak olyanok, amelyekhez érzékelhető képeken keresztül férhetünk hozzá:</a:t>
            </a:r>
          </a:p>
          <a:p>
            <a:r>
              <a:rPr lang="hu-HU" smtClean="0">
                <a:solidFill>
                  <a:srgbClr val="FFFF00"/>
                </a:solidFill>
              </a:rPr>
              <a:t>ezek </a:t>
            </a:r>
            <a:r>
              <a:rPr lang="hu-HU">
                <a:solidFill>
                  <a:srgbClr val="FFFF00"/>
                </a:solidFill>
              </a:rPr>
              <a:t>a matematikai, geometriai tárgyak.</a:t>
            </a:r>
          </a:p>
          <a:p>
            <a:r>
              <a:rPr lang="hu-HU">
                <a:solidFill>
                  <a:srgbClr val="FFFF00"/>
                </a:solidFill>
              </a:rPr>
              <a:t>És vannak olyanok, amelyek hez tisztán az érvelés ( logosz) vezet:</a:t>
            </a:r>
          </a:p>
          <a:p>
            <a:r>
              <a:rPr lang="hu-HU">
                <a:solidFill>
                  <a:srgbClr val="FFFF00"/>
                </a:solidFill>
              </a:rPr>
              <a:t>Ezek a tudás valódi tágyai: az ideák.</a:t>
            </a:r>
            <a:endParaRPr lang="hu-H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56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23528" y="112474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smtClean="0">
                <a:solidFill>
                  <a:srgbClr val="FFFF00"/>
                </a:solidFill>
              </a:rPr>
              <a:t>Barlanghasonlat</a:t>
            </a:r>
          </a:p>
          <a:p>
            <a:r>
              <a:rPr lang="hu-HU" smtClean="0">
                <a:solidFill>
                  <a:srgbClr val="FFC000"/>
                </a:solidFill>
              </a:rPr>
              <a:t>[514 </a:t>
            </a:r>
            <a:r>
              <a:rPr lang="hu-HU">
                <a:solidFill>
                  <a:srgbClr val="FFC000"/>
                </a:solidFill>
              </a:rPr>
              <a:t>a] SZ. Hasonlítsd a </a:t>
            </a:r>
            <a:r>
              <a:rPr lang="hu-HU">
                <a:solidFill>
                  <a:srgbClr val="FFC000"/>
                </a:solidFill>
              </a:rPr>
              <a:t>természetünket </a:t>
            </a:r>
            <a:r>
              <a:rPr lang="hu-HU" smtClean="0">
                <a:solidFill>
                  <a:srgbClr val="FFC000"/>
                </a:solidFill>
              </a:rPr>
              <a:t>…a </a:t>
            </a:r>
            <a:r>
              <a:rPr lang="hu-HU">
                <a:solidFill>
                  <a:srgbClr val="FFC000"/>
                </a:solidFill>
              </a:rPr>
              <a:t>következő helyzethez. Képzeld el, hogy emberek egy barlangszerű, föld </a:t>
            </a:r>
            <a:r>
              <a:rPr lang="hu-HU">
                <a:solidFill>
                  <a:srgbClr val="FFC000"/>
                </a:solidFill>
              </a:rPr>
              <a:t>alatti </a:t>
            </a:r>
            <a:r>
              <a:rPr lang="hu-HU" smtClean="0">
                <a:solidFill>
                  <a:srgbClr val="FFC000"/>
                </a:solidFill>
              </a:rPr>
              <a:t>lakóhelyen </a:t>
            </a:r>
            <a:r>
              <a:rPr lang="hu-HU">
                <a:solidFill>
                  <a:srgbClr val="FFC000"/>
                </a:solidFill>
              </a:rPr>
              <a:t>– amelynek a világosság felé nyíló, és a barlang egész szélességében </a:t>
            </a:r>
            <a:r>
              <a:rPr lang="hu-HU">
                <a:solidFill>
                  <a:srgbClr val="FFC000"/>
                </a:solidFill>
              </a:rPr>
              <a:t>elhúzódó </a:t>
            </a:r>
            <a:r>
              <a:rPr lang="hu-HU" smtClean="0">
                <a:solidFill>
                  <a:srgbClr val="FFC000"/>
                </a:solidFill>
              </a:rPr>
              <a:t>bejárata </a:t>
            </a:r>
            <a:r>
              <a:rPr lang="hu-HU">
                <a:solidFill>
                  <a:srgbClr val="FFC000"/>
                </a:solidFill>
              </a:rPr>
              <a:t>van – gyermekkoruktól fogva lábukon és nyakukon meg vannak kötözve, </a:t>
            </a:r>
            <a:r>
              <a:rPr lang="hu-HU">
                <a:solidFill>
                  <a:srgbClr val="FFC000"/>
                </a:solidFill>
              </a:rPr>
              <a:t>úgyhogy </a:t>
            </a:r>
            <a:r>
              <a:rPr lang="hu-HU" smtClean="0">
                <a:solidFill>
                  <a:srgbClr val="FFC000"/>
                </a:solidFill>
              </a:rPr>
              <a:t>egy </a:t>
            </a:r>
            <a:r>
              <a:rPr lang="hu-HU">
                <a:solidFill>
                  <a:srgbClr val="FFC000"/>
                </a:solidFill>
              </a:rPr>
              <a:t>helyben kell [b] maradniuk, csak előre nézhetnek, fejüket a kötelékek miatt </a:t>
            </a:r>
            <a:r>
              <a:rPr lang="hu-HU">
                <a:solidFill>
                  <a:srgbClr val="FFC000"/>
                </a:solidFill>
              </a:rPr>
              <a:t>nem </a:t>
            </a:r>
            <a:r>
              <a:rPr lang="hu-HU" smtClean="0">
                <a:solidFill>
                  <a:srgbClr val="FFC000"/>
                </a:solidFill>
              </a:rPr>
              <a:t>forgathatják</a:t>
            </a:r>
            <a:r>
              <a:rPr lang="hu-HU">
                <a:solidFill>
                  <a:srgbClr val="FFC000"/>
                </a:solidFill>
              </a:rPr>
              <a:t>. Hátuk mögött felülről és messziről tűz fénye világít, a tűz és a lekötözött </a:t>
            </a:r>
          </a:p>
          <a:p>
            <a:r>
              <a:rPr lang="hu-HU">
                <a:solidFill>
                  <a:srgbClr val="FFC000"/>
                </a:solidFill>
              </a:rPr>
              <a:t>emberek között pedig lent út vezet, amelynek mentén alacsony fal húzódik, mint ahogy </a:t>
            </a:r>
            <a:r>
              <a:rPr lang="hu-HU">
                <a:solidFill>
                  <a:srgbClr val="FFC000"/>
                </a:solidFill>
              </a:rPr>
              <a:t>a </a:t>
            </a:r>
            <a:r>
              <a:rPr lang="hu-HU" smtClean="0">
                <a:solidFill>
                  <a:srgbClr val="FFC000"/>
                </a:solidFill>
              </a:rPr>
              <a:t>bábjátékosok </a:t>
            </a:r>
            <a:r>
              <a:rPr lang="hu-HU">
                <a:solidFill>
                  <a:srgbClr val="FFC000"/>
                </a:solidFill>
              </a:rPr>
              <a:t>előtt a közönség felé néző emelvény szokott állni, amely fölött </a:t>
            </a:r>
            <a:r>
              <a:rPr lang="hu-HU">
                <a:solidFill>
                  <a:srgbClr val="FFC000"/>
                </a:solidFill>
              </a:rPr>
              <a:t>a </a:t>
            </a:r>
            <a:r>
              <a:rPr lang="hu-HU" smtClean="0">
                <a:solidFill>
                  <a:srgbClr val="FFC000"/>
                </a:solidFill>
              </a:rPr>
              <a:t>bábjaikat mutogatják</a:t>
            </a:r>
            <a:r>
              <a:rPr lang="hu-HU">
                <a:solidFill>
                  <a:srgbClr val="FFC000"/>
                </a:solidFill>
              </a:rPr>
              <a:t>. </a:t>
            </a:r>
            <a:r>
              <a:rPr lang="hu-HU" smtClean="0">
                <a:solidFill>
                  <a:srgbClr val="FFC000"/>
                </a:solidFill>
              </a:rPr>
              <a:t>… Aztán </a:t>
            </a:r>
            <a:r>
              <a:rPr lang="hu-HU">
                <a:solidFill>
                  <a:srgbClr val="FFC000"/>
                </a:solidFill>
              </a:rPr>
              <a:t>képzeld el, hogy az alacsony fal mellett mindenféle tárgyakat, emberszobrokat</a:t>
            </a:r>
            <a:r>
              <a:rPr lang="hu-HU">
                <a:solidFill>
                  <a:srgbClr val="FFC000"/>
                </a:solidFill>
              </a:rPr>
              <a:t>, </a:t>
            </a:r>
            <a:r>
              <a:rPr lang="hu-HU" smtClean="0">
                <a:solidFill>
                  <a:srgbClr val="FFC000"/>
                </a:solidFill>
              </a:rPr>
              <a:t>kőből</a:t>
            </a:r>
            <a:r>
              <a:rPr lang="hu-HU">
                <a:solidFill>
                  <a:srgbClr val="FFC000"/>
                </a:solidFill>
              </a:rPr>
              <a:t>, fából és más egyéb anyagból készült állatalakokat hordoznak fel és alá, amelyek [</a:t>
            </a:r>
            <a:r>
              <a:rPr lang="hu-HU">
                <a:solidFill>
                  <a:srgbClr val="FFC000"/>
                </a:solidFill>
              </a:rPr>
              <a:t>515 </a:t>
            </a:r>
            <a:r>
              <a:rPr lang="hu-HU" smtClean="0">
                <a:solidFill>
                  <a:srgbClr val="FFC000"/>
                </a:solidFill>
              </a:rPr>
              <a:t>a</a:t>
            </a:r>
            <a:r>
              <a:rPr lang="hu-HU">
                <a:solidFill>
                  <a:srgbClr val="FFC000"/>
                </a:solidFill>
              </a:rPr>
              <a:t>] az alacsony fal fölött kilátszanak</a:t>
            </a:r>
            <a:r>
              <a:rPr lang="hu-HU">
                <a:solidFill>
                  <a:srgbClr val="FFC000"/>
                </a:solidFill>
              </a:rPr>
              <a:t>. </a:t>
            </a:r>
            <a:r>
              <a:rPr lang="hu-HU" smtClean="0">
                <a:solidFill>
                  <a:srgbClr val="FFC000"/>
                </a:solidFill>
              </a:rPr>
              <a:t/>
            </a:r>
            <a:br>
              <a:rPr lang="hu-HU" smtClean="0">
                <a:solidFill>
                  <a:srgbClr val="FFC000"/>
                </a:solidFill>
              </a:rPr>
            </a:br>
            <a:r>
              <a:rPr lang="hu-HU" smtClean="0">
                <a:solidFill>
                  <a:srgbClr val="FFC000"/>
                </a:solidFill>
              </a:rPr>
              <a:t>… először </a:t>
            </a:r>
            <a:r>
              <a:rPr lang="hu-HU">
                <a:solidFill>
                  <a:srgbClr val="FFC000"/>
                </a:solidFill>
              </a:rPr>
              <a:t>is: gondolod-e, hogy ezek az emberek </a:t>
            </a:r>
            <a:r>
              <a:rPr lang="hu-HU">
                <a:solidFill>
                  <a:srgbClr val="FFC000"/>
                </a:solidFill>
              </a:rPr>
              <a:t>önmagukból </a:t>
            </a:r>
            <a:r>
              <a:rPr lang="hu-HU" smtClean="0">
                <a:solidFill>
                  <a:srgbClr val="FFC000"/>
                </a:solidFill>
              </a:rPr>
              <a:t>és </a:t>
            </a:r>
            <a:r>
              <a:rPr lang="hu-HU">
                <a:solidFill>
                  <a:srgbClr val="FFC000"/>
                </a:solidFill>
              </a:rPr>
              <a:t>egymásból valaha is láttak bármi egyebet, mint azokat az árnyékokat, amelyeket a tűz </a:t>
            </a:r>
            <a:r>
              <a:rPr lang="hu-HU">
                <a:solidFill>
                  <a:srgbClr val="FFC000"/>
                </a:solidFill>
              </a:rPr>
              <a:t>a </a:t>
            </a:r>
            <a:r>
              <a:rPr lang="hu-HU" smtClean="0">
                <a:solidFill>
                  <a:srgbClr val="FFC000"/>
                </a:solidFill>
              </a:rPr>
              <a:t>barlangnak </a:t>
            </a:r>
            <a:r>
              <a:rPr lang="hu-HU">
                <a:solidFill>
                  <a:srgbClr val="FFC000"/>
                </a:solidFill>
              </a:rPr>
              <a:t>velük szemben lévő falára vetített? </a:t>
            </a:r>
          </a:p>
          <a:p>
            <a:r>
              <a:rPr lang="hu-HU" smtClean="0">
                <a:solidFill>
                  <a:srgbClr val="FFC000"/>
                </a:solidFill>
              </a:rPr>
              <a:t> </a:t>
            </a:r>
            <a:r>
              <a:rPr lang="hu-HU">
                <a:solidFill>
                  <a:srgbClr val="FFC000"/>
                </a:solidFill>
              </a:rPr>
              <a:t>És mit láttak vajon a fel és alá hordozott tárgyakból? Nem ugyanezt</a:t>
            </a:r>
            <a:r>
              <a:rPr lang="hu-HU">
                <a:solidFill>
                  <a:srgbClr val="FFC000"/>
                </a:solidFill>
              </a:rPr>
              <a:t>? </a:t>
            </a:r>
            <a:r>
              <a:rPr lang="hu-HU" smtClean="0">
                <a:solidFill>
                  <a:srgbClr val="FFC000"/>
                </a:solidFill>
              </a:rPr>
              <a:t>…</a:t>
            </a:r>
            <a:endParaRPr lang="hu-HU">
              <a:solidFill>
                <a:srgbClr val="FFC000"/>
              </a:solidFill>
            </a:endParaRPr>
          </a:p>
          <a:p>
            <a:r>
              <a:rPr lang="hu-HU" smtClean="0">
                <a:solidFill>
                  <a:srgbClr val="FFC000"/>
                </a:solidFill>
              </a:rPr>
              <a:t>És </a:t>
            </a:r>
            <a:r>
              <a:rPr lang="hu-HU">
                <a:solidFill>
                  <a:srgbClr val="FFC000"/>
                </a:solidFill>
              </a:rPr>
              <a:t>ha beszélni tudnának egymással, nem gondolod-e, hogy azt tartanák valóságnak, </a:t>
            </a:r>
            <a:r>
              <a:rPr lang="hu-HU">
                <a:solidFill>
                  <a:srgbClr val="FFC000"/>
                </a:solidFill>
              </a:rPr>
              <a:t>amit </a:t>
            </a:r>
            <a:r>
              <a:rPr lang="hu-HU" smtClean="0">
                <a:solidFill>
                  <a:srgbClr val="FFC000"/>
                </a:solidFill>
              </a:rPr>
              <a:t>látnak</a:t>
            </a:r>
            <a:r>
              <a:rPr lang="hu-HU">
                <a:solidFill>
                  <a:srgbClr val="FFC000"/>
                </a:solidFill>
              </a:rPr>
              <a:t>? </a:t>
            </a:r>
          </a:p>
          <a:p>
            <a:r>
              <a:rPr lang="hu-HU" smtClean="0">
                <a:solidFill>
                  <a:srgbClr val="FFC000"/>
                </a:solidFill>
              </a:rPr>
              <a:t>G</a:t>
            </a:r>
            <a:r>
              <a:rPr lang="hu-HU">
                <a:solidFill>
                  <a:srgbClr val="FFC000"/>
                </a:solidFill>
              </a:rPr>
              <a:t>. Feltétlenül. </a:t>
            </a:r>
          </a:p>
        </p:txBody>
      </p:sp>
    </p:spTree>
    <p:extLst>
      <p:ext uri="{BB962C8B-B14F-4D97-AF65-F5344CB8AC3E}">
        <p14:creationId xmlns:p14="http://schemas.microsoft.com/office/powerpoint/2010/main" val="399167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538</TotalTime>
  <Words>946</Words>
  <Application>Microsoft Office PowerPoint</Application>
  <PresentationFormat>Diavetítés a képernyőre (4:3 oldalarány)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Máté András</dc:creator>
  <cp:lastModifiedBy>andras</cp:lastModifiedBy>
  <cp:revision>42</cp:revision>
  <dcterms:created xsi:type="dcterms:W3CDTF">2013-09-15T16:31:33Z</dcterms:created>
  <dcterms:modified xsi:type="dcterms:W3CDTF">2017-09-17T20:13:41Z</dcterms:modified>
</cp:coreProperties>
</file>