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5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EB0A-BBCF-4892-B401-5DEB4F42D430}" type="datetimeFigureOut">
              <a:rPr lang="hu-HU" smtClean="0"/>
              <a:pPr/>
              <a:t>2018.11.25.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76810-B0EE-471C-84F7-7E686A6334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EB0A-BBCF-4892-B401-5DEB4F42D430}" type="datetimeFigureOut">
              <a:rPr lang="hu-HU" smtClean="0"/>
              <a:pPr/>
              <a:t>2018.11.25.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76810-B0EE-471C-84F7-7E686A6334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EB0A-BBCF-4892-B401-5DEB4F42D430}" type="datetimeFigureOut">
              <a:rPr lang="hu-HU" smtClean="0"/>
              <a:pPr/>
              <a:t>2018.11.25.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76810-B0EE-471C-84F7-7E686A6334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EB0A-BBCF-4892-B401-5DEB4F42D430}" type="datetimeFigureOut">
              <a:rPr lang="hu-HU" smtClean="0"/>
              <a:pPr/>
              <a:t>2018.11.25.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76810-B0EE-471C-84F7-7E686A6334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EB0A-BBCF-4892-B401-5DEB4F42D430}" type="datetimeFigureOut">
              <a:rPr lang="hu-HU" smtClean="0"/>
              <a:pPr/>
              <a:t>2018.11.25.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76810-B0EE-471C-84F7-7E686A6334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EB0A-BBCF-4892-B401-5DEB4F42D430}" type="datetimeFigureOut">
              <a:rPr lang="hu-HU" smtClean="0"/>
              <a:pPr/>
              <a:t>2018.11.25.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76810-B0EE-471C-84F7-7E686A6334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EB0A-BBCF-4892-B401-5DEB4F42D430}" type="datetimeFigureOut">
              <a:rPr lang="hu-HU" smtClean="0"/>
              <a:pPr/>
              <a:t>2018.11.25.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76810-B0EE-471C-84F7-7E686A6334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EB0A-BBCF-4892-B401-5DEB4F42D430}" type="datetimeFigureOut">
              <a:rPr lang="hu-HU" smtClean="0"/>
              <a:pPr/>
              <a:t>2018.11.25.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76810-B0EE-471C-84F7-7E686A6334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EB0A-BBCF-4892-B401-5DEB4F42D430}" type="datetimeFigureOut">
              <a:rPr lang="hu-HU" smtClean="0"/>
              <a:pPr/>
              <a:t>2018.11.25.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76810-B0EE-471C-84F7-7E686A6334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EB0A-BBCF-4892-B401-5DEB4F42D430}" type="datetimeFigureOut">
              <a:rPr lang="hu-HU" smtClean="0"/>
              <a:pPr/>
              <a:t>2018.11.25.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76810-B0EE-471C-84F7-7E686A6334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EB0A-BBCF-4892-B401-5DEB4F42D430}" type="datetimeFigureOut">
              <a:rPr lang="hu-HU" smtClean="0"/>
              <a:pPr/>
              <a:t>2018.11.25.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376810-B0EE-471C-84F7-7E686A63347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79EB0A-BBCF-4892-B401-5DEB4F42D430}" type="datetimeFigureOut">
              <a:rPr lang="hu-HU" smtClean="0"/>
              <a:pPr/>
              <a:t>2018.11.25.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376810-B0EE-471C-84F7-7E686A63347D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lagossag.hu/pdf/20060109091403.pd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9552" y="4725144"/>
            <a:ext cx="7854696" cy="1752600"/>
          </a:xfrm>
        </p:spPr>
        <p:txBody>
          <a:bodyPr/>
          <a:lstStyle/>
          <a:p>
            <a:pPr algn="ctr"/>
            <a:r>
              <a:rPr lang="hu-HU">
                <a:solidFill>
                  <a:srgbClr val="FFFF00"/>
                </a:solidFill>
              </a:rPr>
              <a:t>Bertrand Russell (1872-1970) </a:t>
            </a:r>
          </a:p>
        </p:txBody>
      </p:sp>
      <p:pic>
        <p:nvPicPr>
          <p:cNvPr id="4" name="Kép 3" descr="bertrand-russell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836712"/>
            <a:ext cx="333375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1052736"/>
            <a:ext cx="84969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Problems of Philosophy – 1912</a:t>
            </a:r>
          </a:p>
          <a:p>
            <a:r>
              <a:rPr lang="hu-HU">
                <a:solidFill>
                  <a:srgbClr val="FFFF00"/>
                </a:solidFill>
              </a:rPr>
              <a:t>The Principles of Mathematics – 1903</a:t>
            </a:r>
          </a:p>
          <a:p>
            <a:r>
              <a:rPr lang="hu-HU">
                <a:solidFill>
                  <a:srgbClr val="FFFF00"/>
                </a:solidFill>
              </a:rPr>
              <a:t>	logicizmus: a matematika nem más, mint továbbfejlesztett logika</a:t>
            </a:r>
          </a:p>
          <a:p>
            <a:r>
              <a:rPr lang="hu-HU">
                <a:solidFill>
                  <a:srgbClr val="FFFF00"/>
                </a:solidFill>
              </a:rPr>
              <a:t>Russell-paradoxon	</a:t>
            </a:r>
          </a:p>
          <a:p>
            <a:r>
              <a:rPr lang="hu-HU">
                <a:solidFill>
                  <a:srgbClr val="FFFF00"/>
                </a:solidFill>
              </a:rPr>
              <a:t>A  hazug paradoxona</a:t>
            </a:r>
          </a:p>
          <a:p>
            <a:pPr algn="ctr"/>
            <a:r>
              <a:rPr lang="hu-HU">
                <a:solidFill>
                  <a:srgbClr val="FFFF00"/>
                </a:solidFill>
              </a:rPr>
              <a:t>EZEN A  DIÁN A CSUPA NAGYBETŰS MONDAT HAMIS</a:t>
            </a:r>
          </a:p>
          <a:p>
            <a:r>
              <a:rPr lang="hu-HU">
                <a:solidFill>
                  <a:srgbClr val="FFFF00"/>
                </a:solidFill>
              </a:rPr>
              <a:t>		(Krétai Epimenidész, Kr.e.5. sz. v. megarai Eubulidész, Kr.e. 4. sz.)</a:t>
            </a:r>
          </a:p>
          <a:p>
            <a:r>
              <a:rPr lang="hu-HU">
                <a:solidFill>
                  <a:srgbClr val="FFFF00"/>
                </a:solidFill>
              </a:rPr>
              <a:t>Halmazok</a:t>
            </a:r>
          </a:p>
          <a:p>
            <a:r>
              <a:rPr lang="hu-HU">
                <a:solidFill>
                  <a:srgbClr val="FFFF00"/>
                </a:solidFill>
              </a:rPr>
              <a:t>	{x: x piros és x labda}  a piros labdák halmaza.</a:t>
            </a:r>
          </a:p>
          <a:p>
            <a:r>
              <a:rPr lang="hu-HU">
                <a:solidFill>
                  <a:srgbClr val="FFFF00"/>
                </a:solidFill>
              </a:rPr>
              <a:t>	{x: x=0 vagy x=1 vagy x=2} a 0, 1 és 2 számokból álló halmaz, röviden a 3.</a:t>
            </a:r>
          </a:p>
          <a:p>
            <a:r>
              <a:rPr lang="hu-HU">
                <a:solidFill>
                  <a:srgbClr val="FFFF00"/>
                </a:solidFill>
              </a:rPr>
              <a:t>	{x: x olyan halmaz, amelynek elemei a 3 elemeivel megszámozhatók}</a:t>
            </a:r>
            <a:br>
              <a:rPr lang="hu-HU">
                <a:solidFill>
                  <a:srgbClr val="FFFF00"/>
                </a:solidFill>
              </a:rPr>
            </a:br>
            <a:r>
              <a:rPr lang="hu-HU">
                <a:solidFill>
                  <a:srgbClr val="FFFF00"/>
                </a:solidFill>
              </a:rPr>
              <a:t>	a háromelemű halmazok halmaza.</a:t>
            </a:r>
          </a:p>
          <a:p>
            <a:r>
              <a:rPr lang="hu-HU">
                <a:solidFill>
                  <a:srgbClr val="FFFF00"/>
                </a:solidFill>
              </a:rPr>
              <a:t>	{x: x</a:t>
            </a:r>
            <a:r>
              <a:rPr lang="hu-HU">
                <a:solidFill>
                  <a:srgbClr val="FFFF00"/>
                </a:solidFill>
                <a:sym typeface="Symbol"/>
              </a:rPr>
              <a:t> h [ahol h valamilyen adott halmaz]} a h részhalmazainak halmaza, 	röviden a h hatványhalmaza.</a:t>
            </a:r>
          </a:p>
          <a:p>
            <a:r>
              <a:rPr lang="hu-HU">
                <a:solidFill>
                  <a:srgbClr val="FFFF00"/>
                </a:solidFill>
                <a:sym typeface="Symbol"/>
              </a:rPr>
              <a:t>Általában  H ={x: A(x)} az A mondat által kifejezett tulajdonsággal rendelkező dolgok halmaza.</a:t>
            </a:r>
          </a:p>
          <a:p>
            <a:r>
              <a:rPr lang="hu-HU">
                <a:solidFill>
                  <a:srgbClr val="FFFF00"/>
                </a:solidFill>
                <a:sym typeface="Symbol"/>
              </a:rPr>
              <a:t>b  H (b eleme a H halmaznak) pontosan annyit jelent, hogy b-nek megvan az A tulajdonsága.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1124744"/>
            <a:ext cx="820891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r = {x: x</a:t>
            </a:r>
            <a:r>
              <a:rPr lang="hu-HU">
                <a:solidFill>
                  <a:srgbClr val="FFFF00"/>
                </a:solidFill>
                <a:sym typeface="Symbol"/>
              </a:rPr>
              <a:t>x} azon halmazok halmaza, amelyek nem elemei saját maguknak; nevezzük Russell-halmaznak</a:t>
            </a:r>
          </a:p>
          <a:p>
            <a:r>
              <a:rPr lang="hu-HU">
                <a:solidFill>
                  <a:srgbClr val="FFFF00"/>
                </a:solidFill>
                <a:sym typeface="Symbol"/>
              </a:rPr>
              <a:t>Eleme-e a Russell-halmaz saját magának?</a:t>
            </a:r>
          </a:p>
          <a:p>
            <a:r>
              <a:rPr lang="hu-HU">
                <a:solidFill>
                  <a:srgbClr val="FFFF00"/>
                </a:solidFill>
                <a:sym typeface="Symbol"/>
              </a:rPr>
              <a:t>Ha eleme, akkor ő egy olyan halmaz, amely eleme saját magának, tehát nem lehet eleme a Russell-halmaznak.</a:t>
            </a:r>
          </a:p>
          <a:p>
            <a:r>
              <a:rPr lang="hu-HU">
                <a:solidFill>
                  <a:srgbClr val="FFFF00"/>
                </a:solidFill>
                <a:sym typeface="Symbol"/>
              </a:rPr>
              <a:t>Ha nem eleme, akkor eleme a Russell-halmaznak, mert annak minden olyan halmaz eleme, amely nem eleme saját magának.</a:t>
            </a:r>
          </a:p>
          <a:p>
            <a:r>
              <a:rPr lang="hu-HU">
                <a:solidFill>
                  <a:srgbClr val="FFFF00"/>
                </a:solidFill>
                <a:sym typeface="Symbol"/>
              </a:rPr>
              <a:t>Mindenképpen ellentmondás. Hol a hiba?</a:t>
            </a:r>
          </a:p>
          <a:p>
            <a:r>
              <a:rPr lang="hu-HU">
                <a:solidFill>
                  <a:srgbClr val="FFFF00"/>
                </a:solidFill>
              </a:rPr>
              <a:t>Russell szerint: nem szabad úgy halmazt definiálni, hogy a definiensben olyan halmazra hivatkozzunk, amelynek aztán a definiálandó halmaz eleme lesz (tehát hogy a hivatkozott halmaz a definíció következtében rögtön „megszaporodjon”).</a:t>
            </a:r>
          </a:p>
          <a:p>
            <a:endParaRPr lang="hu-HU">
              <a:solidFill>
                <a:srgbClr val="FFFF00"/>
              </a:solidFill>
            </a:endParaRPr>
          </a:p>
          <a:p>
            <a:endParaRPr lang="hu-HU">
              <a:solidFill>
                <a:srgbClr val="FFFF00"/>
              </a:solidFill>
            </a:endParaRPr>
          </a:p>
          <a:p>
            <a:endParaRPr lang="hu-HU">
              <a:solidFill>
                <a:srgbClr val="FFFF00"/>
              </a:solidFill>
            </a:endParaRP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>
                <a:solidFill>
                  <a:srgbClr val="FFFF00"/>
                </a:solidFill>
              </a:rPr>
              <a:t>A hibás kör-elv tiszteletben tartásával  valóban elkerülhető a hazug-paradoxon, a Russell-paradoxon és egy csomó rokonuk. </a:t>
            </a:r>
          </a:p>
          <a:p>
            <a:r>
              <a:rPr lang="hu-HU">
                <a:solidFill>
                  <a:srgbClr val="FFFF00"/>
                </a:solidFill>
              </a:rPr>
              <a:t>De!! Nézzük a következő mondatokat:</a:t>
            </a:r>
          </a:p>
          <a:p>
            <a:endParaRPr lang="hu-HU">
              <a:solidFill>
                <a:srgbClr val="FFFF00"/>
              </a:solidFill>
            </a:endParaRPr>
          </a:p>
        </p:txBody>
      </p:sp>
      <p:sp>
        <p:nvSpPr>
          <p:cNvPr id="3" name="1. sz. felirat 2"/>
          <p:cNvSpPr/>
          <p:nvPr/>
        </p:nvSpPr>
        <p:spPr>
          <a:xfrm>
            <a:off x="2987824" y="4293096"/>
            <a:ext cx="4176464" cy="792088"/>
          </a:xfrm>
          <a:prstGeom prst="borderCallout1">
            <a:avLst>
              <a:gd name="adj1" fmla="val 27985"/>
              <a:gd name="adj2" fmla="val -743"/>
              <a:gd name="adj3" fmla="val -19276"/>
              <a:gd name="adj4" fmla="val -194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rgbClr val="FF0000"/>
                </a:solidFill>
              </a:rPr>
              <a:t>Hibás kör-elv</a:t>
            </a:r>
            <a:br>
              <a:rPr lang="hu-HU">
                <a:solidFill>
                  <a:srgbClr val="FF0000"/>
                </a:solidFill>
              </a:rPr>
            </a:br>
            <a:r>
              <a:rPr lang="hu-HU">
                <a:solidFill>
                  <a:srgbClr val="FF0000"/>
                </a:solidFill>
              </a:rPr>
              <a:t>(vicious circle –principle)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1052736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>
              <a:solidFill>
                <a:srgbClr val="FFFF00"/>
              </a:solidFill>
            </a:endParaRPr>
          </a:p>
          <a:p>
            <a:pPr marL="342900" indent="-342900">
              <a:buAutoNum type="arabicPeriod"/>
            </a:pPr>
            <a:r>
              <a:rPr lang="hu-HU">
                <a:solidFill>
                  <a:srgbClr val="FFFF00"/>
                </a:solidFill>
              </a:rPr>
              <a:t>A 2. számútól kezdve az összes mondat hamis.</a:t>
            </a:r>
          </a:p>
          <a:p>
            <a:pPr marL="342900" indent="-342900">
              <a:buAutoNum type="arabicPeriod"/>
            </a:pPr>
            <a:r>
              <a:rPr lang="hu-HU">
                <a:solidFill>
                  <a:srgbClr val="FFFF00"/>
                </a:solidFill>
              </a:rPr>
              <a:t>A 3. számútól kezdve az összes mondat hamis.</a:t>
            </a: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….</a:t>
            </a:r>
          </a:p>
          <a:p>
            <a:pPr marL="342900" indent="-342900">
              <a:buAutoNum type="alphaLcPeriod" startAt="14"/>
            </a:pPr>
            <a:r>
              <a:rPr lang="hu-HU">
                <a:solidFill>
                  <a:srgbClr val="FFFF00"/>
                </a:solidFill>
              </a:rPr>
              <a:t>Az n+1 .számútól kezdve az összes mondat hamis.</a:t>
            </a: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….</a:t>
            </a:r>
          </a:p>
          <a:p>
            <a:pPr marL="342900" indent="-342900"/>
            <a:endParaRPr lang="hu-HU">
              <a:solidFill>
                <a:srgbClr val="FFFF00"/>
              </a:solidFill>
            </a:endParaRP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Tegyük fel, hogy az 1. mondat igaz. </a:t>
            </a: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Ebben az esetben a 2. hamis.</a:t>
            </a: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Tehát van egy mondat, amelynek a sorszáma nagyobb, mint 2 és igaz. </a:t>
            </a: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Ez ellentmond 1. igazságának.</a:t>
            </a: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Akkor tegyük fel, hogy 1. hamis.</a:t>
            </a: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Ebben az esetben van egy 1-nél nagyobb sorszámú mondat, amely igaz.</a:t>
            </a: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És vele újra kezdhetjük az egészet.</a:t>
            </a: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 </a:t>
            </a: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(Stephen Yablo, 1993)</a:t>
            </a:r>
          </a:p>
          <a:p>
            <a:pPr marL="342900" indent="-342900"/>
            <a:endParaRPr lang="hu-HU">
              <a:solidFill>
                <a:srgbClr val="FFFF00"/>
              </a:solidFill>
            </a:endParaRP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1911-13: Principia Mathematica  (Alfred North Whitehead-del).</a:t>
            </a:r>
          </a:p>
          <a:p>
            <a:pPr marL="342900" indent="-342900"/>
            <a:r>
              <a:rPr lang="hu-HU">
                <a:solidFill>
                  <a:srgbClr val="FFFF00"/>
                </a:solidFill>
              </a:rPr>
              <a:t>	A matematika jelentős része formalizálva a típuselméleti (hibás kör-mentes) logikában.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19997" y="476672"/>
            <a:ext cx="7920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A filozófia „alap”problémái, 4. fejezet:</a:t>
            </a:r>
          </a:p>
          <a:p>
            <a:r>
              <a:rPr lang="hu-HU">
                <a:solidFill>
                  <a:srgbClr val="FFFF00"/>
                </a:solidFill>
              </a:rPr>
              <a:t>Tudás ismeretség révén és tudás leírás révén</a:t>
            </a:r>
          </a:p>
          <a:p>
            <a:r>
              <a:rPr lang="hu-HU">
                <a:solidFill>
                  <a:srgbClr val="FFFF00"/>
                </a:solidFill>
              </a:rPr>
              <a:t>(Knowledge by acquitance and knowledge by description)</a:t>
            </a:r>
          </a:p>
          <a:p>
            <a:r>
              <a:rPr lang="hu-HU">
                <a:solidFill>
                  <a:srgbClr val="FFFF00"/>
                </a:solidFill>
              </a:rPr>
              <a:t>Tudás (ismeret) [knowledge]:</a:t>
            </a:r>
          </a:p>
          <a:p>
            <a:pPr marL="342900" indent="-342900">
              <a:buAutoNum type="arabicPeriod"/>
            </a:pPr>
            <a:r>
              <a:rPr lang="hu-HU">
                <a:solidFill>
                  <a:srgbClr val="FFFF00"/>
                </a:solidFill>
              </a:rPr>
              <a:t>Ismerünk egy dolgot (van egy olyan dolog, amit felismerünk, azonosítani tudunk).</a:t>
            </a:r>
          </a:p>
          <a:p>
            <a:pPr marL="342900" indent="-342900">
              <a:buAutoNum type="arabicPeriod"/>
            </a:pPr>
            <a:r>
              <a:rPr lang="hu-HU">
                <a:solidFill>
                  <a:srgbClr val="FFFF00"/>
                </a:solidFill>
              </a:rPr>
              <a:t>Ismerünk egy igazságot  (tudjuk egy kijelentésről, hogy igaz).</a:t>
            </a:r>
          </a:p>
          <a:p>
            <a:r>
              <a:rPr lang="hu-HU">
                <a:solidFill>
                  <a:srgbClr val="FFFF00"/>
                </a:solidFill>
              </a:rPr>
              <a:t>A fejezet alapjában a dolgokra vonatkozó ismereteket elemzi.</a:t>
            </a:r>
          </a:p>
          <a:p>
            <a:r>
              <a:rPr lang="hu-HU" i="1">
                <a:solidFill>
                  <a:srgbClr val="FFFF00"/>
                </a:solidFill>
              </a:rPr>
              <a:t>Ismeretség</a:t>
            </a:r>
            <a:r>
              <a:rPr lang="hu-HU">
                <a:solidFill>
                  <a:srgbClr val="FFFF00"/>
                </a:solidFill>
              </a:rPr>
              <a:t>en [acquitance] alapuló ismeret: </a:t>
            </a:r>
          </a:p>
          <a:p>
            <a:r>
              <a:rPr lang="hu-HU">
                <a:solidFill>
                  <a:srgbClr val="FFFF00"/>
                </a:solidFill>
              </a:rPr>
              <a:t>amit közvetlenül, igazságok vagy következtetések ismerete nélkül ismerünk.</a:t>
            </a:r>
          </a:p>
          <a:p>
            <a:r>
              <a:rPr lang="hu-HU">
                <a:solidFill>
                  <a:srgbClr val="FFFF00"/>
                </a:solidFill>
              </a:rPr>
              <a:t>Mire vonatkozó ismeretünk </a:t>
            </a:r>
            <a:r>
              <a:rPr lang="hu-HU" i="1">
                <a:solidFill>
                  <a:srgbClr val="FFFF00"/>
                </a:solidFill>
              </a:rPr>
              <a:t>nem</a:t>
            </a:r>
            <a:r>
              <a:rPr lang="hu-HU">
                <a:solidFill>
                  <a:srgbClr val="FFFF00"/>
                </a:solidFill>
              </a:rPr>
              <a:t> ilyen?</a:t>
            </a:r>
          </a:p>
          <a:p>
            <a:r>
              <a:rPr lang="hu-HU">
                <a:solidFill>
                  <a:srgbClr val="FFFF00"/>
                </a:solidFill>
              </a:rPr>
              <a:t>1. A fizikai tárgyakra, pl. az előttem levő asztal.</a:t>
            </a:r>
          </a:p>
          <a:p>
            <a:r>
              <a:rPr lang="hu-HU">
                <a:solidFill>
                  <a:srgbClr val="FFFF00"/>
                </a:solidFill>
              </a:rPr>
              <a:t>Látok alakot, színeket, tapintással érzek keménységet; ha megkopogtatom, hallok hangot.</a:t>
            </a:r>
          </a:p>
          <a:p>
            <a:r>
              <a:rPr lang="hu-HU">
                <a:solidFill>
                  <a:srgbClr val="FFFF00"/>
                </a:solidFill>
              </a:rPr>
              <a:t>Ezek </a:t>
            </a:r>
            <a:r>
              <a:rPr lang="hu-HU" i="1">
                <a:solidFill>
                  <a:srgbClr val="FFFF00"/>
                </a:solidFill>
              </a:rPr>
              <a:t>érzéki adatok</a:t>
            </a:r>
            <a:r>
              <a:rPr lang="hu-HU">
                <a:solidFill>
                  <a:srgbClr val="FFFF00"/>
                </a:solidFill>
              </a:rPr>
              <a:t>; ezekkel ismeretségben vagyok. </a:t>
            </a:r>
          </a:p>
          <a:p>
            <a:r>
              <a:rPr lang="hu-HU">
                <a:solidFill>
                  <a:srgbClr val="FFFF00"/>
                </a:solidFill>
              </a:rPr>
              <a:t>Az érzéki adatokból </a:t>
            </a:r>
            <a:r>
              <a:rPr lang="hu-HU" i="1">
                <a:solidFill>
                  <a:srgbClr val="FFFF00"/>
                </a:solidFill>
              </a:rPr>
              <a:t>következtetek</a:t>
            </a:r>
            <a:r>
              <a:rPr lang="hu-HU">
                <a:solidFill>
                  <a:srgbClr val="FFFF00"/>
                </a:solidFill>
              </a:rPr>
              <a:t> arra, hogy ezeknek valamilyen forrása van, és ez a forrás egy tárgy, az asztal.</a:t>
            </a:r>
          </a:p>
          <a:p>
            <a:r>
              <a:rPr lang="hu-HU">
                <a:solidFill>
                  <a:srgbClr val="FFFF00"/>
                </a:solidFill>
              </a:rPr>
              <a:t>2. Más elmékre.</a:t>
            </a:r>
          </a:p>
          <a:p>
            <a:r>
              <a:rPr lang="hu-HU">
                <a:solidFill>
                  <a:srgbClr val="FFFF00"/>
                </a:solidFill>
              </a:rPr>
              <a:t>Amikor találkozom valakivel, beszélgetek vele, figyelem a cselekedeteit, nem szerzek közvetlenül tudomást arról, hogy a szavait és cselekedeteit az enyémmel egyező fajátájú elme mozgatja. Erre is csak visszakövetkeztetek. </a:t>
            </a:r>
          </a:p>
          <a:p>
            <a:r>
              <a:rPr lang="hu-HU">
                <a:solidFill>
                  <a:srgbClr val="FFFF00"/>
                </a:solidFill>
              </a:rPr>
              <a:t>Ezek a következtetések is érzéki adatokból indulnak ki.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1052736"/>
            <a:ext cx="79208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Mivel vagyunk ismeretségben az érzéki adatokon kívül?</a:t>
            </a:r>
          </a:p>
          <a:p>
            <a:r>
              <a:rPr lang="hu-HU">
                <a:solidFill>
                  <a:srgbClr val="FFFF00"/>
                </a:solidFill>
              </a:rPr>
              <a:t>- Emlékekkel (pl a tegnap látott táj emléke).</a:t>
            </a:r>
          </a:p>
          <a:p>
            <a:pPr>
              <a:buFontTx/>
              <a:buChar char="-"/>
            </a:pPr>
            <a:r>
              <a:rPr lang="hu-HU">
                <a:solidFill>
                  <a:srgbClr val="FFFF00"/>
                </a:solidFill>
              </a:rPr>
              <a:t> Az introspekció által adott, belső tárgyakkal.</a:t>
            </a:r>
          </a:p>
          <a:p>
            <a:r>
              <a:rPr lang="hu-HU">
                <a:solidFill>
                  <a:srgbClr val="FFFF00"/>
                </a:solidFill>
              </a:rPr>
              <a:t>	 (Többek közt érzéki adatokra való reflexiók, pl. annak tudata, hogy most ezt és ezt látom; vagy annak az érzésnek a tudata, hogy szeretnék visszamenni.)</a:t>
            </a:r>
          </a:p>
          <a:p>
            <a:pPr>
              <a:buFontTx/>
              <a:buChar char="-"/>
            </a:pPr>
            <a:r>
              <a:rPr lang="hu-HU">
                <a:solidFill>
                  <a:srgbClr val="FFFF00"/>
                </a:solidFill>
              </a:rPr>
              <a:t> Univerzálékkal  (‘hegy’, ‘ember’, ‘szereti’, stb.)</a:t>
            </a:r>
          </a:p>
          <a:p>
            <a:pPr>
              <a:buFontTx/>
              <a:buChar char="-"/>
            </a:pPr>
            <a:r>
              <a:rPr lang="hu-HU">
                <a:solidFill>
                  <a:srgbClr val="FFFF00"/>
                </a:solidFill>
              </a:rPr>
              <a:t> Énünkkel?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>
                <a:solidFill>
                  <a:srgbClr val="FFFF00"/>
                </a:solidFill>
              </a:rPr>
              <a:t>Amikor ismeretségben vagyunk valamivel, akkor az ismeret tárgyának létezése nem kérdéses.</a:t>
            </a:r>
          </a:p>
          <a:p>
            <a:r>
              <a:rPr lang="hu-HU">
                <a:solidFill>
                  <a:srgbClr val="FFFF00"/>
                </a:solidFill>
              </a:rPr>
              <a:t>Hogyan ismerhetünk dolgokat, amelyekkel nem vagyunk ismeretségben?</a:t>
            </a:r>
          </a:p>
          <a:p>
            <a:r>
              <a:rPr lang="hu-HU" i="1">
                <a:solidFill>
                  <a:srgbClr val="FFFF00"/>
                </a:solidFill>
              </a:rPr>
              <a:t>Leírás</a:t>
            </a:r>
            <a:r>
              <a:rPr lang="hu-HU">
                <a:solidFill>
                  <a:srgbClr val="FFFF00"/>
                </a:solidFill>
              </a:rPr>
              <a:t> révén.</a:t>
            </a:r>
          </a:p>
          <a:p>
            <a:r>
              <a:rPr lang="hu-HU">
                <a:solidFill>
                  <a:srgbClr val="FFFF00"/>
                </a:solidFill>
              </a:rPr>
              <a:t>A leírások kétfélék: meghatározatlanok („bizonytalanok”)</a:t>
            </a:r>
          </a:p>
          <a:p>
            <a:r>
              <a:rPr lang="hu-HU">
                <a:solidFill>
                  <a:srgbClr val="FFFF00"/>
                </a:solidFill>
              </a:rPr>
              <a:t>- mint pl. „</a:t>
            </a:r>
            <a:r>
              <a:rPr lang="hu-HU" u="sng">
                <a:solidFill>
                  <a:srgbClr val="FFFF00"/>
                </a:solidFill>
              </a:rPr>
              <a:t>egy uralkodó</a:t>
            </a:r>
            <a:r>
              <a:rPr lang="hu-HU">
                <a:solidFill>
                  <a:srgbClr val="FFFF00"/>
                </a:solidFill>
              </a:rPr>
              <a:t>”, </a:t>
            </a:r>
          </a:p>
          <a:p>
            <a:r>
              <a:rPr lang="hu-HU">
                <a:solidFill>
                  <a:srgbClr val="FFFF00"/>
                </a:solidFill>
              </a:rPr>
              <a:t>- vagy meghatározottak ,mint pl. „</a:t>
            </a:r>
            <a:r>
              <a:rPr lang="hu-HU" u="sng">
                <a:solidFill>
                  <a:srgbClr val="FFFF00"/>
                </a:solidFill>
              </a:rPr>
              <a:t>a </a:t>
            </a:r>
            <a:r>
              <a:rPr lang="hu-HU">
                <a:solidFill>
                  <a:srgbClr val="FFFF00"/>
                </a:solidFill>
              </a:rPr>
              <a:t> jelenlegi angol uralkodó”. </a:t>
            </a:r>
          </a:p>
          <a:p>
            <a:r>
              <a:rPr lang="hu-HU">
                <a:solidFill>
                  <a:srgbClr val="FFFF00"/>
                </a:solidFill>
              </a:rPr>
              <a:t>(Ld. Russell, </a:t>
            </a:r>
            <a:r>
              <a:rPr lang="hu-HU" i="1">
                <a:solidFill>
                  <a:srgbClr val="FFFF00"/>
                </a:solidFill>
              </a:rPr>
              <a:t>A denotálásról </a:t>
            </a:r>
            <a:r>
              <a:rPr lang="hu-HU">
                <a:solidFill>
                  <a:srgbClr val="FFFF00"/>
                </a:solidFill>
              </a:rPr>
              <a:t>[er. On Denoting, 1905],</a:t>
            </a:r>
          </a:p>
          <a:p>
            <a:r>
              <a:rPr lang="hu-HU">
                <a:solidFill>
                  <a:srgbClr val="FFFF00"/>
                </a:solidFill>
                <a:hlinkClick r:id="rId2"/>
              </a:rPr>
              <a:t>http://www.vilagossag.hu/pdf/20060109091403.pdf</a:t>
            </a:r>
            <a:r>
              <a:rPr lang="hu-HU">
                <a:solidFill>
                  <a:srgbClr val="FFFF00"/>
                </a:solidFill>
              </a:rPr>
              <a:t>)</a:t>
            </a:r>
          </a:p>
          <a:p>
            <a:r>
              <a:rPr lang="hu-HU">
                <a:solidFill>
                  <a:srgbClr val="FFFF00"/>
                </a:solidFill>
              </a:rPr>
              <a:t>Itt csak az utóbbiakról lesz szó.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476672"/>
            <a:ext cx="82089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Leírás révén ismerünk valakit/valamit, amikor tudjuk, hogy létezik egy, valamely meghatározott leírásnak megfelelő személy/tárgy.</a:t>
            </a:r>
          </a:p>
          <a:p>
            <a:r>
              <a:rPr lang="hu-HU">
                <a:solidFill>
                  <a:srgbClr val="FFFF00"/>
                </a:solidFill>
              </a:rPr>
              <a:t>Az ilyen ismeret ugyanúgy lehet téves, mint más ismereteink általában.</a:t>
            </a:r>
          </a:p>
          <a:p>
            <a:r>
              <a:rPr lang="hu-HU">
                <a:solidFill>
                  <a:srgbClr val="FFFF00"/>
                </a:solidFill>
              </a:rPr>
              <a:t>Példa: „a jelenlegi francia király”.</a:t>
            </a:r>
          </a:p>
          <a:p>
            <a:r>
              <a:rPr lang="hu-HU">
                <a:solidFill>
                  <a:srgbClr val="FFFF00"/>
                </a:solidFill>
              </a:rPr>
              <a:t>És az olyan személyek, akiket névről ismerünk?</a:t>
            </a:r>
          </a:p>
          <a:p>
            <a:r>
              <a:rPr lang="hu-HU">
                <a:solidFill>
                  <a:srgbClr val="FFFF00"/>
                </a:solidFill>
              </a:rPr>
              <a:t>Russell: „a tulajdonnevek valójában leírások”.</a:t>
            </a:r>
          </a:p>
          <a:p>
            <a:r>
              <a:rPr lang="hu-HU">
                <a:solidFill>
                  <a:srgbClr val="FFFF00"/>
                </a:solidFill>
              </a:rPr>
              <a:t>Példa: Bismarck nem más, mint a német császárság első kancellárja.</a:t>
            </a:r>
          </a:p>
          <a:p>
            <a:r>
              <a:rPr lang="hu-HU">
                <a:solidFill>
                  <a:srgbClr val="FFFF00"/>
                </a:solidFill>
              </a:rPr>
              <a:t>	Különböző leírások is meghatározhatják ugyanazt a személyt, ill. dolgot.</a:t>
            </a:r>
          </a:p>
          <a:p>
            <a:r>
              <a:rPr lang="hu-HU">
                <a:solidFill>
                  <a:srgbClr val="FFFF00"/>
                </a:solidFill>
              </a:rPr>
              <a:t>	Hely- és időmeghatározások –Russell későbbi nézete szerint rajtuk kívül  nincs is más valódi tulajdonnév.</a:t>
            </a:r>
          </a:p>
          <a:p>
            <a:r>
              <a:rPr lang="hu-HU">
                <a:solidFill>
                  <a:srgbClr val="FFFF00"/>
                </a:solidFill>
              </a:rPr>
              <a:t>Fokozatok az ismeretben, távolodva az ismeretség révén való ismerettől:</a:t>
            </a:r>
          </a:p>
          <a:p>
            <a:r>
              <a:rPr lang="hu-HU">
                <a:solidFill>
                  <a:srgbClr val="FFFF00"/>
                </a:solidFill>
              </a:rPr>
              <a:t>	Bismarckkal ismeretségben (a Russell-féle szigorú értelemben) csak 	Bismarck maga van</a:t>
            </a:r>
          </a:p>
          <a:p>
            <a:r>
              <a:rPr lang="hu-HU">
                <a:solidFill>
                  <a:srgbClr val="FFFF00"/>
                </a:solidFill>
              </a:rPr>
              <a:t>	Bismarck azok számára, akik személyesen ismerték</a:t>
            </a:r>
          </a:p>
          <a:p>
            <a:r>
              <a:rPr lang="hu-HU">
                <a:solidFill>
                  <a:srgbClr val="FFFF00"/>
                </a:solidFill>
              </a:rPr>
              <a:t>	Bismarck azok számára, akik csak a történelemből tudnak róla</a:t>
            </a:r>
          </a:p>
          <a:p>
            <a:r>
              <a:rPr lang="hu-HU">
                <a:solidFill>
                  <a:srgbClr val="FFFF00"/>
                </a:solidFill>
              </a:rPr>
              <a:t>	a vasálarcos</a:t>
            </a:r>
          </a:p>
          <a:p>
            <a:r>
              <a:rPr lang="hu-HU">
                <a:solidFill>
                  <a:srgbClr val="FFFF00"/>
                </a:solidFill>
              </a:rPr>
              <a:t>	a leghosszabb életű ember</a:t>
            </a:r>
          </a:p>
          <a:p>
            <a:r>
              <a:rPr lang="hu-HU">
                <a:solidFill>
                  <a:srgbClr val="FFFF00"/>
                </a:solidFill>
              </a:rPr>
              <a:t>„A leírásokat tartalmazó kijelentések elemzésének alapvető elve a következő: </a:t>
            </a:r>
            <a:r>
              <a:rPr lang="hu-HU" i="1">
                <a:solidFill>
                  <a:srgbClr val="FFFF00"/>
                </a:solidFill>
              </a:rPr>
              <a:t>Minden kijelentésnek, amelyet megérthetünk, olyan alkotóelemekből kell összetevődnie, amelyekkel ismeretségben vagyunk.”</a:t>
            </a:r>
          </a:p>
          <a:p>
            <a:r>
              <a:rPr lang="hu-HU" i="1">
                <a:solidFill>
                  <a:srgbClr val="FFFF00"/>
                </a:solidFill>
              </a:rPr>
              <a:t>	</a:t>
            </a:r>
            <a:r>
              <a:rPr lang="hu-HU">
                <a:solidFill>
                  <a:srgbClr val="FFFF00"/>
                </a:solidFill>
              </a:rPr>
              <a:t>Viszony Hume-mal.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1124744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Vizsgák (tesztírás): dec. 21., jan. 11., 22., 29., de. 9-10, Bence György terem</a:t>
            </a:r>
          </a:p>
          <a:p>
            <a:r>
              <a:rPr lang="hu-HU">
                <a:solidFill>
                  <a:srgbClr val="FFFF00"/>
                </a:solidFill>
              </a:rPr>
              <a:t>Vizsga(szóbeli): jan. 22. du. 1-től, i/221 szoba.</a:t>
            </a:r>
          </a:p>
          <a:p>
            <a:r>
              <a:rPr lang="hu-HU">
                <a:solidFill>
                  <a:srgbClr val="FFFF00"/>
                </a:solidFill>
              </a:rPr>
              <a:t>Minden halasztási kérelmet elfogadunk, igazolás nem kell, de a vizsga megkezdése előtt tessék szólni (lehetőleg e-mailben)!</a:t>
            </a:r>
          </a:p>
          <a:p>
            <a:r>
              <a:rPr lang="hu-HU">
                <a:solidFill>
                  <a:srgbClr val="FFFF00"/>
                </a:solidFill>
              </a:rPr>
              <a:t>Hallgatói véleményezés: kérem, töltsék ki!</a:t>
            </a:r>
          </a:p>
          <a:p>
            <a:pPr algn="ctr"/>
            <a:endParaRPr lang="hu-HU">
              <a:solidFill>
                <a:srgbClr val="FFFF00"/>
              </a:solidFill>
            </a:endParaRPr>
          </a:p>
          <a:p>
            <a:pPr algn="ctr"/>
            <a:r>
              <a:rPr lang="hu-HU">
                <a:solidFill>
                  <a:srgbClr val="FFFF00"/>
                </a:solidFill>
              </a:rPr>
              <a:t>EREDMÉNYES FELKÉSZÜLÉST KÍVÁNOK!</a:t>
            </a:r>
          </a:p>
          <a:p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1833</TotalTime>
  <Words>642</Words>
  <Application>Microsoft Office PowerPoint</Application>
  <PresentationFormat>Diavetítés a képernyőre (4:3 oldalarány)</PresentationFormat>
  <Paragraphs>102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Calibri</vt:lpstr>
      <vt:lpstr>Constantia</vt:lpstr>
      <vt:lpstr>Symbol</vt:lpstr>
      <vt:lpstr>Wingdings 2</vt:lpstr>
      <vt:lpstr>Áramlás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Máté András</dc:creator>
  <cp:lastModifiedBy>Máté András</cp:lastModifiedBy>
  <cp:revision>140</cp:revision>
  <dcterms:created xsi:type="dcterms:W3CDTF">2012-11-24T05:14:23Z</dcterms:created>
  <dcterms:modified xsi:type="dcterms:W3CDTF">2018-11-25T21:35:26Z</dcterms:modified>
</cp:coreProperties>
</file>