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2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noProof="0" smtClean="0"/>
          </a:p>
        </p:txBody>
      </p:sp>
    </p:spTree>
    <p:extLst>
      <p:ext uri="{BB962C8B-B14F-4D97-AF65-F5344CB8AC3E}">
        <p14:creationId xmlns:p14="http://schemas.microsoft.com/office/powerpoint/2010/main" val="3329260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ED8AB-F23C-41AF-AA02-2A87CE2CA3D4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77F75-C1D8-42BF-94DB-8B09E2F7635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3F048-798A-468A-A4C0-0F740D29F37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EDF72-85C6-4AC6-997E-644587996C89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014BD-23C5-48E5-9AB9-AF86FF27764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8329F-464D-4B32-8CBE-DD58BB4A144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311C8-C081-43CD-B23A-91F2BC3124A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076D0-EB44-4986-8C22-A2536BB678A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0AC5D-08AC-428F-87F1-D39D212CDC40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D8214-CB2D-4486-A51B-6E898917603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F3C3BDC-35D5-4AA9-889A-61A1588A4FF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4DE8E45-BDB6-40FC-9740-2C3072F4B1F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mtClean="0">
                <a:solidFill>
                  <a:srgbClr val="FFFF00"/>
                </a:solidFill>
              </a:rPr>
              <a:t>The Paradox of the Liar 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90600" y="2590800"/>
            <a:ext cx="7010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This sentence is false.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3352800" y="1905000"/>
            <a:ext cx="1219200" cy="762000"/>
          </a:xfrm>
          <a:prstGeom prst="curvedDownArrow">
            <a:avLst>
              <a:gd name="adj1" fmla="val 32000"/>
              <a:gd name="adj2" fmla="val 64000"/>
              <a:gd name="adj3" fmla="val 33333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 rot="-2820000">
            <a:off x="1790700" y="3468688"/>
            <a:ext cx="1600200" cy="304800"/>
          </a:xfrm>
          <a:prstGeom prst="leftArrow">
            <a:avLst>
              <a:gd name="adj1" fmla="val 50000"/>
              <a:gd name="adj2" fmla="val 131250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609600" y="4191000"/>
            <a:ext cx="2743200" cy="1066800"/>
          </a:xfrm>
          <a:prstGeom prst="wedgeEllipseCallout">
            <a:avLst>
              <a:gd name="adj1" fmla="val -34894"/>
              <a:gd name="adj2" fmla="val 33037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mtClean="0">
                <a:solidFill>
                  <a:srgbClr val="FFFF00"/>
                </a:solidFill>
              </a:rPr>
              <a:t>Today is the 14th July.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5767" y="1052736"/>
            <a:ext cx="741682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4. Let us have the following series of sentences: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S1:  All members of the series from S2 on are false.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S2: All members from S3 are false.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Etc. (Stephen Yablo </a:t>
            </a:r>
            <a:r>
              <a:rPr lang="hu-HU">
                <a:solidFill>
                  <a:srgbClr val="FFFF00"/>
                </a:solidFill>
              </a:rPr>
              <a:t>1998</a:t>
            </a:r>
            <a:r>
              <a:rPr lang="hu-HU" smtClean="0">
                <a:solidFill>
                  <a:srgbClr val="FFFF00"/>
                </a:solidFill>
              </a:rPr>
              <a:t>)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Moral: Infinite regress can lead to  paradoxical scenarios even without any sort of circularity.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8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827088" y="980728"/>
            <a:ext cx="7632700" cy="529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The Liar in the 20th century: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The Gödel-sentence of a consistent first-order theory is true iff it is not provable. (Of course, only theories in that Gödel numbering is possible can have a Gödel sentence.)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If mathematical truth </a:t>
            </a:r>
            <a:r>
              <a:rPr lang="hu-HU" smtClean="0">
                <a:solidFill>
                  <a:srgbClr val="FFFF00"/>
                </a:solidFill>
              </a:rPr>
              <a:t>be </a:t>
            </a:r>
            <a:r>
              <a:rPr lang="hu-HU" smtClean="0">
                <a:solidFill>
                  <a:srgbClr val="FFFF00"/>
                </a:solidFill>
              </a:rPr>
              <a:t>the same as provability, then the Gödel-sentence is a liar sentence.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The concept of provability in a </a:t>
            </a:r>
            <a:r>
              <a:rPr lang="hu-HU" smtClean="0">
                <a:solidFill>
                  <a:srgbClr val="FFFF00"/>
                </a:solidFill>
              </a:rPr>
              <a:t>Gödel-numbered </a:t>
            </a:r>
            <a:r>
              <a:rPr lang="hu-HU" smtClean="0">
                <a:solidFill>
                  <a:srgbClr val="FFFF00"/>
                </a:solidFill>
              </a:rPr>
              <a:t>theory is necessarily different from the concept of truth in the same theory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Of course, the concept of truth </a:t>
            </a:r>
            <a:r>
              <a:rPr lang="hu-HU" i="1" smtClean="0">
                <a:solidFill>
                  <a:srgbClr val="FFFF00"/>
                </a:solidFill>
              </a:rPr>
              <a:t>for</a:t>
            </a:r>
            <a:r>
              <a:rPr lang="hu-HU" smtClean="0">
                <a:solidFill>
                  <a:srgbClr val="FFFF00"/>
                </a:solidFill>
              </a:rPr>
              <a:t> a Gödel-numbered theory can be provability in </a:t>
            </a:r>
            <a:r>
              <a:rPr lang="hu-HU" i="1" smtClean="0">
                <a:solidFill>
                  <a:srgbClr val="FFFF00"/>
                </a:solidFill>
              </a:rPr>
              <a:t>another</a:t>
            </a:r>
            <a:r>
              <a:rPr lang="hu-HU" smtClean="0">
                <a:solidFill>
                  <a:srgbClr val="FFFF00"/>
                </a:solidFill>
              </a:rPr>
              <a:t> theory. This is what we do when we construct models for theories within set theory.</a:t>
            </a:r>
            <a:endParaRPr lang="hu-HU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755576" y="980728"/>
            <a:ext cx="7704335" cy="498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Tarski’s theorem: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We cannot introduce into the language of a formalized theory a truth predicate without making the theory inconsistent (under some reasonable conditions for the truth </a:t>
            </a:r>
            <a:r>
              <a:rPr lang="hu-HU" smtClean="0">
                <a:solidFill>
                  <a:srgbClr val="FFFF00"/>
                </a:solidFill>
              </a:rPr>
              <a:t>predicate, including that every sentence be either true or false).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Cause: in such theories, the Liar paradox can be formulated.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Solution until the seventies: prohibition of semantical predicates in the object language.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This is a workable solution, but we must pay a too high price for it.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Kripke (1975) : „Outline of a  theory of truth”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introduces </a:t>
            </a:r>
            <a:r>
              <a:rPr lang="hu-HU" i="1" smtClean="0">
                <a:solidFill>
                  <a:srgbClr val="FFFF00"/>
                </a:solidFill>
              </a:rPr>
              <a:t>partial</a:t>
            </a:r>
            <a:r>
              <a:rPr lang="hu-HU" smtClean="0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truth predicate(s) </a:t>
            </a:r>
            <a:r>
              <a:rPr lang="hu-HU" smtClean="0">
                <a:solidFill>
                  <a:srgbClr val="FFFF00"/>
                </a:solidFill>
              </a:rPr>
              <a:t>into the </a:t>
            </a:r>
            <a:r>
              <a:rPr lang="hu-HU" smtClean="0">
                <a:solidFill>
                  <a:srgbClr val="FFFF00"/>
                </a:solidFill>
              </a:rPr>
              <a:t>object language.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066800" y="685800"/>
            <a:ext cx="7239000" cy="176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A well-known variant of the liar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en-US" smtClean="0">
                <a:solidFill>
                  <a:srgbClr val="FFFF00"/>
                </a:solidFill>
              </a:rPr>
              <a:t>One </a:t>
            </a:r>
            <a:r>
              <a:rPr lang="en-US">
                <a:solidFill>
                  <a:srgbClr val="FFFF00"/>
                </a:solidFill>
              </a:rPr>
              <a:t>of Crete’s own prophets has said it: “Cretans are always liars, evil brutes, lazy gluttons</a:t>
            </a:r>
            <a:r>
              <a:rPr lang="en-US" smtClean="0">
                <a:solidFill>
                  <a:srgbClr val="FFFF00"/>
                </a:solidFill>
              </a:rPr>
              <a:t>.”</a:t>
            </a:r>
            <a:r>
              <a:rPr lang="en-US" b="1" baseline="30000">
                <a:solidFill>
                  <a:srgbClr val="FFFF00"/>
                </a:solidFill>
              </a:rPr>
              <a:t> </a:t>
            </a:r>
            <a:r>
              <a:rPr lang="en-US">
                <a:solidFill>
                  <a:srgbClr val="FFFF00"/>
                </a:solidFill>
              </a:rPr>
              <a:t>This saying is true.</a:t>
            </a:r>
            <a:r>
              <a:rPr lang="en-US"/>
              <a:t> 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4848828" y="2276872"/>
            <a:ext cx="2133600" cy="838200"/>
          </a:xfrm>
          <a:prstGeom prst="wedgeRectCallout">
            <a:avLst>
              <a:gd name="adj1" fmla="val -75894"/>
              <a:gd name="adj2" fmla="val -68750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mtClean="0">
                <a:solidFill>
                  <a:srgbClr val="FF3300"/>
                </a:solidFill>
              </a:rPr>
              <a:t>Apostle Paul</a:t>
            </a:r>
            <a:endParaRPr lang="hu-HU">
              <a:solidFill>
                <a:srgbClr val="FF33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</a:t>
            </a:r>
            <a:r>
              <a:rPr lang="hu-HU" smtClean="0">
                <a:solidFill>
                  <a:srgbClr val="FF3300"/>
                </a:solidFill>
              </a:rPr>
              <a:t>Titus </a:t>
            </a:r>
            <a:r>
              <a:rPr lang="hu-HU">
                <a:solidFill>
                  <a:srgbClr val="FF3300"/>
                </a:solidFill>
              </a:rPr>
              <a:t>I. </a:t>
            </a:r>
            <a:r>
              <a:rPr lang="hu-HU" smtClean="0">
                <a:solidFill>
                  <a:srgbClr val="FF3300"/>
                </a:solidFill>
              </a:rPr>
              <a:t>12-13)</a:t>
            </a:r>
            <a:endParaRPr lang="hu-HU">
              <a:solidFill>
                <a:srgbClr val="FF3300"/>
              </a:solidFill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550043" y="2583084"/>
            <a:ext cx="838200" cy="762000"/>
          </a:xfrm>
          <a:prstGeom prst="wedgeEllipseCallout">
            <a:avLst>
              <a:gd name="adj1" fmla="val 88123"/>
              <a:gd name="adj2" fmla="val -132043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(1)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43000" y="3352800"/>
            <a:ext cx="7245424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If (</a:t>
            </a:r>
            <a:r>
              <a:rPr lang="hu-HU">
                <a:solidFill>
                  <a:srgbClr val="FFFF00"/>
                </a:solidFill>
              </a:rPr>
              <a:t>1</a:t>
            </a:r>
            <a:r>
              <a:rPr lang="hu-HU" smtClean="0">
                <a:solidFill>
                  <a:srgbClr val="FFFF00"/>
                </a:solidFill>
              </a:rPr>
              <a:t>)                                           is true, then (1) is false.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63688" y="3345084"/>
            <a:ext cx="335280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hu-HU" i="1" smtClean="0">
                <a:solidFill>
                  <a:srgbClr val="FFFF00"/>
                </a:solidFill>
              </a:rPr>
              <a:t>as told by Epimenides</a:t>
            </a:r>
            <a:endParaRPr lang="hu-HU" i="1">
              <a:solidFill>
                <a:srgbClr val="FFFF00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143000" y="4038600"/>
            <a:ext cx="68580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If </a:t>
            </a:r>
            <a:r>
              <a:rPr lang="hu-HU">
                <a:solidFill>
                  <a:srgbClr val="FFFF00"/>
                </a:solidFill>
              </a:rPr>
              <a:t>(1</a:t>
            </a:r>
            <a:r>
              <a:rPr lang="hu-HU" smtClean="0">
                <a:solidFill>
                  <a:srgbClr val="FFFF00"/>
                </a:solidFill>
              </a:rPr>
              <a:t>) </a:t>
            </a:r>
            <a:r>
              <a:rPr lang="hu-HU" i="1" smtClean="0">
                <a:solidFill>
                  <a:srgbClr val="FFFF00"/>
                </a:solidFill>
              </a:rPr>
              <a:t>as told by Epimenides </a:t>
            </a:r>
            <a:r>
              <a:rPr lang="hu-HU" smtClean="0">
                <a:solidFill>
                  <a:srgbClr val="FFFF00"/>
                </a:solidFill>
              </a:rPr>
              <a:t>is false, then there is some Cretan who made some true statement.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899592" y="5029200"/>
            <a:ext cx="1944216" cy="1219200"/>
          </a:xfrm>
          <a:prstGeom prst="cloudCallout">
            <a:avLst>
              <a:gd name="adj1" fmla="val 84819"/>
              <a:gd name="adj2" fmla="val -65755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mtClean="0">
                <a:solidFill>
                  <a:srgbClr val="FF3300"/>
                </a:solidFill>
              </a:rPr>
              <a:t>This is O.K.?</a:t>
            </a:r>
            <a:endParaRPr lang="hu-HU">
              <a:solidFill>
                <a:srgbClr val="FF3300"/>
              </a:solidFill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334000" y="4953000"/>
            <a:ext cx="3276600" cy="838200"/>
          </a:xfrm>
          <a:prstGeom prst="cloudCallout">
            <a:avLst>
              <a:gd name="adj1" fmla="val -62065"/>
              <a:gd name="adj2" fmla="val -64014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Buridan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990600" y="609600"/>
            <a:ext cx="7086600" cy="3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Back to the Liar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Bolzano</a:t>
            </a:r>
            <a:r>
              <a:rPr lang="hu-HU">
                <a:solidFill>
                  <a:srgbClr val="FFFF00"/>
                </a:solidFill>
              </a:rPr>
              <a:t>: </a:t>
            </a:r>
            <a:r>
              <a:rPr lang="hu-HU" smtClean="0">
                <a:solidFill>
                  <a:srgbClr val="FFFF00"/>
                </a:solidFill>
              </a:rPr>
              <a:t>‘this’ </a:t>
            </a:r>
            <a:r>
              <a:rPr lang="hu-HU" smtClean="0">
                <a:solidFill>
                  <a:srgbClr val="FFFF00"/>
                </a:solidFill>
              </a:rPr>
              <a:t>can only </a:t>
            </a:r>
            <a:r>
              <a:rPr lang="hu-HU" smtClean="0">
                <a:solidFill>
                  <a:srgbClr val="FFFF00"/>
                </a:solidFill>
              </a:rPr>
              <a:t>refer to some other proposition (</a:t>
            </a:r>
            <a:r>
              <a:rPr lang="hu-HU" i="1" smtClean="0">
                <a:solidFill>
                  <a:srgbClr val="FFFF00"/>
                </a:solidFill>
              </a:rPr>
              <a:t>Satz </a:t>
            </a:r>
            <a:r>
              <a:rPr lang="hu-HU" i="1">
                <a:solidFill>
                  <a:srgbClr val="FFFF00"/>
                </a:solidFill>
              </a:rPr>
              <a:t>an sich</a:t>
            </a:r>
            <a:r>
              <a:rPr lang="hu-HU" smtClean="0">
                <a:solidFill>
                  <a:srgbClr val="FFFF00"/>
                </a:solidFill>
              </a:rPr>
              <a:t>).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But what does that other proposition say?  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(2) </a:t>
            </a:r>
            <a:r>
              <a:rPr lang="hu-HU" smtClean="0">
                <a:solidFill>
                  <a:srgbClr val="FFFF00"/>
                </a:solidFill>
              </a:rPr>
              <a:t>This sentence is false.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‘This</a:t>
            </a:r>
            <a:r>
              <a:rPr lang="hu-HU" smtClean="0">
                <a:solidFill>
                  <a:srgbClr val="FFFF00"/>
                </a:solidFill>
              </a:rPr>
              <a:t>’ refers now to some (3). Etc.   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769006" y="3940155"/>
            <a:ext cx="1371600" cy="1676400"/>
          </a:xfrm>
          <a:prstGeom prst="wedgeEllipseCallout">
            <a:avLst>
              <a:gd name="adj1" fmla="val 112153"/>
              <a:gd name="adj2" fmla="val -1611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FF33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(1)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895600" y="4233863"/>
            <a:ext cx="990600" cy="1143000"/>
          </a:xfrm>
          <a:prstGeom prst="wedgeEllipseCallout">
            <a:avLst>
              <a:gd name="adj1" fmla="val 100000"/>
              <a:gd name="adj2" fmla="val -1806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(2)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4419600" y="4435455"/>
            <a:ext cx="979488" cy="685800"/>
          </a:xfrm>
          <a:prstGeom prst="wedgeEllipseCallout">
            <a:avLst>
              <a:gd name="adj1" fmla="val 84213"/>
              <a:gd name="adj2" fmla="val 7394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(3)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5652120" y="4511655"/>
            <a:ext cx="762000" cy="533400"/>
          </a:xfrm>
          <a:prstGeom prst="wedgeEllipseCallout">
            <a:avLst>
              <a:gd name="adj1" fmla="val 125625"/>
              <a:gd name="adj2" fmla="val -597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>
                <a:solidFill>
                  <a:srgbClr val="FF3300"/>
                </a:solidFill>
              </a:rPr>
              <a:t>(4)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899592" y="908720"/>
            <a:ext cx="7696200" cy="364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If (</a:t>
            </a:r>
            <a:r>
              <a:rPr lang="hu-HU">
                <a:solidFill>
                  <a:srgbClr val="FFFF00"/>
                </a:solidFill>
              </a:rPr>
              <a:t>1</a:t>
            </a:r>
            <a:r>
              <a:rPr lang="hu-HU" smtClean="0">
                <a:solidFill>
                  <a:srgbClr val="FFFF00"/>
                </a:solidFill>
              </a:rPr>
              <a:t>) is true, then (2) is false.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Hence (3</a:t>
            </a:r>
            <a:r>
              <a:rPr lang="hu-HU">
                <a:solidFill>
                  <a:srgbClr val="FFFF00"/>
                </a:solidFill>
              </a:rPr>
              <a:t>) </a:t>
            </a:r>
            <a:r>
              <a:rPr lang="hu-HU" smtClean="0">
                <a:solidFill>
                  <a:srgbClr val="FFFF00"/>
                </a:solidFill>
              </a:rPr>
              <a:t>is true.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Hence (4) is false.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Hence  (</a:t>
            </a:r>
            <a:r>
              <a:rPr lang="hu-HU">
                <a:solidFill>
                  <a:srgbClr val="FFFF00"/>
                </a:solidFill>
              </a:rPr>
              <a:t>5</a:t>
            </a:r>
            <a:r>
              <a:rPr lang="hu-HU" smtClean="0">
                <a:solidFill>
                  <a:srgbClr val="FFFF00"/>
                </a:solidFill>
              </a:rPr>
              <a:t>) is true. </a:t>
            </a:r>
            <a:r>
              <a:rPr lang="hu-HU">
                <a:solidFill>
                  <a:srgbClr val="FFFF00"/>
                </a:solidFill>
              </a:rPr>
              <a:t>…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Hurrah! Every even-numbered sentence is false, every odd-numbered is true. No contradiction.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But why not conversely?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99592" y="4653136"/>
            <a:ext cx="77724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i="1">
                <a:solidFill>
                  <a:srgbClr val="FFFF00"/>
                </a:solidFill>
              </a:rPr>
              <a:t>s</a:t>
            </a:r>
            <a:r>
              <a:rPr lang="hu-HU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is a </a:t>
            </a:r>
            <a:r>
              <a:rPr lang="hu-HU" u="sng" smtClean="0">
                <a:solidFill>
                  <a:srgbClr val="FFFF00"/>
                </a:solidFill>
              </a:rPr>
              <a:t>liar sentence </a:t>
            </a:r>
            <a:r>
              <a:rPr lang="hu-HU" smtClean="0">
                <a:solidFill>
                  <a:srgbClr val="FFFF00"/>
                </a:solidFill>
              </a:rPr>
              <a:t>(under conditions F), if </a:t>
            </a:r>
            <a:r>
              <a:rPr lang="hu-HU" smtClean="0">
                <a:solidFill>
                  <a:srgbClr val="FFFF00"/>
                </a:solidFill>
              </a:rPr>
              <a:t>(</a:t>
            </a:r>
            <a:r>
              <a:rPr lang="hu-HU" i="1" smtClean="0">
                <a:solidFill>
                  <a:srgbClr val="FFFF00"/>
                </a:solidFill>
              </a:rPr>
              <a:t>s </a:t>
            </a:r>
            <a:r>
              <a:rPr lang="hu-HU" smtClean="0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is true iff </a:t>
            </a:r>
            <a:r>
              <a:rPr lang="hu-HU" i="1" smtClean="0">
                <a:solidFill>
                  <a:srgbClr val="FFFF00"/>
                </a:solidFill>
              </a:rPr>
              <a:t>s</a:t>
            </a:r>
            <a:r>
              <a:rPr lang="hu-HU" smtClean="0">
                <a:solidFill>
                  <a:srgbClr val="FFFF00"/>
                </a:solidFill>
              </a:rPr>
              <a:t> is </a:t>
            </a:r>
            <a:r>
              <a:rPr lang="hu-HU" smtClean="0">
                <a:solidFill>
                  <a:srgbClr val="FFFF00"/>
                </a:solidFill>
              </a:rPr>
              <a:t>false (under conditions F)). 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571500"/>
            <a:ext cx="8077200" cy="56652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</a:rPr>
              <a:t>Cantor’s theorem: There is no mapping from H onto pot(H).</a:t>
            </a:r>
            <a:endParaRPr lang="hu-HU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Let 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f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 be a mapping from H into 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pot(H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).</a:t>
            </a:r>
            <a:endParaRPr lang="hu-HU">
              <a:solidFill>
                <a:srgbClr val="FFFF00"/>
              </a:solidFill>
              <a:cs typeface="Times New Roman" pitchFamily="16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Let be 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 i="1" baseline="-30000">
                <a:solidFill>
                  <a:srgbClr val="FFFF00"/>
                </a:solidFill>
                <a:cs typeface="Times New Roman" pitchFamily="16" charset="0"/>
              </a:rPr>
              <a:t>f 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= {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x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H: 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x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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f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(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x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)}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Let us suppose that there is an 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H such that 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f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(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) = H</a:t>
            </a:r>
            <a:r>
              <a:rPr lang="hu-HU" i="1" baseline="-30000">
                <a:solidFill>
                  <a:srgbClr val="FFFF00"/>
                </a:solidFill>
                <a:cs typeface="Times New Roman" pitchFamily="16" charset="0"/>
              </a:rPr>
              <a:t>f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</a:rPr>
              <a:t>Under this condition ‘</a:t>
            </a:r>
            <a:r>
              <a:rPr lang="hu-HU" i="1" smtClean="0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 i="1" baseline="-30000" smtClean="0">
                <a:solidFill>
                  <a:srgbClr val="FFFF00"/>
                </a:solidFill>
                <a:cs typeface="Times New Roman" pitchFamily="16" charset="0"/>
              </a:rPr>
              <a:t>f</a:t>
            </a:r>
            <a:r>
              <a:rPr lang="hu-HU" smtClean="0">
                <a:solidFill>
                  <a:srgbClr val="FFFF00"/>
                </a:solidFill>
              </a:rPr>
              <a:t>’is a liar sentence.</a:t>
            </a:r>
            <a:endParaRPr lang="hu-HU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</a:rPr>
              <a:t>The solution is simple: the condition is false.</a:t>
            </a:r>
            <a:endParaRPr lang="hu-HU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>
                <a:solidFill>
                  <a:srgbClr val="FFFF00"/>
                </a:solidFill>
              </a:rPr>
              <a:t>Russell: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</a:rPr>
              <a:t>Let us forget about powersets, let H be the set of all sets,  </a:t>
            </a:r>
            <a:r>
              <a:rPr lang="hu-HU" i="1">
                <a:solidFill>
                  <a:srgbClr val="FFFF00"/>
                </a:solidFill>
              </a:rPr>
              <a:t>f</a:t>
            </a:r>
            <a:r>
              <a:rPr lang="hu-HU">
                <a:solidFill>
                  <a:srgbClr val="FFFF00"/>
                </a:solidFill>
              </a:rPr>
              <a:t> = Id </a:t>
            </a:r>
            <a:r>
              <a:rPr lang="hu-HU" smtClean="0">
                <a:solidFill>
                  <a:srgbClr val="FFFF00"/>
                </a:solidFill>
              </a:rPr>
              <a:t>and let us define </a:t>
            </a:r>
            <a:r>
              <a:rPr lang="hu-HU" smtClean="0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 i="1" baseline="-30000" smtClean="0">
                <a:solidFill>
                  <a:srgbClr val="FFFF00"/>
                </a:solidFill>
                <a:cs typeface="Times New Roman" pitchFamily="16" charset="0"/>
              </a:rPr>
              <a:t>f </a:t>
            </a:r>
            <a:r>
              <a:rPr lang="hu-HU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on the same way. </a:t>
            </a:r>
            <a:endParaRPr lang="hu-HU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</a:rPr>
              <a:t>H</a:t>
            </a:r>
            <a:r>
              <a:rPr lang="hu-HU" baseline="-25000" smtClean="0">
                <a:solidFill>
                  <a:srgbClr val="FFFF00"/>
                </a:solidFill>
              </a:rPr>
              <a:t>Id</a:t>
            </a:r>
            <a:r>
              <a:rPr lang="hu-HU">
                <a:solidFill>
                  <a:srgbClr val="FFFF00"/>
                </a:solidFill>
              </a:rPr>
              <a:t>={x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H </a:t>
            </a:r>
            <a:r>
              <a:rPr lang="hu-HU" smtClean="0">
                <a:solidFill>
                  <a:srgbClr val="FFFF00"/>
                </a:solidFill>
              </a:rPr>
              <a:t>: </a:t>
            </a:r>
            <a:r>
              <a:rPr lang="hu-HU">
                <a:solidFill>
                  <a:srgbClr val="FFFF00"/>
                </a:solidFill>
              </a:rPr>
              <a:t>x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 </a:t>
            </a:r>
            <a:r>
              <a:rPr lang="hu-HU">
                <a:solidFill>
                  <a:srgbClr val="FFFF00"/>
                </a:solidFill>
                <a:latin typeface="+mn-lt"/>
                <a:cs typeface="Times New Roman" pitchFamily="16" charset="0"/>
              </a:rPr>
              <a:t>x</a:t>
            </a:r>
            <a:r>
              <a:rPr lang="hu-HU" smtClean="0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}</a:t>
            </a:r>
            <a:endParaRPr lang="hu-HU">
              <a:solidFill>
                <a:srgbClr val="FFFF00"/>
              </a:solidFill>
              <a:latin typeface="Symbol" pitchFamily="16" charset="2"/>
              <a:cs typeface="Times New Roman" pitchFamily="16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this case, we certainly have an </a:t>
            </a:r>
            <a:r>
              <a:rPr lang="hu-HU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baseline="-25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u-HU" baseline="-25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hu-HU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itself.</a:t>
            </a:r>
            <a:endParaRPr lang="hu-HU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>
                <a:solidFill>
                  <a:srgbClr val="FFFF00"/>
                </a:solidFill>
              </a:rPr>
              <a:t>‘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</a:t>
            </a:r>
            <a:r>
              <a:rPr lang="hu-HU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hu-HU">
                <a:solidFill>
                  <a:srgbClr val="FFFF00"/>
                </a:solidFill>
              </a:rPr>
              <a:t>H</a:t>
            </a:r>
            <a:r>
              <a:rPr lang="hu-HU" baseline="-25000">
                <a:solidFill>
                  <a:srgbClr val="FFFF00"/>
                </a:solidFill>
              </a:rPr>
              <a:t>Id</a:t>
            </a:r>
            <a:r>
              <a:rPr lang="hu-HU">
                <a:solidFill>
                  <a:srgbClr val="FFFF00"/>
                </a:solidFill>
              </a:rPr>
              <a:t>’ </a:t>
            </a:r>
            <a:r>
              <a:rPr lang="hu-HU" smtClean="0">
                <a:solidFill>
                  <a:srgbClr val="FFFF00"/>
                </a:solidFill>
              </a:rPr>
              <a:t>(i. e. ' </a:t>
            </a:r>
            <a:r>
              <a:rPr lang="hu-HU">
                <a:solidFill>
                  <a:srgbClr val="FFFF00"/>
                </a:solidFill>
              </a:rPr>
              <a:t>H</a:t>
            </a:r>
            <a:r>
              <a:rPr lang="hu-HU" baseline="-25000">
                <a:solidFill>
                  <a:srgbClr val="FFFF00"/>
                </a:solidFill>
              </a:rPr>
              <a:t>Id </a:t>
            </a:r>
            <a:r>
              <a:rPr lang="hu-HU">
                <a:solidFill>
                  <a:srgbClr val="FFFF00"/>
                </a:solidFill>
                <a:latin typeface="Symbol" pitchFamily="16" charset="2"/>
              </a:rPr>
              <a:t></a:t>
            </a:r>
            <a:r>
              <a:rPr lang="hu-HU">
                <a:solidFill>
                  <a:srgbClr val="FFFF00"/>
                </a:solidFill>
              </a:rPr>
              <a:t> H</a:t>
            </a:r>
            <a:r>
              <a:rPr lang="hu-HU" baseline="-25000">
                <a:solidFill>
                  <a:srgbClr val="FFFF00"/>
                </a:solidFill>
              </a:rPr>
              <a:t>Id </a:t>
            </a:r>
            <a:r>
              <a:rPr lang="hu-HU" smtClean="0">
                <a:solidFill>
                  <a:srgbClr val="FFFF00"/>
                </a:solidFill>
              </a:rPr>
              <a:t>’) is a liar sentence again, and there is no </a:t>
            </a:r>
            <a:r>
              <a:rPr lang="hu-HU" smtClean="0">
                <a:solidFill>
                  <a:srgbClr val="FFFF00"/>
                </a:solidFill>
              </a:rPr>
              <a:t>(explicit) condition </a:t>
            </a:r>
            <a:r>
              <a:rPr lang="hu-HU" smtClean="0">
                <a:solidFill>
                  <a:srgbClr val="FFFF00"/>
                </a:solidFill>
              </a:rPr>
              <a:t>that we could reject...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69087" y="965200"/>
            <a:ext cx="7924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5613"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Solutions: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hu-HU" smtClean="0">
                <a:solidFill>
                  <a:srgbClr val="FFFF00"/>
                </a:solidFill>
              </a:rPr>
              <a:t>H is not a set – standard set theory. </a:t>
            </a:r>
            <a:endParaRPr lang="hu-HU">
              <a:solidFill>
                <a:srgbClr val="FFFF00"/>
              </a:solidFill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50837" y="2348880"/>
            <a:ext cx="8137525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5613"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58787" indent="-457200" eaLnBrk="1" hangingPunct="1">
              <a:buClrTx/>
              <a:buFontTx/>
              <a:buAutoNum type="arabicPeriod" startAt="2"/>
            </a:pPr>
            <a:r>
              <a:rPr lang="hu-HU" smtClean="0">
                <a:solidFill>
                  <a:srgbClr val="FFFF00"/>
                </a:solidFill>
              </a:rPr>
              <a:t>Russell’s </a:t>
            </a:r>
            <a:r>
              <a:rPr lang="en-US" smtClean="0">
                <a:solidFill>
                  <a:srgbClr val="FFFF00"/>
                </a:solidFill>
              </a:rPr>
              <a:t>vicious-circle principle</a:t>
            </a:r>
            <a:r>
              <a:rPr lang="hu-HU" smtClean="0">
                <a:solidFill>
                  <a:srgbClr val="FFFF00"/>
                </a:solidFill>
              </a:rPr>
              <a:t>:</a:t>
            </a:r>
            <a:r>
              <a:rPr lang="en-US" smtClean="0">
                <a:solidFill>
                  <a:srgbClr val="FFFF00"/>
                </a:solidFill>
              </a:rPr>
              <a:t>  "no totality can contain members defined in terms of itself</a:t>
            </a:r>
            <a:r>
              <a:rPr lang="hu-HU" smtClean="0">
                <a:solidFill>
                  <a:srgbClr val="FFFF00"/>
                </a:solidFill>
              </a:rPr>
              <a:t>”. In other words: the domain of a variable must not contain members that can be defined by referring to the whole domain.</a:t>
            </a:r>
            <a:endParaRPr lang="hu-HU">
              <a:solidFill>
                <a:srgbClr val="FFFF00"/>
              </a:solidFill>
            </a:endParaRPr>
          </a:p>
          <a:p>
            <a:pPr marL="1587" indent="0" eaLnBrk="1" hangingPunct="1">
              <a:buClrTx/>
            </a:pPr>
            <a:endParaRPr lang="hu-HU">
              <a:solidFill>
                <a:srgbClr val="FFFF0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58490" y="4269820"/>
            <a:ext cx="8280400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The Liar (and some other) paradoxes can be eliminated  by this principle. See Russell</a:t>
            </a:r>
            <a:r>
              <a:rPr lang="hu-HU">
                <a:solidFill>
                  <a:srgbClr val="FFFF00"/>
                </a:solidFill>
              </a:rPr>
              <a:t>, </a:t>
            </a:r>
            <a:r>
              <a:rPr lang="hu-HU" smtClean="0">
                <a:solidFill>
                  <a:srgbClr val="FFFF00"/>
                </a:solidFill>
              </a:rPr>
              <a:t>„Mathematical logic as based on the theory of types”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848600" cy="494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5613"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A similar principle in set theory: axiom of regularity (well-foundedness).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>
                <a:srgbClr val="FFFF00"/>
              </a:buClr>
              <a:buFont typeface="Times New Roman" pitchFamily="16" charset="0"/>
              <a:buAutoNum type="arabicParenBoth"/>
            </a:pPr>
            <a:r>
              <a:rPr lang="hu-HU" smtClean="0">
                <a:solidFill>
                  <a:srgbClr val="FFFF00"/>
                </a:solidFill>
              </a:rPr>
              <a:t>A nonempty set should have a member with which it has no common members.</a:t>
            </a:r>
          </a:p>
          <a:p>
            <a:pPr marL="1587" indent="0" eaLnBrk="1" hangingPunct="1">
              <a:spcBef>
                <a:spcPts val="1500"/>
              </a:spcBef>
              <a:buClr>
                <a:srgbClr val="FFFF00"/>
              </a:buClr>
            </a:pPr>
            <a:r>
              <a:rPr lang="hu-HU" smtClean="0">
                <a:solidFill>
                  <a:srgbClr val="FFFF00"/>
                </a:solidFill>
              </a:rPr>
              <a:t> (A definition: a set H is </a:t>
            </a:r>
            <a:r>
              <a:rPr lang="hu-HU" u="sng" smtClean="0">
                <a:solidFill>
                  <a:srgbClr val="FFFF00"/>
                </a:solidFill>
              </a:rPr>
              <a:t>wellfounded</a:t>
            </a:r>
            <a:r>
              <a:rPr lang="hu-HU" smtClean="0">
                <a:solidFill>
                  <a:srgbClr val="FFFF00"/>
                </a:solidFill>
              </a:rPr>
              <a:t> iff it has a member which doesn’t have a common member with H.)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In other words: there is no infinite </a:t>
            </a:r>
            <a:r>
              <a:rPr lang="hu-HU" smtClean="0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-</a:t>
            </a:r>
            <a:r>
              <a:rPr lang="hu-HU" smtClean="0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chain.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(2) </a:t>
            </a:r>
            <a:r>
              <a:rPr lang="hu-HU">
                <a:solidFill>
                  <a:srgbClr val="FFFF00"/>
                </a:solidFill>
              </a:rPr>
              <a:t>T</a:t>
            </a:r>
            <a:r>
              <a:rPr lang="hu-HU" smtClean="0">
                <a:solidFill>
                  <a:srgbClr val="FFFF00"/>
                </a:solidFill>
              </a:rPr>
              <a:t>here </a:t>
            </a:r>
            <a:r>
              <a:rPr lang="hu-HU" smtClean="0">
                <a:solidFill>
                  <a:srgbClr val="FFFF00"/>
                </a:solidFill>
              </a:rPr>
              <a:t>is no such series of sets: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h</a:t>
            </a:r>
            <a:r>
              <a:rPr lang="hu-HU" baseline="-30000">
                <a:solidFill>
                  <a:srgbClr val="FFFF00"/>
                </a:solidFill>
                <a:cs typeface="Times New Roman" pitchFamily="16" charset="0"/>
              </a:rPr>
              <a:t>0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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 h</a:t>
            </a:r>
            <a:r>
              <a:rPr lang="hu-HU" baseline="-30000">
                <a:solidFill>
                  <a:srgbClr val="FFFF00"/>
                </a:solidFill>
                <a:cs typeface="Times New Roman" pitchFamily="16" charset="0"/>
              </a:rPr>
              <a:t>1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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 h</a:t>
            </a:r>
            <a:r>
              <a:rPr lang="hu-HU" baseline="-30000">
                <a:solidFill>
                  <a:srgbClr val="FFFF00"/>
                </a:solidFill>
                <a:cs typeface="Times New Roman" pitchFamily="16" charset="0"/>
              </a:rPr>
              <a:t>2 </a:t>
            </a:r>
            <a:r>
              <a:rPr lang="hu-HU">
                <a:solidFill>
                  <a:srgbClr val="FFFF00"/>
                </a:solidFill>
                <a:latin typeface="Symbol" pitchFamily="16" charset="2"/>
                <a:cs typeface="Times New Roman" pitchFamily="16" charset="0"/>
              </a:rPr>
              <a:t></a:t>
            </a: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 …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i="1">
                <a:solidFill>
                  <a:srgbClr val="FFFF00"/>
                </a:solidFill>
                <a:cs typeface="Times New Roman" pitchFamily="16" charset="0"/>
              </a:rPr>
              <a:t> </a:t>
            </a:r>
            <a:r>
              <a:rPr lang="hu-HU">
                <a:solidFill>
                  <a:srgbClr val="FFFF00"/>
                </a:solidFill>
              </a:rPr>
              <a:t>[(1) </a:t>
            </a:r>
            <a:r>
              <a:rPr lang="hu-HU" smtClean="0">
                <a:solidFill>
                  <a:srgbClr val="FFFF00"/>
                </a:solidFill>
              </a:rPr>
              <a:t>and (2) are equivalent.]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67544" y="1052736"/>
            <a:ext cx="8424936" cy="532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5613"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Some instructive examples: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>
                <a:srgbClr val="FFFF00"/>
              </a:buClr>
              <a:buFont typeface="Times New Roman" pitchFamily="16" charset="0"/>
              <a:buAutoNum type="arabicPeriod"/>
            </a:pPr>
            <a:r>
              <a:rPr lang="hu-HU" smtClean="0">
                <a:solidFill>
                  <a:srgbClr val="FFFF00"/>
                </a:solidFill>
              </a:rPr>
              <a:t>Representation of </a:t>
            </a:r>
            <a:r>
              <a:rPr lang="hu-HU" smtClean="0">
                <a:solidFill>
                  <a:srgbClr val="FFFF00"/>
                </a:solidFill>
              </a:rPr>
              <a:t>the notion of ordered pair </a:t>
            </a:r>
            <a:r>
              <a:rPr lang="hu-HU" smtClean="0">
                <a:solidFill>
                  <a:srgbClr val="FFFF00"/>
                </a:solidFill>
              </a:rPr>
              <a:t>in set theory: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(3) Let  </a:t>
            </a:r>
            <a:r>
              <a:rPr lang="hu-HU" smtClean="0">
                <a:solidFill>
                  <a:srgbClr val="FFFF00"/>
                </a:solidFill>
              </a:rPr>
              <a:t>&lt;</a:t>
            </a:r>
            <a:r>
              <a:rPr lang="hu-HU">
                <a:solidFill>
                  <a:srgbClr val="FFFF00"/>
                </a:solidFill>
              </a:rPr>
              <a:t>a, b&gt; = {{a}, {a, b}}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Easy to show: if  </a:t>
            </a:r>
            <a:r>
              <a:rPr lang="hu-HU">
                <a:solidFill>
                  <a:srgbClr val="FFFF00"/>
                </a:solidFill>
              </a:rPr>
              <a:t>&lt;a, b&gt; = &lt;c, d&gt; </a:t>
            </a:r>
            <a:r>
              <a:rPr lang="hu-HU" smtClean="0">
                <a:solidFill>
                  <a:srgbClr val="FFFF00"/>
                </a:solidFill>
              </a:rPr>
              <a:t>, then a=c and </a:t>
            </a:r>
            <a:r>
              <a:rPr lang="hu-HU" smtClean="0">
                <a:solidFill>
                  <a:srgbClr val="FFFF00"/>
                </a:solidFill>
              </a:rPr>
              <a:t>b=d.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That’s why (3) is an acceptable representation of the notion of ordered pair.</a:t>
            </a:r>
            <a:endParaRPr lang="hu-HU">
              <a:solidFill>
                <a:srgbClr val="FFFF00"/>
              </a:solidFill>
            </a:endParaRP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Another </a:t>
            </a:r>
            <a:r>
              <a:rPr lang="hu-HU" smtClean="0">
                <a:solidFill>
                  <a:srgbClr val="FFFF00"/>
                </a:solidFill>
              </a:rPr>
              <a:t>usual representation: </a:t>
            </a:r>
            <a:r>
              <a:rPr lang="hu-HU">
                <a:solidFill>
                  <a:srgbClr val="FFFF00"/>
                </a:solidFill>
              </a:rPr>
              <a:t>&lt;a, b&gt; = {a, {a, b}}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Can you show the same property in this case, too</a:t>
            </a:r>
            <a:r>
              <a:rPr lang="hu-HU" smtClean="0">
                <a:solidFill>
                  <a:srgbClr val="FFFF00"/>
                </a:solidFill>
              </a:rPr>
              <a:t>?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(Yes, but you must use the axiom of regularity.)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Moral: You need regularity sometimes in cases you don’t expect.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755650" y="765175"/>
            <a:ext cx="7488238" cy="38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2. </a:t>
            </a:r>
            <a:r>
              <a:rPr lang="hu-HU" smtClean="0">
                <a:solidFill>
                  <a:srgbClr val="FFFF00"/>
                </a:solidFill>
              </a:rPr>
              <a:t>Let </a:t>
            </a:r>
            <a:r>
              <a:rPr lang="hu-HU">
                <a:solidFill>
                  <a:srgbClr val="FFFF00"/>
                </a:solidFill>
              </a:rPr>
              <a:t>f(0) = 0, f(n) = (n, f(n-1))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			= (n, (n-1, f(n-2)) ….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			= (n, (n-1, (n-2, (n-3, … 0)…)))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3. </a:t>
            </a:r>
            <a:r>
              <a:rPr lang="hu-HU" smtClean="0">
                <a:solidFill>
                  <a:srgbClr val="FFFF00"/>
                </a:solidFill>
              </a:rPr>
              <a:t>Another series: f(n</a:t>
            </a:r>
            <a:r>
              <a:rPr lang="hu-HU">
                <a:solidFill>
                  <a:srgbClr val="FFFF00"/>
                </a:solidFill>
              </a:rPr>
              <a:t>) = (n, f(n+1)) 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>
                <a:solidFill>
                  <a:srgbClr val="FFFF00"/>
                </a:solidFill>
              </a:rPr>
              <a:t>		f(0) = (0, (1, (2, </a:t>
            </a:r>
            <a:r>
              <a:rPr lang="hu-HU" smtClean="0">
                <a:solidFill>
                  <a:srgbClr val="FFFF00"/>
                </a:solidFill>
              </a:rPr>
              <a:t>…)))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It seems that this series is a well-defined object, too.</a:t>
            </a:r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r>
              <a:rPr lang="hu-HU" smtClean="0">
                <a:solidFill>
                  <a:srgbClr val="FFFF00"/>
                </a:solidFill>
              </a:rPr>
              <a:t>Moral: Sometimes we can allow infinite regress.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810</TotalTime>
  <Words>964</Words>
  <Application>Microsoft Office PowerPoint</Application>
  <PresentationFormat>Diavetítés a képernyőre (4:3 oldalarány)</PresentationFormat>
  <Paragraphs>85</Paragraphs>
  <Slides>12</Slides>
  <Notes>11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Áramlás</vt:lpstr>
      <vt:lpstr>The Paradox of the Liar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Hazug paradoxona</dc:title>
  <dc:creator>Máté András</dc:creator>
  <cp:lastModifiedBy>andrás</cp:lastModifiedBy>
  <cp:revision>29</cp:revision>
  <cp:lastPrinted>1601-01-01T00:00:00Z</cp:lastPrinted>
  <dcterms:created xsi:type="dcterms:W3CDTF">2008-02-12T23:23:23Z</dcterms:created>
  <dcterms:modified xsi:type="dcterms:W3CDTF">2014-02-25T08:48:49Z</dcterms:modified>
</cp:coreProperties>
</file>