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96" y="-42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9" name="Cím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hu-HU" smtClean="0"/>
              <a:t>Mintacím szerkesztése</a:t>
            </a:r>
            <a:endParaRPr kumimoji="0" lang="en-US"/>
          </a:p>
        </p:txBody>
      </p:sp>
      <p:sp>
        <p:nvSpPr>
          <p:cNvPr id="17" name="Alcím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hu-HU" smtClean="0"/>
              <a:t>Alcím mintájának szerkesztése</a:t>
            </a:r>
            <a:endParaRPr kumimoji="0" lang="en-US"/>
          </a:p>
        </p:txBody>
      </p:sp>
      <p:sp>
        <p:nvSpPr>
          <p:cNvPr id="30" name="Dátum helye 29"/>
          <p:cNvSpPr>
            <a:spLocks noGrp="1"/>
          </p:cNvSpPr>
          <p:nvPr>
            <p:ph type="dt" sz="half" idx="10"/>
          </p:nvPr>
        </p:nvSpPr>
        <p:spPr/>
        <p:txBody>
          <a:bodyPr/>
          <a:lstStyle/>
          <a:p>
            <a:fld id="{95BD876D-572A-4647-867A-DCF908AB99B6}" type="datetimeFigureOut">
              <a:rPr lang="hu-HU" smtClean="0"/>
              <a:pPr/>
              <a:t>2014.02.28.</a:t>
            </a:fld>
            <a:endParaRPr lang="hu-HU"/>
          </a:p>
        </p:txBody>
      </p:sp>
      <p:sp>
        <p:nvSpPr>
          <p:cNvPr id="19" name="Élőláb helye 18"/>
          <p:cNvSpPr>
            <a:spLocks noGrp="1"/>
          </p:cNvSpPr>
          <p:nvPr>
            <p:ph type="ftr" sz="quarter" idx="11"/>
          </p:nvPr>
        </p:nvSpPr>
        <p:spPr/>
        <p:txBody>
          <a:bodyPr/>
          <a:lstStyle/>
          <a:p>
            <a:endParaRPr lang="hu-HU"/>
          </a:p>
        </p:txBody>
      </p:sp>
      <p:sp>
        <p:nvSpPr>
          <p:cNvPr id="27" name="Dia számának helye 26"/>
          <p:cNvSpPr>
            <a:spLocks noGrp="1"/>
          </p:cNvSpPr>
          <p:nvPr>
            <p:ph type="sldNum" sz="quarter" idx="12"/>
          </p:nvPr>
        </p:nvSpPr>
        <p:spPr/>
        <p:txBody>
          <a:bodyPr/>
          <a:lstStyle/>
          <a:p>
            <a:fld id="{55DDDEAB-850E-48E7-A652-E1C501FEFCC7}" type="slidenum">
              <a:rPr lang="hu-HU" smtClean="0"/>
              <a:pPr/>
              <a:t>‹#›</a:t>
            </a:fld>
            <a:endParaRPr lang="hu-H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kumimoji="0" lang="hu-HU" smtClean="0"/>
              <a:t>Mintacím szerkesztése</a:t>
            </a:r>
            <a:endParaRPr kumimoji="0" lang="en-US"/>
          </a:p>
        </p:txBody>
      </p:sp>
      <p:sp>
        <p:nvSpPr>
          <p:cNvPr id="3" name="Függőleges szöveg helye 2"/>
          <p:cNvSpPr>
            <a:spLocks noGrp="1"/>
          </p:cNvSpPr>
          <p:nvPr>
            <p:ph type="body" orient="vert" idx="1"/>
          </p:nvPr>
        </p:nvSpPr>
        <p:spPr/>
        <p:txBody>
          <a:bodyPr vert="eaVer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átum helye 3"/>
          <p:cNvSpPr>
            <a:spLocks noGrp="1"/>
          </p:cNvSpPr>
          <p:nvPr>
            <p:ph type="dt" sz="half" idx="10"/>
          </p:nvPr>
        </p:nvSpPr>
        <p:spPr/>
        <p:txBody>
          <a:bodyPr/>
          <a:lstStyle/>
          <a:p>
            <a:fld id="{95BD876D-572A-4647-867A-DCF908AB99B6}" type="datetimeFigureOut">
              <a:rPr lang="hu-HU" smtClean="0"/>
              <a:pPr/>
              <a:t>2014.02.28.</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55DDDEAB-850E-48E7-A652-E1C501FEFCC7}" type="slidenum">
              <a:rPr lang="hu-HU" smtClean="0"/>
              <a:pPr/>
              <a:t>‹#›</a:t>
            </a:fld>
            <a:endParaRPr lang="hu-H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914401"/>
            <a:ext cx="2057400" cy="5211763"/>
          </a:xfrm>
        </p:spPr>
        <p:txBody>
          <a:bodyPr vert="eaVert"/>
          <a:lstStyle/>
          <a:p>
            <a:r>
              <a:rPr kumimoji="0" lang="hu-HU" smtClean="0"/>
              <a:t>Mintacím szerkesztése</a:t>
            </a:r>
            <a:endParaRPr kumimoji="0" lang="en-US"/>
          </a:p>
        </p:txBody>
      </p:sp>
      <p:sp>
        <p:nvSpPr>
          <p:cNvPr id="3" name="Függőleges szöveg helye 2"/>
          <p:cNvSpPr>
            <a:spLocks noGrp="1"/>
          </p:cNvSpPr>
          <p:nvPr>
            <p:ph type="body" orient="vert" idx="1"/>
          </p:nvPr>
        </p:nvSpPr>
        <p:spPr>
          <a:xfrm>
            <a:off x="457200" y="914401"/>
            <a:ext cx="6019800" cy="5211763"/>
          </a:xfrm>
        </p:spPr>
        <p:txBody>
          <a:bodyPr vert="eaVer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átum helye 3"/>
          <p:cNvSpPr>
            <a:spLocks noGrp="1"/>
          </p:cNvSpPr>
          <p:nvPr>
            <p:ph type="dt" sz="half" idx="10"/>
          </p:nvPr>
        </p:nvSpPr>
        <p:spPr/>
        <p:txBody>
          <a:bodyPr/>
          <a:lstStyle/>
          <a:p>
            <a:fld id="{95BD876D-572A-4647-867A-DCF908AB99B6}" type="datetimeFigureOut">
              <a:rPr lang="hu-HU" smtClean="0"/>
              <a:pPr/>
              <a:t>2014.02.28.</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55DDDEAB-850E-48E7-A652-E1C501FEFCC7}" type="slidenum">
              <a:rPr lang="hu-HU" smtClean="0"/>
              <a:pPr/>
              <a:t>‹#›</a:t>
            </a:fld>
            <a:endParaRPr lang="hu-H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kumimoji="0" lang="hu-HU" smtClean="0"/>
              <a:t>Mintacím szerkesztése</a:t>
            </a:r>
            <a:endParaRPr kumimoji="0" lang="en-US"/>
          </a:p>
        </p:txBody>
      </p:sp>
      <p:sp>
        <p:nvSpPr>
          <p:cNvPr id="3" name="Tartalom helye 2"/>
          <p:cNvSpPr>
            <a:spLocks noGrp="1"/>
          </p:cNvSpPr>
          <p:nvPr>
            <p:ph idx="1"/>
          </p:nvPr>
        </p:nvSpPr>
        <p:spPr/>
        <p:txBody>
          <a:body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átum helye 3"/>
          <p:cNvSpPr>
            <a:spLocks noGrp="1"/>
          </p:cNvSpPr>
          <p:nvPr>
            <p:ph type="dt" sz="half" idx="10"/>
          </p:nvPr>
        </p:nvSpPr>
        <p:spPr/>
        <p:txBody>
          <a:bodyPr/>
          <a:lstStyle/>
          <a:p>
            <a:fld id="{95BD876D-572A-4647-867A-DCF908AB99B6}" type="datetimeFigureOut">
              <a:rPr lang="hu-HU" smtClean="0"/>
              <a:pPr/>
              <a:t>2014.02.28.</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55DDDEAB-850E-48E7-A652-E1C501FEFCC7}" type="slidenum">
              <a:rPr lang="hu-HU" smtClean="0"/>
              <a:pPr/>
              <a:t>‹#›</a:t>
            </a:fld>
            <a:endParaRPr lang="hu-H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hu-HU" smtClean="0"/>
              <a:t>Mintacím szerkesztése</a:t>
            </a:r>
            <a:endParaRPr kumimoji="0" lang="en-US"/>
          </a:p>
        </p:txBody>
      </p:sp>
      <p:sp>
        <p:nvSpPr>
          <p:cNvPr id="3" name="Szöveg hely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hu-HU" smtClean="0"/>
              <a:t>Mintaszöveg szerkesztése</a:t>
            </a:r>
          </a:p>
        </p:txBody>
      </p:sp>
      <p:sp>
        <p:nvSpPr>
          <p:cNvPr id="4" name="Dátum helye 3"/>
          <p:cNvSpPr>
            <a:spLocks noGrp="1"/>
          </p:cNvSpPr>
          <p:nvPr>
            <p:ph type="dt" sz="half" idx="10"/>
          </p:nvPr>
        </p:nvSpPr>
        <p:spPr/>
        <p:txBody>
          <a:bodyPr/>
          <a:lstStyle/>
          <a:p>
            <a:fld id="{95BD876D-572A-4647-867A-DCF908AB99B6}" type="datetimeFigureOut">
              <a:rPr lang="hu-HU" smtClean="0"/>
              <a:pPr/>
              <a:t>2014.02.28.</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55DDDEAB-850E-48E7-A652-E1C501FEFCC7}" type="slidenum">
              <a:rPr lang="hu-HU" smtClean="0"/>
              <a:pPr/>
              <a:t>‹#›</a:t>
            </a:fld>
            <a:endParaRPr lang="hu-H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a:xfrm>
            <a:off x="457200" y="704088"/>
            <a:ext cx="8229600" cy="1143000"/>
          </a:xfrm>
        </p:spPr>
        <p:txBody>
          <a:bodyPr/>
          <a:lstStyle/>
          <a:p>
            <a:r>
              <a:rPr kumimoji="0" lang="hu-HU" smtClean="0"/>
              <a:t>Mintacím szerkesztése</a:t>
            </a:r>
            <a:endParaRPr kumimoji="0" lang="en-US"/>
          </a:p>
        </p:txBody>
      </p:sp>
      <p:sp>
        <p:nvSpPr>
          <p:cNvPr id="3" name="Tartalom helye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Tartalom helye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5" name="Dátum helye 4"/>
          <p:cNvSpPr>
            <a:spLocks noGrp="1"/>
          </p:cNvSpPr>
          <p:nvPr>
            <p:ph type="dt" sz="half" idx="10"/>
          </p:nvPr>
        </p:nvSpPr>
        <p:spPr/>
        <p:txBody>
          <a:bodyPr/>
          <a:lstStyle/>
          <a:p>
            <a:fld id="{95BD876D-572A-4647-867A-DCF908AB99B6}" type="datetimeFigureOut">
              <a:rPr lang="hu-HU" smtClean="0"/>
              <a:pPr/>
              <a:t>2014.02.28.</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55DDDEAB-850E-48E7-A652-E1C501FEFCC7}" type="slidenum">
              <a:rPr lang="hu-HU" smtClean="0"/>
              <a:pPr/>
              <a:t>‹#›</a:t>
            </a:fld>
            <a:endParaRPr lang="hu-H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a:xfrm>
            <a:off x="457200" y="704088"/>
            <a:ext cx="8229600" cy="1143000"/>
          </a:xfrm>
        </p:spPr>
        <p:txBody>
          <a:bodyPr tIns="45720" anchor="b"/>
          <a:lstStyle>
            <a:lvl1pPr>
              <a:defRPr/>
            </a:lvl1pPr>
          </a:lstStyle>
          <a:p>
            <a:r>
              <a:rPr kumimoji="0" lang="hu-HU" smtClean="0"/>
              <a:t>Mintacím szerkesztése</a:t>
            </a:r>
            <a:endParaRPr kumimoji="0" lang="en-US"/>
          </a:p>
        </p:txBody>
      </p:sp>
      <p:sp>
        <p:nvSpPr>
          <p:cNvPr id="3" name="Szöveg hely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hu-HU" smtClean="0"/>
              <a:t>Mintaszöveg szerkesztése</a:t>
            </a:r>
          </a:p>
        </p:txBody>
      </p:sp>
      <p:sp>
        <p:nvSpPr>
          <p:cNvPr id="4" name="Szöveg hely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hu-HU" smtClean="0"/>
              <a:t>Mintaszöveg szerkesztése</a:t>
            </a:r>
          </a:p>
        </p:txBody>
      </p:sp>
      <p:sp>
        <p:nvSpPr>
          <p:cNvPr id="5" name="Tartalom helye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6" name="Tartalom helye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7" name="Dátum helye 6"/>
          <p:cNvSpPr>
            <a:spLocks noGrp="1"/>
          </p:cNvSpPr>
          <p:nvPr>
            <p:ph type="dt" sz="half" idx="10"/>
          </p:nvPr>
        </p:nvSpPr>
        <p:spPr/>
        <p:txBody>
          <a:bodyPr/>
          <a:lstStyle/>
          <a:p>
            <a:fld id="{95BD876D-572A-4647-867A-DCF908AB99B6}" type="datetimeFigureOut">
              <a:rPr lang="hu-HU" smtClean="0"/>
              <a:pPr/>
              <a:t>2014.02.28.</a:t>
            </a:fld>
            <a:endParaRPr lang="hu-HU"/>
          </a:p>
        </p:txBody>
      </p:sp>
      <p:sp>
        <p:nvSpPr>
          <p:cNvPr id="8" name="Élőláb helye 7"/>
          <p:cNvSpPr>
            <a:spLocks noGrp="1"/>
          </p:cNvSpPr>
          <p:nvPr>
            <p:ph type="ftr" sz="quarter" idx="11"/>
          </p:nvPr>
        </p:nvSpPr>
        <p:spPr/>
        <p:txBody>
          <a:bodyPr/>
          <a:lstStyle/>
          <a:p>
            <a:endParaRPr lang="hu-HU"/>
          </a:p>
        </p:txBody>
      </p:sp>
      <p:sp>
        <p:nvSpPr>
          <p:cNvPr id="9" name="Dia számának helye 8"/>
          <p:cNvSpPr>
            <a:spLocks noGrp="1"/>
          </p:cNvSpPr>
          <p:nvPr>
            <p:ph type="sldNum" sz="quarter" idx="12"/>
          </p:nvPr>
        </p:nvSpPr>
        <p:spPr/>
        <p:txBody>
          <a:bodyPr/>
          <a:lstStyle/>
          <a:p>
            <a:fld id="{55DDDEAB-850E-48E7-A652-E1C501FEFCC7}" type="slidenum">
              <a:rPr lang="hu-HU" smtClean="0"/>
              <a:pPr/>
              <a:t>‹#›</a:t>
            </a:fld>
            <a:endParaRPr lang="hu-H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hu-HU" smtClean="0"/>
              <a:t>Mintacím szerkesztése</a:t>
            </a:r>
            <a:endParaRPr kumimoji="0" lang="en-US"/>
          </a:p>
        </p:txBody>
      </p:sp>
      <p:sp>
        <p:nvSpPr>
          <p:cNvPr id="3" name="Dátum helye 2"/>
          <p:cNvSpPr>
            <a:spLocks noGrp="1"/>
          </p:cNvSpPr>
          <p:nvPr>
            <p:ph type="dt" sz="half" idx="10"/>
          </p:nvPr>
        </p:nvSpPr>
        <p:spPr/>
        <p:txBody>
          <a:bodyPr/>
          <a:lstStyle/>
          <a:p>
            <a:fld id="{95BD876D-572A-4647-867A-DCF908AB99B6}" type="datetimeFigureOut">
              <a:rPr lang="hu-HU" smtClean="0"/>
              <a:pPr/>
              <a:t>2014.02.28.</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55DDDEAB-850E-48E7-A652-E1C501FEFCC7}" type="slidenum">
              <a:rPr lang="hu-HU" smtClean="0"/>
              <a:pPr/>
              <a:t>‹#›</a:t>
            </a:fld>
            <a:endParaRPr lang="hu-H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95BD876D-572A-4647-867A-DCF908AB99B6}" type="datetimeFigureOut">
              <a:rPr lang="hu-HU" smtClean="0"/>
              <a:pPr/>
              <a:t>2014.02.28.</a:t>
            </a:fld>
            <a:endParaRPr lang="hu-HU"/>
          </a:p>
        </p:txBody>
      </p:sp>
      <p:sp>
        <p:nvSpPr>
          <p:cNvPr id="3" name="Élőláb helye 2"/>
          <p:cNvSpPr>
            <a:spLocks noGrp="1"/>
          </p:cNvSpPr>
          <p:nvPr>
            <p:ph type="ftr" sz="quarter" idx="11"/>
          </p:nvPr>
        </p:nvSpPr>
        <p:spPr/>
        <p:txBody>
          <a:bodyPr/>
          <a:lstStyle/>
          <a:p>
            <a:endParaRPr lang="hu-HU"/>
          </a:p>
        </p:txBody>
      </p:sp>
      <p:sp>
        <p:nvSpPr>
          <p:cNvPr id="4" name="Dia számának helye 3"/>
          <p:cNvSpPr>
            <a:spLocks noGrp="1"/>
          </p:cNvSpPr>
          <p:nvPr>
            <p:ph type="sldNum" sz="quarter" idx="12"/>
          </p:nvPr>
        </p:nvSpPr>
        <p:spPr/>
        <p:txBody>
          <a:bodyPr/>
          <a:lstStyle/>
          <a:p>
            <a:fld id="{55DDDEAB-850E-48E7-A652-E1C501FEFCC7}" type="slidenum">
              <a:rPr lang="hu-HU" smtClean="0"/>
              <a:pPr/>
              <a:t>‹#›</a:t>
            </a:fld>
            <a:endParaRPr lang="hu-H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hu-HU" smtClean="0"/>
              <a:t>Mintacím szerkesztése</a:t>
            </a:r>
            <a:endParaRPr kumimoji="0" lang="en-US"/>
          </a:p>
        </p:txBody>
      </p:sp>
      <p:sp>
        <p:nvSpPr>
          <p:cNvPr id="3" name="Szöveg hely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hu-HU" smtClean="0"/>
              <a:t>Mintaszöveg szerkesztése</a:t>
            </a:r>
          </a:p>
        </p:txBody>
      </p:sp>
      <p:sp>
        <p:nvSpPr>
          <p:cNvPr id="4" name="Tartalom helye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5" name="Dátum helye 4"/>
          <p:cNvSpPr>
            <a:spLocks noGrp="1"/>
          </p:cNvSpPr>
          <p:nvPr>
            <p:ph type="dt" sz="half" idx="10"/>
          </p:nvPr>
        </p:nvSpPr>
        <p:spPr/>
        <p:txBody>
          <a:bodyPr/>
          <a:lstStyle/>
          <a:p>
            <a:fld id="{95BD876D-572A-4647-867A-DCF908AB99B6}" type="datetimeFigureOut">
              <a:rPr lang="hu-HU" smtClean="0"/>
              <a:pPr/>
              <a:t>2014.02.28.</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55DDDEAB-850E-48E7-A652-E1C501FEFCC7}" type="slidenum">
              <a:rPr lang="hu-HU" smtClean="0"/>
              <a:pPr/>
              <a:t>‹#›</a:t>
            </a:fld>
            <a:endParaRPr lang="hu-H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Kép képaláírással">
    <p:spTree>
      <p:nvGrpSpPr>
        <p:cNvPr id="1" name=""/>
        <p:cNvGrpSpPr/>
        <p:nvPr/>
      </p:nvGrpSpPr>
      <p:grpSpPr>
        <a:xfrm>
          <a:off x="0" y="0"/>
          <a:ext cx="0" cy="0"/>
          <a:chOff x="0" y="0"/>
          <a:chExt cx="0" cy="0"/>
        </a:xfrm>
      </p:grpSpPr>
      <p:sp>
        <p:nvSpPr>
          <p:cNvPr id="9" name="Egy sarkán kerekítve levágott téglalap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Derékszögű háromszög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Cím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hu-HU" smtClean="0"/>
              <a:t>Mintacím szerkesztése</a:t>
            </a:r>
            <a:endParaRPr kumimoji="0" lang="en-US"/>
          </a:p>
        </p:txBody>
      </p:sp>
      <p:sp>
        <p:nvSpPr>
          <p:cNvPr id="4" name="Szöveg hely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hu-HU" smtClean="0"/>
              <a:t>Mintaszöveg szerkesztése</a:t>
            </a:r>
          </a:p>
        </p:txBody>
      </p:sp>
      <p:sp>
        <p:nvSpPr>
          <p:cNvPr id="5" name="Dátum helye 4"/>
          <p:cNvSpPr>
            <a:spLocks noGrp="1"/>
          </p:cNvSpPr>
          <p:nvPr>
            <p:ph type="dt" sz="half" idx="10"/>
          </p:nvPr>
        </p:nvSpPr>
        <p:spPr/>
        <p:txBody>
          <a:bodyPr/>
          <a:lstStyle/>
          <a:p>
            <a:fld id="{95BD876D-572A-4647-867A-DCF908AB99B6}" type="datetimeFigureOut">
              <a:rPr lang="hu-HU" smtClean="0"/>
              <a:pPr/>
              <a:t>2014.02.28.</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a:xfrm>
            <a:off x="8077200" y="6356350"/>
            <a:ext cx="609600" cy="365125"/>
          </a:xfrm>
        </p:spPr>
        <p:txBody>
          <a:bodyPr/>
          <a:lstStyle/>
          <a:p>
            <a:fld id="{55DDDEAB-850E-48E7-A652-E1C501FEFCC7}" type="slidenum">
              <a:rPr lang="hu-HU" smtClean="0"/>
              <a:pPr/>
              <a:t>‹#›</a:t>
            </a:fld>
            <a:endParaRPr lang="hu-HU"/>
          </a:p>
        </p:txBody>
      </p:sp>
      <p:sp>
        <p:nvSpPr>
          <p:cNvPr id="3" name="Kép hely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hu-HU" smtClean="0"/>
              <a:t>Kép beszúrásához kattintson az ikonra</a:t>
            </a:r>
            <a:endParaRPr kumimoji="0" lang="en-US" dirty="0"/>
          </a:p>
        </p:txBody>
      </p:sp>
      <p:sp>
        <p:nvSpPr>
          <p:cNvPr id="10" name="Szabadkézi sokszög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Szabadkézi sokszög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Szabadkézi sokszög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Szabadkézi sokszög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Cím hely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hu-HU" smtClean="0"/>
              <a:t>Mintacím szerkesztése</a:t>
            </a:r>
            <a:endParaRPr kumimoji="0" lang="en-US"/>
          </a:p>
        </p:txBody>
      </p:sp>
      <p:sp>
        <p:nvSpPr>
          <p:cNvPr id="30" name="Szöveg hely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hu-HU" smtClean="0"/>
              <a:t>Mintaszöveg szerkesztése</a:t>
            </a:r>
          </a:p>
          <a:p>
            <a:pPr lvl="1" eaLnBrk="1" latinLnBrk="0" hangingPunct="1"/>
            <a:r>
              <a:rPr kumimoji="0" lang="hu-HU" smtClean="0"/>
              <a:t>Második szint</a:t>
            </a:r>
          </a:p>
          <a:p>
            <a:pPr lvl="2" eaLnBrk="1" latinLnBrk="0" hangingPunct="1"/>
            <a:r>
              <a:rPr kumimoji="0" lang="hu-HU" smtClean="0"/>
              <a:t>Harmadik szint</a:t>
            </a:r>
          </a:p>
          <a:p>
            <a:pPr lvl="3" eaLnBrk="1" latinLnBrk="0" hangingPunct="1"/>
            <a:r>
              <a:rPr kumimoji="0" lang="hu-HU" smtClean="0"/>
              <a:t>Negyedik szint</a:t>
            </a:r>
          </a:p>
          <a:p>
            <a:pPr lvl="4" eaLnBrk="1" latinLnBrk="0" hangingPunct="1"/>
            <a:r>
              <a:rPr kumimoji="0" lang="hu-HU" smtClean="0"/>
              <a:t>Ötödik szint</a:t>
            </a:r>
            <a:endParaRPr kumimoji="0" lang="en-US"/>
          </a:p>
        </p:txBody>
      </p:sp>
      <p:sp>
        <p:nvSpPr>
          <p:cNvPr id="10" name="Dátum hely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5BD876D-572A-4647-867A-DCF908AB99B6}" type="datetimeFigureOut">
              <a:rPr lang="hu-HU" smtClean="0"/>
              <a:pPr/>
              <a:t>2014.02.28.</a:t>
            </a:fld>
            <a:endParaRPr lang="hu-HU"/>
          </a:p>
        </p:txBody>
      </p:sp>
      <p:sp>
        <p:nvSpPr>
          <p:cNvPr id="22" name="Élőláb hely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hu-HU"/>
          </a:p>
        </p:txBody>
      </p:sp>
      <p:sp>
        <p:nvSpPr>
          <p:cNvPr id="18" name="Dia számának hely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5DDDEAB-850E-48E7-A652-E1C501FEFCC7}" type="slidenum">
              <a:rPr lang="hu-HU" smtClean="0"/>
              <a:pPr/>
              <a:t>‹#›</a:t>
            </a:fld>
            <a:endParaRPr lang="hu-HU"/>
          </a:p>
        </p:txBody>
      </p:sp>
      <p:grpSp>
        <p:nvGrpSpPr>
          <p:cNvPr id="2" name="Csoportba foglalás 1"/>
          <p:cNvGrpSpPr/>
          <p:nvPr/>
        </p:nvGrpSpPr>
        <p:grpSpPr>
          <a:xfrm>
            <a:off x="-19017" y="202408"/>
            <a:ext cx="9180548" cy="649224"/>
            <a:chOff x="-19045" y="216550"/>
            <a:chExt cx="9180548" cy="649224"/>
          </a:xfrm>
        </p:grpSpPr>
        <p:sp>
          <p:nvSpPr>
            <p:cNvPr id="12" name="Szabadkézi sokszög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Szabadkézi sokszög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zövegdoboz 3"/>
          <p:cNvSpPr txBox="1"/>
          <p:nvPr/>
        </p:nvSpPr>
        <p:spPr>
          <a:xfrm>
            <a:off x="683568" y="836712"/>
            <a:ext cx="8136904" cy="5447645"/>
          </a:xfrm>
          <a:prstGeom prst="rect">
            <a:avLst/>
          </a:prstGeom>
          <a:noFill/>
        </p:spPr>
        <p:txBody>
          <a:bodyPr wrap="square" rtlCol="0">
            <a:spAutoFit/>
          </a:bodyPr>
          <a:lstStyle/>
          <a:p>
            <a:r>
              <a:rPr lang="hu-HU" sz="2400" u="sng" smtClean="0">
                <a:solidFill>
                  <a:srgbClr val="FFFF00"/>
                </a:solidFill>
                <a:latin typeface="+mj-lt"/>
              </a:rPr>
              <a:t>Kripke: Outline…, continued</a:t>
            </a:r>
          </a:p>
          <a:p>
            <a:r>
              <a:rPr lang="hu-HU" smtClean="0">
                <a:solidFill>
                  <a:srgbClr val="FFFF00"/>
                </a:solidFill>
              </a:rPr>
              <a:t>Till now: </a:t>
            </a:r>
          </a:p>
          <a:p>
            <a:r>
              <a:rPr lang="hu-HU" i="1" smtClean="0">
                <a:solidFill>
                  <a:srgbClr val="FFFF00"/>
                </a:solidFill>
              </a:rPr>
              <a:t>L </a:t>
            </a:r>
            <a:r>
              <a:rPr lang="hu-HU" smtClean="0">
                <a:solidFill>
                  <a:srgbClr val="FFFF00"/>
                </a:solidFill>
              </a:rPr>
              <a:t>is a FOL with totally defined (presumably nonsemantical) predicates over some domain (that contains sentences codes).</a:t>
            </a:r>
          </a:p>
          <a:p>
            <a:r>
              <a:rPr lang="hu-HU" i="1" smtClean="0">
                <a:solidFill>
                  <a:srgbClr val="FFFF00"/>
                </a:solidFill>
              </a:rPr>
              <a:t>L</a:t>
            </a:r>
            <a:r>
              <a:rPr lang="hu-HU" smtClean="0">
                <a:solidFill>
                  <a:srgbClr val="FFFF00"/>
                </a:solidFill>
              </a:rPr>
              <a:t>*(S1,S2): </a:t>
            </a:r>
            <a:r>
              <a:rPr lang="hu-HU" i="1" smtClean="0">
                <a:solidFill>
                  <a:srgbClr val="FFFF00"/>
                </a:solidFill>
              </a:rPr>
              <a:t>L</a:t>
            </a:r>
            <a:r>
              <a:rPr lang="hu-HU" smtClean="0">
                <a:solidFill>
                  <a:srgbClr val="FFFF00"/>
                </a:solidFill>
              </a:rPr>
              <a:t> extended with a T(x) partially defined unary predicate (extension: S1, antiextension: S2).</a:t>
            </a:r>
          </a:p>
          <a:p>
            <a:r>
              <a:rPr lang="hu-HU" smtClean="0">
                <a:solidFill>
                  <a:srgbClr val="FFFF00"/>
                </a:solidFill>
              </a:rPr>
              <a:t>The operation </a:t>
            </a:r>
            <a:r>
              <a:rPr lang="hu-HU" smtClean="0">
                <a:solidFill>
                  <a:srgbClr val="FFFF00"/>
                </a:solidFill>
                <a:sym typeface="Symbol"/>
              </a:rPr>
              <a:t> renders to any </a:t>
            </a:r>
            <a:r>
              <a:rPr lang="hu-HU" i="1" smtClean="0">
                <a:solidFill>
                  <a:srgbClr val="FFFF00"/>
                </a:solidFill>
                <a:sym typeface="Symbol"/>
              </a:rPr>
              <a:t>L*</a:t>
            </a:r>
            <a:r>
              <a:rPr lang="hu-HU" smtClean="0">
                <a:solidFill>
                  <a:srgbClr val="FFFF00"/>
                </a:solidFill>
                <a:sym typeface="Symbol"/>
              </a:rPr>
              <a:t>(S1, S2) another interpretation of the T(x) predicate where the extension of T(x) consists of the codes of true sentences and the antiextension of the codes of false sentences (plus the objects that are not sentence codes.</a:t>
            </a:r>
          </a:p>
          <a:p>
            <a:r>
              <a:rPr lang="hu-HU" smtClean="0">
                <a:solidFill>
                  <a:srgbClr val="FFFF00"/>
                </a:solidFill>
                <a:sym typeface="Symbol"/>
              </a:rPr>
              <a:t>The (possibly transfinitely) iterated application of  leads always to some fixed point. At a fixed point, T(x)  is a truth predicate in the sense that T(x) is true resp. false exactly for the codes of true resp. false sentences.</a:t>
            </a:r>
          </a:p>
          <a:p>
            <a:r>
              <a:rPr lang="hu-HU" smtClean="0">
                <a:solidFill>
                  <a:srgbClr val="FFFF00"/>
                </a:solidFill>
                <a:sym typeface="Symbol"/>
              </a:rPr>
              <a:t>The (transfinite) sequence &lt;</a:t>
            </a:r>
            <a:r>
              <a:rPr lang="hu-HU" i="1" smtClean="0">
                <a:solidFill>
                  <a:srgbClr val="FFFF00"/>
                </a:solidFill>
                <a:sym typeface="Symbol"/>
              </a:rPr>
              <a:t>L</a:t>
            </a:r>
            <a:r>
              <a:rPr lang="hu-HU" smtClean="0">
                <a:solidFill>
                  <a:srgbClr val="FFFF00"/>
                </a:solidFill>
                <a:sym typeface="Symbol"/>
              </a:rPr>
              <a:t>*</a:t>
            </a:r>
            <a:r>
              <a:rPr lang="hu-HU" baseline="-25000" smtClean="0">
                <a:solidFill>
                  <a:srgbClr val="FFFF00"/>
                </a:solidFill>
                <a:sym typeface="Symbol"/>
              </a:rPr>
              <a:t>n</a:t>
            </a:r>
            <a:r>
              <a:rPr lang="hu-HU" smtClean="0">
                <a:solidFill>
                  <a:srgbClr val="FFFF00"/>
                </a:solidFill>
                <a:sym typeface="Symbol"/>
              </a:rPr>
              <a:t>&gt; starts with </a:t>
            </a:r>
            <a:r>
              <a:rPr lang="hu-HU" i="1" smtClean="0">
                <a:solidFill>
                  <a:srgbClr val="FFFF00"/>
                </a:solidFill>
                <a:sym typeface="Symbol"/>
              </a:rPr>
              <a:t>L</a:t>
            </a:r>
            <a:r>
              <a:rPr lang="hu-HU" smtClean="0">
                <a:solidFill>
                  <a:srgbClr val="FFFF00"/>
                </a:solidFill>
                <a:sym typeface="Symbol"/>
              </a:rPr>
              <a:t>*</a:t>
            </a:r>
            <a:r>
              <a:rPr lang="hu-HU" baseline="-25000" smtClean="0">
                <a:solidFill>
                  <a:srgbClr val="FFFF00"/>
                </a:solidFill>
                <a:sym typeface="Symbol"/>
              </a:rPr>
              <a:t>0</a:t>
            </a:r>
            <a:r>
              <a:rPr lang="hu-HU" smtClean="0">
                <a:solidFill>
                  <a:srgbClr val="FFFF00"/>
                </a:solidFill>
                <a:sym typeface="Symbol"/>
              </a:rPr>
              <a:t>=</a:t>
            </a:r>
            <a:r>
              <a:rPr lang="hu-HU" i="1" smtClean="0">
                <a:solidFill>
                  <a:srgbClr val="FFFF00"/>
                </a:solidFill>
                <a:sym typeface="Symbol"/>
              </a:rPr>
              <a:t>L</a:t>
            </a:r>
            <a:r>
              <a:rPr lang="hu-HU" smtClean="0">
                <a:solidFill>
                  <a:srgbClr val="FFFF00"/>
                </a:solidFill>
                <a:sym typeface="Symbol"/>
              </a:rPr>
              <a:t>*(, ) and continues by the iterated application of . I.e., </a:t>
            </a:r>
            <a:r>
              <a:rPr lang="hu-HU" i="1" smtClean="0">
                <a:solidFill>
                  <a:srgbClr val="FFFF00"/>
                </a:solidFill>
                <a:sym typeface="Symbol"/>
              </a:rPr>
              <a:t>L</a:t>
            </a:r>
            <a:r>
              <a:rPr lang="hu-HU" baseline="-25000" smtClean="0">
                <a:solidFill>
                  <a:srgbClr val="FFFF00"/>
                </a:solidFill>
                <a:sym typeface="Symbol"/>
              </a:rPr>
              <a:t>1</a:t>
            </a:r>
            <a:r>
              <a:rPr lang="hu-HU" smtClean="0">
                <a:solidFill>
                  <a:srgbClr val="FFFF00"/>
                </a:solidFill>
                <a:sym typeface="Symbol"/>
              </a:rPr>
              <a:t> qualifies the sentences true resp. false by „matters of fact” only (in other words, no sentences is supposed to be true/false that is not made true/false by the interpretation of the other predicates), etc.</a:t>
            </a:r>
          </a:p>
          <a:p>
            <a:r>
              <a:rPr lang="hu-HU" smtClean="0">
                <a:solidFill>
                  <a:srgbClr val="FFFF00"/>
                </a:solidFill>
                <a:sym typeface="Symbol"/>
              </a:rPr>
              <a:t>The fixed point </a:t>
            </a:r>
            <a:r>
              <a:rPr lang="hu-HU" i="1" smtClean="0">
                <a:solidFill>
                  <a:srgbClr val="FFFF00"/>
                </a:solidFill>
                <a:sym typeface="Symbol"/>
              </a:rPr>
              <a:t>L</a:t>
            </a:r>
            <a:r>
              <a:rPr lang="hu-HU" baseline="-25000" smtClean="0">
                <a:solidFill>
                  <a:srgbClr val="FFFF00"/>
                </a:solidFill>
                <a:sym typeface="Symbol"/>
              </a:rPr>
              <a:t></a:t>
            </a:r>
            <a:r>
              <a:rPr lang="hu-HU" smtClean="0">
                <a:solidFill>
                  <a:srgbClr val="FFFF00"/>
                </a:solidFill>
                <a:sym typeface="Symbol"/>
              </a:rPr>
              <a:t> of this sequence is the smallest fixed point, i.e. any other fixed point is an extension of it.</a:t>
            </a:r>
            <a:endParaRPr lang="hu-HU">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6" end="6"/>
                                            </p:txEl>
                                          </p:spTgt>
                                        </p:tgtEl>
                                        <p:attrNameLst>
                                          <p:attrName>style.visibility</p:attrName>
                                        </p:attrNameLst>
                                      </p:cBhvr>
                                      <p:to>
                                        <p:strVal val="visible"/>
                                      </p:to>
                                    </p:set>
                                    <p:anim calcmode="lin" valueType="num">
                                      <p:cBhvr additive="base">
                                        <p:cTn id="4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4">
                                            <p:txEl>
                                              <p:pRg st="7" end="7"/>
                                            </p:txEl>
                                          </p:spTgt>
                                        </p:tgtEl>
                                        <p:attrNameLst>
                                          <p:attrName>style.visibility</p:attrName>
                                        </p:attrNameLst>
                                      </p:cBhvr>
                                      <p:to>
                                        <p:strVal val="visible"/>
                                      </p:to>
                                    </p:set>
                                    <p:anim calcmode="lin" valueType="num">
                                      <p:cBhvr additive="base">
                                        <p:cTn id="4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539552" y="764704"/>
            <a:ext cx="8064896" cy="5632311"/>
          </a:xfrm>
          <a:prstGeom prst="rect">
            <a:avLst/>
          </a:prstGeom>
          <a:noFill/>
        </p:spPr>
        <p:txBody>
          <a:bodyPr wrap="square" rtlCol="0">
            <a:spAutoFit/>
          </a:bodyPr>
          <a:lstStyle/>
          <a:p>
            <a:r>
              <a:rPr lang="hu-HU" smtClean="0">
                <a:solidFill>
                  <a:srgbClr val="FFFF00"/>
                </a:solidFill>
              </a:rPr>
              <a:t>The </a:t>
            </a:r>
            <a:r>
              <a:rPr lang="hu-HU" u="sng" smtClean="0">
                <a:solidFill>
                  <a:srgbClr val="FFFF00"/>
                </a:solidFill>
              </a:rPr>
              <a:t>level </a:t>
            </a:r>
            <a:r>
              <a:rPr lang="hu-HU" smtClean="0">
                <a:solidFill>
                  <a:srgbClr val="FFFF00"/>
                </a:solidFill>
              </a:rPr>
              <a:t> of a sentence is the smallest ordinal where it has a truth value in the above sequence.</a:t>
            </a:r>
          </a:p>
          <a:p>
            <a:r>
              <a:rPr lang="hu-HU" smtClean="0">
                <a:solidFill>
                  <a:srgbClr val="FFFF00"/>
                </a:solidFill>
              </a:rPr>
              <a:t>A sentence is </a:t>
            </a:r>
            <a:r>
              <a:rPr lang="hu-HU" u="sng" smtClean="0">
                <a:solidFill>
                  <a:srgbClr val="FFFF00"/>
                </a:solidFill>
              </a:rPr>
              <a:t>grounded </a:t>
            </a:r>
            <a:r>
              <a:rPr lang="hu-HU" smtClean="0">
                <a:solidFill>
                  <a:srgbClr val="FFFF00"/>
                </a:solidFill>
              </a:rPr>
              <a:t> iff it has a truth value in </a:t>
            </a:r>
            <a:r>
              <a:rPr lang="hu-HU" i="1" smtClean="0">
                <a:solidFill>
                  <a:srgbClr val="FFFF00"/>
                </a:solidFill>
                <a:sym typeface="Symbol"/>
              </a:rPr>
              <a:t>L</a:t>
            </a:r>
            <a:r>
              <a:rPr lang="hu-HU" baseline="-25000" smtClean="0">
                <a:solidFill>
                  <a:srgbClr val="FFFF00"/>
                </a:solidFill>
                <a:sym typeface="Symbol"/>
              </a:rPr>
              <a:t></a:t>
            </a:r>
            <a:r>
              <a:rPr lang="hu-HU" smtClean="0">
                <a:solidFill>
                  <a:srgbClr val="FFFF00"/>
                </a:solidFill>
                <a:sym typeface="Symbol"/>
              </a:rPr>
              <a:t>; </a:t>
            </a:r>
            <a:r>
              <a:rPr lang="hu-HU" u="sng" smtClean="0">
                <a:solidFill>
                  <a:srgbClr val="FFFF00"/>
                </a:solidFill>
                <a:sym typeface="Symbol"/>
              </a:rPr>
              <a:t>ungrounded</a:t>
            </a:r>
            <a:r>
              <a:rPr lang="hu-HU" smtClean="0">
                <a:solidFill>
                  <a:srgbClr val="FFFF00"/>
                </a:solidFill>
                <a:sym typeface="Symbol"/>
              </a:rPr>
              <a:t> in the other case.</a:t>
            </a:r>
          </a:p>
          <a:p>
            <a:r>
              <a:rPr lang="hu-HU" smtClean="0">
                <a:solidFill>
                  <a:srgbClr val="FFFF00"/>
                </a:solidFill>
                <a:sym typeface="Symbol"/>
              </a:rPr>
              <a:t>There is an important difference between that a sentence is </a:t>
            </a:r>
            <a:r>
              <a:rPr lang="hu-HU" i="1" smtClean="0">
                <a:solidFill>
                  <a:srgbClr val="FFFF00"/>
                </a:solidFill>
                <a:sym typeface="Symbol"/>
              </a:rPr>
              <a:t>made true</a:t>
            </a:r>
            <a:r>
              <a:rPr lang="hu-HU" smtClean="0">
                <a:solidFill>
                  <a:srgbClr val="FFFF00"/>
                </a:solidFill>
                <a:sym typeface="Symbol"/>
              </a:rPr>
              <a:t> by an interpretation (i.e. it is true according to the interpretation, a metalanguage fact) and that it </a:t>
            </a:r>
            <a:r>
              <a:rPr lang="hu-HU" i="1" smtClean="0">
                <a:solidFill>
                  <a:srgbClr val="FFFF00"/>
                </a:solidFill>
                <a:sym typeface="Symbol"/>
              </a:rPr>
              <a:t>is </a:t>
            </a:r>
            <a:r>
              <a:rPr lang="hu-HU" smtClean="0">
                <a:solidFill>
                  <a:srgbClr val="FFFF00"/>
                </a:solidFill>
                <a:sym typeface="Symbol"/>
              </a:rPr>
              <a:t>true in an interpretation (i.e., its code falls in the extension of T(x)). If a sentence is made true first at some level, then it it is true first at the next level. At a fixed point, „is true” and „made true” falls together.</a:t>
            </a:r>
          </a:p>
          <a:p>
            <a:endParaRPr lang="hu-HU">
              <a:solidFill>
                <a:srgbClr val="FFFF00"/>
              </a:solidFill>
              <a:sym typeface="Symbol"/>
            </a:endParaRPr>
          </a:p>
          <a:p>
            <a:r>
              <a:rPr lang="hu-HU" smtClean="0">
                <a:solidFill>
                  <a:srgbClr val="FFFF00"/>
                </a:solidFill>
                <a:sym typeface="Symbol"/>
              </a:rPr>
              <a:t>The Nixon-Dean example (sentences (4) and (5) in the previous ppt):</a:t>
            </a:r>
          </a:p>
          <a:p>
            <a:r>
              <a:rPr lang="hu-HU" smtClean="0">
                <a:solidFill>
                  <a:srgbClr val="FFFF00"/>
                </a:solidFill>
                <a:sym typeface="Symbol"/>
              </a:rPr>
              <a:t>(4’) 	x(P(x)T(x))</a:t>
            </a:r>
          </a:p>
          <a:p>
            <a:r>
              <a:rPr lang="hu-HU" smtClean="0">
                <a:solidFill>
                  <a:srgbClr val="FFFF00"/>
                </a:solidFill>
                <a:sym typeface="Symbol"/>
              </a:rPr>
              <a:t>(5’)	 x(Q(x)T(x))</a:t>
            </a:r>
          </a:p>
          <a:p>
            <a:r>
              <a:rPr lang="hu-HU" smtClean="0">
                <a:solidFill>
                  <a:srgbClr val="FFFF00"/>
                </a:solidFill>
                <a:sym typeface="Symbol"/>
              </a:rPr>
              <a:t>Context: Dean makes some grounded and true statement; the smallest level of such a sentence be n.</a:t>
            </a:r>
          </a:p>
          <a:p>
            <a:r>
              <a:rPr lang="hu-HU" smtClean="0">
                <a:solidFill>
                  <a:srgbClr val="FFFF00"/>
                </a:solidFill>
                <a:sym typeface="Symbol"/>
              </a:rPr>
              <a:t>Then, at level n+1 (5’) proves to be grounded and false. </a:t>
            </a:r>
          </a:p>
          <a:p>
            <a:r>
              <a:rPr lang="hu-HU" smtClean="0">
                <a:solidFill>
                  <a:srgbClr val="FFFF00"/>
                </a:solidFill>
                <a:sym typeface="Symbol"/>
              </a:rPr>
              <a:t>Nothing prevents (4’) to be grounded and true. Its level is higher than n+1.</a:t>
            </a:r>
            <a:endParaRPr lang="hu-HU">
              <a:solidFill>
                <a:srgbClr val="FFFF00"/>
              </a:solidFill>
              <a:sym typeface="Symbol"/>
            </a:endParaRPr>
          </a:p>
          <a:p>
            <a:r>
              <a:rPr lang="hu-HU" smtClean="0">
                <a:solidFill>
                  <a:srgbClr val="FFFF00"/>
                </a:solidFill>
              </a:rPr>
              <a:t>It may be grounded and false, too.</a:t>
            </a:r>
          </a:p>
          <a:p>
            <a:r>
              <a:rPr lang="hu-HU" smtClean="0">
                <a:solidFill>
                  <a:srgbClr val="FFFF00"/>
                </a:solidFill>
              </a:rPr>
              <a:t>If all the other sentences of both person are grounded and false, then the siruation is paradoxical and both (4’) and(5’) become ungrounded.</a:t>
            </a:r>
            <a:endParaRPr lang="hu-HU">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 calcmode="lin" valueType="num">
                                      <p:cBhvr additive="base">
                                        <p:cTn id="25"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 calcmode="lin" valueType="num">
                                      <p:cBhvr additive="base">
                                        <p:cTn id="31"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7" end="7"/>
                                            </p:txEl>
                                          </p:spTgt>
                                        </p:tgtEl>
                                        <p:attrNameLst>
                                          <p:attrName>style.visibility</p:attrName>
                                        </p:attrNameLst>
                                      </p:cBhvr>
                                      <p:to>
                                        <p:strVal val="visible"/>
                                      </p:to>
                                    </p:set>
                                    <p:anim calcmode="lin" valueType="num">
                                      <p:cBhvr additive="base">
                                        <p:cTn id="37"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8" end="8"/>
                                            </p:txEl>
                                          </p:spTgt>
                                        </p:tgtEl>
                                        <p:attrNameLst>
                                          <p:attrName>style.visibility</p:attrName>
                                        </p:attrNameLst>
                                      </p:cBhvr>
                                      <p:to>
                                        <p:strVal val="visible"/>
                                      </p:to>
                                    </p:set>
                                    <p:anim calcmode="lin" valueType="num">
                                      <p:cBhvr additive="base">
                                        <p:cTn id="43"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
                                            <p:txEl>
                                              <p:pRg st="9" end="9"/>
                                            </p:txEl>
                                          </p:spTgt>
                                        </p:tgtEl>
                                        <p:attrNameLst>
                                          <p:attrName>style.visibility</p:attrName>
                                        </p:attrNameLst>
                                      </p:cBhvr>
                                      <p:to>
                                        <p:strVal val="visible"/>
                                      </p:to>
                                    </p:set>
                                    <p:anim calcmode="lin" valueType="num">
                                      <p:cBhvr additive="base">
                                        <p:cTn id="49"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2">
                                            <p:txEl>
                                              <p:pRg st="10" end="10"/>
                                            </p:txEl>
                                          </p:spTgt>
                                        </p:tgtEl>
                                        <p:attrNameLst>
                                          <p:attrName>style.visibility</p:attrName>
                                        </p:attrNameLst>
                                      </p:cBhvr>
                                      <p:to>
                                        <p:strVal val="visible"/>
                                      </p:to>
                                    </p:set>
                                    <p:anim calcmode="lin" valueType="num">
                                      <p:cBhvr additive="base">
                                        <p:cTn id="55"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2">
                                            <p:txEl>
                                              <p:pRg st="11" end="11"/>
                                            </p:txEl>
                                          </p:spTgt>
                                        </p:tgtEl>
                                        <p:attrNameLst>
                                          <p:attrName>style.visibility</p:attrName>
                                        </p:attrNameLst>
                                      </p:cBhvr>
                                      <p:to>
                                        <p:strVal val="visible"/>
                                      </p:to>
                                    </p:set>
                                    <p:anim calcmode="lin" valueType="num">
                                      <p:cBhvr additive="base">
                                        <p:cTn id="61" dur="500" fill="hold"/>
                                        <p:tgtEl>
                                          <p:spTgt spid="2">
                                            <p:txEl>
                                              <p:pRg st="11" end="1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2">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611560" y="980728"/>
            <a:ext cx="8064896" cy="5078313"/>
          </a:xfrm>
          <a:prstGeom prst="rect">
            <a:avLst/>
          </a:prstGeom>
          <a:noFill/>
        </p:spPr>
        <p:txBody>
          <a:bodyPr wrap="square" rtlCol="0">
            <a:spAutoFit/>
          </a:bodyPr>
          <a:lstStyle/>
          <a:p>
            <a:r>
              <a:rPr lang="hu-HU" smtClean="0">
                <a:solidFill>
                  <a:srgbClr val="FFFF00"/>
                </a:solidFill>
              </a:rPr>
              <a:t>The </a:t>
            </a:r>
            <a:r>
              <a:rPr lang="hu-HU" smtClean="0">
                <a:solidFill>
                  <a:srgbClr val="FFFF00"/>
                </a:solidFill>
              </a:rPr>
              <a:t>Truth-teller </a:t>
            </a:r>
            <a:endParaRPr lang="hu-HU" smtClean="0">
              <a:solidFill>
                <a:srgbClr val="FFFF00"/>
              </a:solidFill>
            </a:endParaRPr>
          </a:p>
          <a:p>
            <a:pPr marL="342900" indent="-342900">
              <a:buAutoNum type="arabicParenBoth" startAt="3"/>
            </a:pPr>
            <a:r>
              <a:rPr lang="hu-HU" smtClean="0">
                <a:solidFill>
                  <a:srgbClr val="FFFF00"/>
                </a:solidFill>
                <a:sym typeface="Symbol"/>
              </a:rPr>
              <a:t>x(P(x)T(x</a:t>
            </a:r>
            <a:r>
              <a:rPr lang="hu-HU" smtClean="0">
                <a:solidFill>
                  <a:srgbClr val="FFFF00"/>
                </a:solidFill>
                <a:sym typeface="Symbol"/>
              </a:rPr>
              <a:t>))	 (in short, Tt)</a:t>
            </a:r>
            <a:endParaRPr lang="hu-HU" smtClean="0">
              <a:solidFill>
                <a:srgbClr val="FFFF00"/>
              </a:solidFill>
              <a:sym typeface="Symbol"/>
            </a:endParaRPr>
          </a:p>
          <a:p>
            <a:pPr marL="342900" indent="-342900"/>
            <a:r>
              <a:rPr lang="hu-HU" smtClean="0">
                <a:solidFill>
                  <a:srgbClr val="FFFF00"/>
                </a:solidFill>
                <a:sym typeface="Symbol"/>
              </a:rPr>
              <a:t>(where P(x) is true only for the code of (3)) is ungrounded but not paradoxical.</a:t>
            </a:r>
          </a:p>
          <a:p>
            <a:pPr marL="342900" indent="-342900"/>
            <a:r>
              <a:rPr lang="hu-HU" smtClean="0">
                <a:solidFill>
                  <a:srgbClr val="FFFF00"/>
                </a:solidFill>
                <a:sym typeface="Symbol"/>
              </a:rPr>
              <a:t>If the 0-level extension of T(x) contains this code (instead of beginning with the emptyset), then (3) will be true at every </a:t>
            </a:r>
            <a:r>
              <a:rPr lang="hu-HU" smtClean="0">
                <a:solidFill>
                  <a:srgbClr val="FFFF00"/>
                </a:solidFill>
                <a:sym typeface="Symbol"/>
              </a:rPr>
              <a:t>level - </a:t>
            </a:r>
            <a:r>
              <a:rPr lang="hu-HU" smtClean="0">
                <a:solidFill>
                  <a:srgbClr val="FFFF00"/>
                </a:solidFill>
                <a:sym typeface="Symbol"/>
              </a:rPr>
              <a:t>including the fixed point of this sequence</a:t>
            </a:r>
            <a:r>
              <a:rPr lang="hu-HU" smtClean="0">
                <a:solidFill>
                  <a:srgbClr val="FFFF00"/>
                </a:solidFill>
                <a:sym typeface="Symbol"/>
              </a:rPr>
              <a:t>.</a:t>
            </a:r>
          </a:p>
          <a:p>
            <a:pPr marL="342900" indent="-342900"/>
            <a:r>
              <a:rPr lang="hu-HU" smtClean="0">
                <a:solidFill>
                  <a:srgbClr val="FFFF00"/>
                </a:solidFill>
                <a:sym typeface="Symbol"/>
              </a:rPr>
              <a:t>That means that we can assign consistently a truth-value to (3).</a:t>
            </a:r>
            <a:r>
              <a:rPr lang="hu-HU" smtClean="0">
                <a:solidFill>
                  <a:srgbClr val="FFFF00"/>
                </a:solidFill>
                <a:sym typeface="Symbol"/>
              </a:rPr>
              <a:t> But the assignment is </a:t>
            </a:r>
            <a:r>
              <a:rPr lang="hu-HU" i="1" smtClean="0">
                <a:solidFill>
                  <a:srgbClr val="FFFF00"/>
                </a:solidFill>
                <a:sym typeface="Symbol"/>
              </a:rPr>
              <a:t>arbitrary</a:t>
            </a:r>
            <a:r>
              <a:rPr lang="hu-HU" smtClean="0">
                <a:solidFill>
                  <a:srgbClr val="FFFF00"/>
                </a:solidFill>
                <a:sym typeface="Symbol"/>
              </a:rPr>
              <a:t>.</a:t>
            </a:r>
            <a:endParaRPr lang="hu-HU" smtClean="0">
              <a:solidFill>
                <a:srgbClr val="FFFF00"/>
              </a:solidFill>
              <a:sym typeface="Symbol"/>
            </a:endParaRPr>
          </a:p>
          <a:p>
            <a:pPr marL="342900" indent="-342900"/>
            <a:endParaRPr lang="hu-HU">
              <a:solidFill>
                <a:srgbClr val="FFFF00"/>
              </a:solidFill>
              <a:sym typeface="Symbol"/>
            </a:endParaRPr>
          </a:p>
          <a:p>
            <a:pPr marL="342900" indent="-342900"/>
            <a:r>
              <a:rPr lang="hu-HU" i="1" smtClean="0">
                <a:solidFill>
                  <a:srgbClr val="FFFF00"/>
                </a:solidFill>
                <a:sym typeface="Symbol"/>
              </a:rPr>
              <a:t>A </a:t>
            </a:r>
            <a:r>
              <a:rPr lang="hu-HU" smtClean="0">
                <a:solidFill>
                  <a:srgbClr val="FFFF00"/>
                </a:solidFill>
                <a:sym typeface="Symbol"/>
              </a:rPr>
              <a:t>is </a:t>
            </a:r>
            <a:r>
              <a:rPr lang="hu-HU" u="sng" smtClean="0">
                <a:solidFill>
                  <a:srgbClr val="FFFF00"/>
                </a:solidFill>
                <a:sym typeface="Symbol"/>
              </a:rPr>
              <a:t>paradoxical</a:t>
            </a:r>
            <a:r>
              <a:rPr lang="hu-HU" i="1" u="sng" smtClean="0">
                <a:solidFill>
                  <a:srgbClr val="FFFF00"/>
                </a:solidFill>
                <a:sym typeface="Symbol"/>
              </a:rPr>
              <a:t> </a:t>
            </a:r>
            <a:r>
              <a:rPr lang="hu-HU" smtClean="0">
                <a:solidFill>
                  <a:srgbClr val="FFFF00"/>
                </a:solidFill>
                <a:sym typeface="Symbol"/>
              </a:rPr>
              <a:t>iff it has no truth value at any fixed point.</a:t>
            </a:r>
          </a:p>
          <a:p>
            <a:pPr marL="342900" indent="-342900"/>
            <a:endParaRPr lang="hu-HU">
              <a:solidFill>
                <a:srgbClr val="FFFF00"/>
              </a:solidFill>
              <a:sym typeface="Symbol"/>
            </a:endParaRPr>
          </a:p>
          <a:p>
            <a:pPr marL="342900" indent="-342900"/>
            <a:r>
              <a:rPr lang="hu-HU" smtClean="0">
                <a:solidFill>
                  <a:srgbClr val="FFFF00"/>
                </a:solidFill>
                <a:sym typeface="Symbol"/>
              </a:rPr>
              <a:t>The Liar sentence is paradoxical</a:t>
            </a:r>
            <a:r>
              <a:rPr lang="hu-HU" smtClean="0">
                <a:solidFill>
                  <a:srgbClr val="FFFF00"/>
                </a:solidFill>
                <a:sym typeface="Symbol"/>
              </a:rPr>
              <a:t>.</a:t>
            </a:r>
          </a:p>
          <a:p>
            <a:pPr marL="342900" indent="-342900"/>
            <a:r>
              <a:rPr lang="hu-HU" smtClean="0">
                <a:solidFill>
                  <a:srgbClr val="FFFF00"/>
                </a:solidFill>
                <a:sym typeface="Symbol"/>
              </a:rPr>
              <a:t>Is true (at a fixed point) -&gt; is made false -&gt;is false (contradiction).</a:t>
            </a:r>
          </a:p>
          <a:p>
            <a:pPr marL="342900" indent="-342900"/>
            <a:r>
              <a:rPr lang="hu-HU" smtClean="0">
                <a:solidFill>
                  <a:srgbClr val="FFFF00"/>
                </a:solidFill>
                <a:sym typeface="Symbol"/>
              </a:rPr>
              <a:t>Is false -&gt; is made true -&gt; is true (contradiction again).</a:t>
            </a:r>
          </a:p>
          <a:p>
            <a:pPr marL="342900" indent="-342900"/>
            <a:endParaRPr lang="hu-HU" smtClean="0">
              <a:solidFill>
                <a:srgbClr val="FFFF00"/>
              </a:solidFill>
              <a:sym typeface="Symbol"/>
            </a:endParaRPr>
          </a:p>
          <a:p>
            <a:pPr marL="342900" indent="-342900"/>
            <a:r>
              <a:rPr lang="hu-HU" smtClean="0">
                <a:solidFill>
                  <a:srgbClr val="FFFF00"/>
                </a:solidFill>
                <a:sym typeface="Symbol"/>
              </a:rPr>
              <a:t>A fixed point is a </a:t>
            </a:r>
            <a:r>
              <a:rPr lang="hu-HU" u="sng" smtClean="0">
                <a:solidFill>
                  <a:srgbClr val="FFFF00"/>
                </a:solidFill>
                <a:sym typeface="Symbol"/>
              </a:rPr>
              <a:t>maximal fixed point </a:t>
            </a:r>
            <a:r>
              <a:rPr lang="hu-HU" smtClean="0">
                <a:solidFill>
                  <a:srgbClr val="FFFF00"/>
                </a:solidFill>
                <a:sym typeface="Symbol"/>
              </a:rPr>
              <a:t> if ith has no proper extension to another fixed point. By Zorn’s lemma, we can extend any fxed point to a maximal fixed point.</a:t>
            </a:r>
            <a:endParaRPr lang="hu-HU" u="sng" smtClean="0">
              <a:solidFill>
                <a:srgbClr val="FFFF00"/>
              </a:solidFill>
              <a:sym typeface="Symbo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 calcmode="lin" valueType="num">
                                      <p:cBhvr additive="base">
                                        <p:cTn id="3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8" end="8"/>
                                            </p:txEl>
                                          </p:spTgt>
                                        </p:tgtEl>
                                        <p:attrNameLst>
                                          <p:attrName>style.visibility</p:attrName>
                                        </p:attrNameLst>
                                      </p:cBhvr>
                                      <p:to>
                                        <p:strVal val="visible"/>
                                      </p:to>
                                    </p:set>
                                    <p:anim calcmode="lin" valueType="num">
                                      <p:cBhvr additive="base">
                                        <p:cTn id="43"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
                                            <p:txEl>
                                              <p:pRg st="9" end="9"/>
                                            </p:txEl>
                                          </p:spTgt>
                                        </p:tgtEl>
                                        <p:attrNameLst>
                                          <p:attrName>style.visibility</p:attrName>
                                        </p:attrNameLst>
                                      </p:cBhvr>
                                      <p:to>
                                        <p:strVal val="visible"/>
                                      </p:to>
                                    </p:set>
                                    <p:anim calcmode="lin" valueType="num">
                                      <p:cBhvr additive="base">
                                        <p:cTn id="49"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2">
                                            <p:txEl>
                                              <p:pRg st="10" end="10"/>
                                            </p:txEl>
                                          </p:spTgt>
                                        </p:tgtEl>
                                        <p:attrNameLst>
                                          <p:attrName>style.visibility</p:attrName>
                                        </p:attrNameLst>
                                      </p:cBhvr>
                                      <p:to>
                                        <p:strVal val="visible"/>
                                      </p:to>
                                    </p:set>
                                    <p:anim calcmode="lin" valueType="num">
                                      <p:cBhvr additive="base">
                                        <p:cTn id="55"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2">
                                            <p:txEl>
                                              <p:pRg st="12" end="12"/>
                                            </p:txEl>
                                          </p:spTgt>
                                        </p:tgtEl>
                                        <p:attrNameLst>
                                          <p:attrName>style.visibility</p:attrName>
                                        </p:attrNameLst>
                                      </p:cBhvr>
                                      <p:to>
                                        <p:strVal val="visible"/>
                                      </p:to>
                                    </p:set>
                                    <p:anim calcmode="lin" valueType="num">
                                      <p:cBhvr additive="base">
                                        <p:cTn id="61" dur="500" fill="hold"/>
                                        <p:tgtEl>
                                          <p:spTgt spid="2">
                                            <p:txEl>
                                              <p:pRg st="12" end="12"/>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2">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467544" y="980728"/>
            <a:ext cx="7848872" cy="5355312"/>
          </a:xfrm>
          <a:prstGeom prst="rect">
            <a:avLst/>
          </a:prstGeom>
          <a:noFill/>
        </p:spPr>
        <p:txBody>
          <a:bodyPr wrap="square" rtlCol="0">
            <a:spAutoFit/>
          </a:bodyPr>
          <a:lstStyle/>
          <a:p>
            <a:r>
              <a:rPr lang="hu-HU" smtClean="0">
                <a:solidFill>
                  <a:srgbClr val="FFFF00"/>
                </a:solidFill>
              </a:rPr>
              <a:t>(12) Either (12) or its negation is true.</a:t>
            </a:r>
          </a:p>
          <a:p>
            <a:r>
              <a:rPr lang="hu-HU" smtClean="0">
                <a:solidFill>
                  <a:srgbClr val="FFFF00"/>
                </a:solidFill>
              </a:rPr>
              <a:t>(12) is ungrounded again (no truth value at the minimal fixed point – by induction).</a:t>
            </a:r>
          </a:p>
          <a:p>
            <a:r>
              <a:rPr lang="hu-HU" smtClean="0">
                <a:solidFill>
                  <a:srgbClr val="FFFF00"/>
                </a:solidFill>
              </a:rPr>
              <a:t>But it is true at every fixed point where it has a truth value. So its truth-value is not arbitrary.</a:t>
            </a:r>
          </a:p>
          <a:p>
            <a:endParaRPr lang="hu-HU" smtClean="0">
              <a:solidFill>
                <a:srgbClr val="FFFF00"/>
              </a:solidFill>
            </a:endParaRPr>
          </a:p>
          <a:p>
            <a:r>
              <a:rPr lang="hu-HU" smtClean="0">
                <a:solidFill>
                  <a:srgbClr val="FFFF00"/>
                </a:solidFill>
              </a:rPr>
              <a:t>A fixed point is </a:t>
            </a:r>
            <a:r>
              <a:rPr lang="hu-HU" u="sng" smtClean="0">
                <a:solidFill>
                  <a:srgbClr val="FFFF00"/>
                </a:solidFill>
              </a:rPr>
              <a:t>intrinsic</a:t>
            </a:r>
            <a:r>
              <a:rPr lang="hu-HU" smtClean="0">
                <a:solidFill>
                  <a:srgbClr val="FFFF00"/>
                </a:solidFill>
              </a:rPr>
              <a:t> iff it assigns to no sentence a truth value that contradicts to its truth value at any other fixed point. (The minimal fixed point is a such one.)</a:t>
            </a:r>
          </a:p>
          <a:p>
            <a:r>
              <a:rPr lang="hu-HU" smtClean="0">
                <a:solidFill>
                  <a:srgbClr val="FFFF00"/>
                </a:solidFill>
              </a:rPr>
              <a:t>A sentence </a:t>
            </a:r>
            <a:r>
              <a:rPr lang="hu-HU" u="sng" smtClean="0">
                <a:solidFill>
                  <a:srgbClr val="FFFF00"/>
                </a:solidFill>
              </a:rPr>
              <a:t>has an intrinsic truth value</a:t>
            </a:r>
            <a:r>
              <a:rPr lang="hu-HU" smtClean="0">
                <a:solidFill>
                  <a:srgbClr val="FFFF00"/>
                </a:solidFill>
              </a:rPr>
              <a:t> iff it has a truth value at some intrinsic fixed point.</a:t>
            </a:r>
          </a:p>
          <a:p>
            <a:endParaRPr lang="hu-HU" smtClean="0">
              <a:solidFill>
                <a:srgbClr val="FFFF00"/>
              </a:solidFill>
            </a:endParaRPr>
          </a:p>
          <a:p>
            <a:r>
              <a:rPr lang="hu-HU" smtClean="0">
                <a:solidFill>
                  <a:srgbClr val="FFFF00"/>
                </a:solidFill>
              </a:rPr>
              <a:t>E.g. ‘Tt </a:t>
            </a:r>
            <a:r>
              <a:rPr lang="hu-HU" smtClean="0">
                <a:solidFill>
                  <a:srgbClr val="FFFF00"/>
                </a:solidFill>
                <a:sym typeface="Symbol"/>
              </a:rPr>
              <a:t>Tt’ is a sentence that has </a:t>
            </a:r>
            <a:r>
              <a:rPr lang="hu-HU" smtClean="0">
                <a:solidFill>
                  <a:srgbClr val="FFFF00"/>
                </a:solidFill>
              </a:rPr>
              <a:t>the same truth values everywere where it has a truth value at all, but it doesn’t have an intrinsic truth value because  it doesn’t have a truth value at any </a:t>
            </a:r>
            <a:r>
              <a:rPr lang="hu-HU" i="1" smtClean="0">
                <a:solidFill>
                  <a:srgbClr val="FFFF00"/>
                </a:solidFill>
              </a:rPr>
              <a:t>intrinsic </a:t>
            </a:r>
            <a:r>
              <a:rPr lang="hu-HU" smtClean="0">
                <a:solidFill>
                  <a:srgbClr val="FFFF00"/>
                </a:solidFill>
              </a:rPr>
              <a:t>fixed point.</a:t>
            </a:r>
          </a:p>
          <a:p>
            <a:endParaRPr lang="hu-HU" smtClean="0">
              <a:solidFill>
                <a:srgbClr val="FFFF00"/>
              </a:solidFill>
            </a:endParaRPr>
          </a:p>
          <a:p>
            <a:r>
              <a:rPr lang="hu-HU" smtClean="0">
                <a:solidFill>
                  <a:srgbClr val="FFFF00"/>
                </a:solidFill>
              </a:rPr>
              <a:t>There is a largest intrinsic fixed point. This is the (unique) largest extension of the truth predicate which is consistent with our idea of truth and doesn’t involve arbitrary truth assignments.</a:t>
            </a:r>
            <a:endParaRPr lang="hu-HU">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7" end="7"/>
                                            </p:txEl>
                                          </p:spTgt>
                                        </p:tgtEl>
                                        <p:attrNameLst>
                                          <p:attrName>style.visibility</p:attrName>
                                        </p:attrNameLst>
                                      </p:cBhvr>
                                      <p:to>
                                        <p:strVal val="visible"/>
                                      </p:to>
                                    </p:set>
                                    <p:anim calcmode="lin" valueType="num">
                                      <p:cBhvr additive="base">
                                        <p:cTn id="37"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9" end="9"/>
                                            </p:txEl>
                                          </p:spTgt>
                                        </p:tgtEl>
                                        <p:attrNameLst>
                                          <p:attrName>style.visibility</p:attrName>
                                        </p:attrNameLst>
                                      </p:cBhvr>
                                      <p:to>
                                        <p:strVal val="visible"/>
                                      </p:to>
                                    </p:set>
                                    <p:anim calcmode="lin" valueType="num">
                                      <p:cBhvr additive="base">
                                        <p:cTn id="43" dur="500" fill="hold"/>
                                        <p:tgtEl>
                                          <p:spTgt spid="2">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467544" y="908720"/>
            <a:ext cx="8280920" cy="4062651"/>
          </a:xfrm>
          <a:prstGeom prst="rect">
            <a:avLst/>
          </a:prstGeom>
          <a:noFill/>
        </p:spPr>
        <p:txBody>
          <a:bodyPr wrap="square" rtlCol="0">
            <a:spAutoFit/>
          </a:bodyPr>
          <a:lstStyle/>
          <a:p>
            <a:r>
              <a:rPr lang="hu-HU" sz="2400" u="sng" smtClean="0">
                <a:solidFill>
                  <a:srgbClr val="FFFF00"/>
                </a:solidFill>
                <a:latin typeface="+mj-lt"/>
              </a:rPr>
              <a:t>Barwise-Etchemendy: The Liar</a:t>
            </a:r>
            <a:endParaRPr lang="hu-HU" sz="2400" smtClean="0">
              <a:solidFill>
                <a:srgbClr val="FFFF00"/>
              </a:solidFill>
              <a:latin typeface="+mj-lt"/>
            </a:endParaRPr>
          </a:p>
          <a:p>
            <a:r>
              <a:rPr lang="hu-HU" smtClean="0">
                <a:solidFill>
                  <a:srgbClr val="FFFF00"/>
                </a:solidFill>
              </a:rPr>
              <a:t>Read the introductory considerations.</a:t>
            </a:r>
          </a:p>
          <a:p>
            <a:r>
              <a:rPr lang="hu-HU" smtClean="0">
                <a:solidFill>
                  <a:srgbClr val="FFFF00"/>
                </a:solidFill>
              </a:rPr>
              <a:t>First decision: the theory is about </a:t>
            </a:r>
            <a:r>
              <a:rPr lang="hu-HU" i="1" smtClean="0">
                <a:solidFill>
                  <a:srgbClr val="FFFF00"/>
                </a:solidFill>
              </a:rPr>
              <a:t>propositions</a:t>
            </a:r>
            <a:r>
              <a:rPr lang="hu-HU" smtClean="0">
                <a:solidFill>
                  <a:srgbClr val="FFFF00"/>
                </a:solidFill>
              </a:rPr>
              <a:t>.</a:t>
            </a:r>
          </a:p>
          <a:p>
            <a:r>
              <a:rPr lang="hu-HU" smtClean="0">
                <a:solidFill>
                  <a:srgbClr val="FFFF00"/>
                </a:solidFill>
              </a:rPr>
              <a:t>They are strictly two-valued.</a:t>
            </a:r>
          </a:p>
          <a:p>
            <a:r>
              <a:rPr lang="hu-HU" smtClean="0">
                <a:solidFill>
                  <a:srgbClr val="FFFF00"/>
                </a:solidFill>
              </a:rPr>
              <a:t>Main argument against „gappy” explanations: they don’t give a cause why sentences like the Liar sentence lack a truth value </a:t>
            </a:r>
          </a:p>
          <a:p>
            <a:r>
              <a:rPr lang="hu-HU" smtClean="0">
                <a:solidFill>
                  <a:srgbClr val="FFFF00"/>
                </a:solidFill>
              </a:rPr>
              <a:t>+ the Strenghtened Liar.</a:t>
            </a:r>
          </a:p>
          <a:p>
            <a:r>
              <a:rPr lang="hu-HU" smtClean="0">
                <a:solidFill>
                  <a:srgbClr val="FFFF00"/>
                </a:solidFill>
              </a:rPr>
              <a:t>Important distinction:</a:t>
            </a:r>
          </a:p>
          <a:p>
            <a:pPr marL="342900" indent="-342900">
              <a:buFont typeface="+mj-lt"/>
              <a:buAutoNum type="arabicPeriod"/>
            </a:pPr>
            <a:r>
              <a:rPr lang="hu-HU" smtClean="0">
                <a:solidFill>
                  <a:srgbClr val="FFFF00"/>
                </a:solidFill>
              </a:rPr>
              <a:t>To assert a negative statement (mostly by a negated noun phrase, e. g. ‘Socrates is not running’).</a:t>
            </a:r>
          </a:p>
          <a:p>
            <a:pPr marL="342900" indent="-342900">
              <a:buFont typeface="+mj-lt"/>
              <a:buAutoNum type="arabicPeriod"/>
            </a:pPr>
            <a:r>
              <a:rPr lang="hu-HU" smtClean="0">
                <a:solidFill>
                  <a:srgbClr val="FFFF00"/>
                </a:solidFill>
              </a:rPr>
              <a:t>To deny something (mostly by sentence negation, e.g. ‘It is false that Socrates is running’).</a:t>
            </a:r>
          </a:p>
          <a:p>
            <a:pPr marL="342900" indent="-342900"/>
            <a:endParaRPr lang="hu-HU" smtClean="0">
              <a:solidFill>
                <a:srgbClr val="FFFF00"/>
              </a:solidFill>
            </a:endParaRPr>
          </a:p>
          <a:p>
            <a:pPr marL="342900" indent="-342900"/>
            <a:r>
              <a:rPr lang="hu-HU" smtClean="0">
                <a:solidFill>
                  <a:srgbClr val="FFFF00"/>
                </a:solidFill>
              </a:rPr>
              <a:t>Next: „A budget of Liar-like paradoxes”</a:t>
            </a:r>
            <a:endParaRPr lang="hu-HU">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additive="base">
                                        <p:cTn id="4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
                                            <p:txEl>
                                              <p:pRg st="7" end="7"/>
                                            </p:txEl>
                                          </p:spTgt>
                                        </p:tgtEl>
                                        <p:attrNameLst>
                                          <p:attrName>style.visibility</p:attrName>
                                        </p:attrNameLst>
                                      </p:cBhvr>
                                      <p:to>
                                        <p:strVal val="visible"/>
                                      </p:to>
                                    </p:set>
                                    <p:anim calcmode="lin" valueType="num">
                                      <p:cBhvr additive="base">
                                        <p:cTn id="4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2">
                                            <p:txEl>
                                              <p:pRg st="8" end="8"/>
                                            </p:txEl>
                                          </p:spTgt>
                                        </p:tgtEl>
                                        <p:attrNameLst>
                                          <p:attrName>style.visibility</p:attrName>
                                        </p:attrNameLst>
                                      </p:cBhvr>
                                      <p:to>
                                        <p:strVal val="visible"/>
                                      </p:to>
                                    </p:set>
                                    <p:anim calcmode="lin" valueType="num">
                                      <p:cBhvr additive="base">
                                        <p:cTn id="55"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2">
                                            <p:txEl>
                                              <p:pRg st="10" end="10"/>
                                            </p:txEl>
                                          </p:spTgt>
                                        </p:tgtEl>
                                        <p:attrNameLst>
                                          <p:attrName>style.visibility</p:attrName>
                                        </p:attrNameLst>
                                      </p:cBhvr>
                                      <p:to>
                                        <p:strVal val="visible"/>
                                      </p:to>
                                    </p:set>
                                    <p:anim calcmode="lin" valueType="num">
                                      <p:cBhvr additive="base">
                                        <p:cTn id="61"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Áramlás">
  <a:themeElements>
    <a:clrScheme name="Áramlás">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Áramlás">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Áramlás">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291</TotalTime>
  <Words>701</Words>
  <Application>Microsoft Office PowerPoint</Application>
  <PresentationFormat>Diavetítés a képernyőre (4:3 oldalarány)</PresentationFormat>
  <Paragraphs>54</Paragraphs>
  <Slides>5</Slides>
  <Notes>0</Notes>
  <HiddenSlides>0</HiddenSlides>
  <MMClips>0</MMClips>
  <ScaleCrop>false</ScaleCrop>
  <HeadingPairs>
    <vt:vector size="4" baseType="variant">
      <vt:variant>
        <vt:lpstr>Téma</vt:lpstr>
      </vt:variant>
      <vt:variant>
        <vt:i4>1</vt:i4>
      </vt:variant>
      <vt:variant>
        <vt:lpstr>Diacímek</vt:lpstr>
      </vt:variant>
      <vt:variant>
        <vt:i4>5</vt:i4>
      </vt:variant>
    </vt:vector>
  </HeadingPairs>
  <TitlesOfParts>
    <vt:vector size="6" baseType="lpstr">
      <vt:lpstr>Áramlás</vt:lpstr>
      <vt:lpstr>1. dia</vt:lpstr>
      <vt:lpstr>2. dia</vt:lpstr>
      <vt:lpstr>3. dia</vt:lpstr>
      <vt:lpstr>4. dia</vt:lpstr>
      <vt:lpstr>5. dia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dia</dc:title>
  <dc:creator>Andras</dc:creator>
  <cp:lastModifiedBy>Andras</cp:lastModifiedBy>
  <cp:revision>27</cp:revision>
  <dcterms:created xsi:type="dcterms:W3CDTF">2014-02-28T07:55:26Z</dcterms:created>
  <dcterms:modified xsi:type="dcterms:W3CDTF">2014-02-28T14:19:43Z</dcterms:modified>
</cp:coreProperties>
</file>