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C94381-F599-4162-8DFE-CA36ADE5C2AA}" type="datetimeFigureOut">
              <a:rPr lang="hu-HU" smtClean="0"/>
              <a:pPr/>
              <a:t>2014.03.10.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EABDF-2848-48D1-A12A-C936E83BA1B5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4" y="90872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Tarski’s T-scheme:</a:t>
            </a:r>
          </a:p>
          <a:p>
            <a:pPr algn="ctr"/>
            <a:r>
              <a:rPr lang="hu-HU" smtClean="0">
                <a:solidFill>
                  <a:srgbClr val="FFFF00"/>
                </a:solidFill>
              </a:rPr>
              <a:t>S is true iff s.</a:t>
            </a:r>
            <a:endParaRPr lang="hu-HU">
              <a:solidFill>
                <a:srgbClr val="FFFF00"/>
              </a:solidFill>
            </a:endParaRPr>
          </a:p>
        </p:txBody>
      </p:sp>
      <p:sp>
        <p:nvSpPr>
          <p:cNvPr id="5" name="Téglalap feliratnak 4"/>
          <p:cNvSpPr/>
          <p:nvPr/>
        </p:nvSpPr>
        <p:spPr>
          <a:xfrm>
            <a:off x="4716016" y="1772816"/>
            <a:ext cx="2376264" cy="936104"/>
          </a:xfrm>
          <a:prstGeom prst="wedgeRectCallout">
            <a:avLst>
              <a:gd name="adj1" fmla="val -36346"/>
              <a:gd name="adj2" fmla="val -77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FF0000"/>
                </a:solidFill>
              </a:rPr>
              <a:t>To be substituted with a sentence</a:t>
            </a:r>
            <a:endParaRPr lang="hu-HU">
              <a:solidFill>
                <a:srgbClr val="FF0000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>
          <a:xfrm>
            <a:off x="1979712" y="1844824"/>
            <a:ext cx="2592288" cy="792088"/>
          </a:xfrm>
          <a:prstGeom prst="wedgeRectCallout">
            <a:avLst>
              <a:gd name="adj1" fmla="val 23571"/>
              <a:gd name="adj2" fmla="val -97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rgbClr val="FF0000"/>
                </a:solidFill>
              </a:rPr>
              <a:t>To be substituted with a name of the same sentence</a:t>
            </a:r>
            <a:endParaRPr lang="hu-HU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9552" y="278092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Tarski: A necessary condition for the adequacy of a truth definition that every instance of the T-scheme  (every </a:t>
            </a:r>
            <a:r>
              <a:rPr lang="hu-HU" u="sng" smtClean="0">
                <a:solidFill>
                  <a:srgbClr val="FFFF00"/>
                </a:solidFill>
              </a:rPr>
              <a:t>T-equivalence)</a:t>
            </a:r>
            <a:r>
              <a:rPr lang="hu-HU" smtClean="0">
                <a:solidFill>
                  <a:srgbClr val="FFFF00"/>
                </a:solidFill>
              </a:rPr>
              <a:t> follow from it.</a:t>
            </a:r>
          </a:p>
          <a:p>
            <a:endParaRPr lang="hu-HU">
              <a:solidFill>
                <a:srgbClr val="FFFF00"/>
              </a:solidFill>
            </a:endParaRPr>
          </a:p>
          <a:p>
            <a:r>
              <a:rPr lang="hu-HU" smtClean="0">
                <a:solidFill>
                  <a:srgbClr val="FFFF00"/>
                </a:solidFill>
              </a:rPr>
              <a:t>Special case: every sentence named by its </a:t>
            </a:r>
            <a:r>
              <a:rPr lang="hu-HU" u="sng" smtClean="0">
                <a:solidFill>
                  <a:srgbClr val="FFFF00"/>
                </a:solidFill>
              </a:rPr>
              <a:t>quotation name</a:t>
            </a:r>
            <a:r>
              <a:rPr lang="hu-HU" smtClean="0">
                <a:solidFill>
                  <a:srgbClr val="FFFF00"/>
                </a:solidFill>
              </a:rPr>
              <a:t>.</a:t>
            </a:r>
          </a:p>
          <a:p>
            <a:endParaRPr lang="hu-HU">
              <a:solidFill>
                <a:srgbClr val="FFFF00"/>
              </a:solidFill>
            </a:endParaRPr>
          </a:p>
          <a:p>
            <a:r>
              <a:rPr lang="hu-HU" smtClean="0">
                <a:solidFill>
                  <a:srgbClr val="FFFF00"/>
                </a:solidFill>
              </a:rPr>
              <a:t>‘…’ is true if and only if …. (‘Snow is white’ is true iff snow is white.)</a:t>
            </a:r>
          </a:p>
          <a:p>
            <a:r>
              <a:rPr lang="hu-HU" smtClean="0">
                <a:solidFill>
                  <a:srgbClr val="FFFF00"/>
                </a:solidFill>
              </a:rPr>
              <a:t>Two halves:</a:t>
            </a:r>
          </a:p>
          <a:p>
            <a:r>
              <a:rPr lang="hu-HU" smtClean="0">
                <a:solidFill>
                  <a:srgbClr val="FFFF00"/>
                </a:solidFill>
              </a:rPr>
              <a:t>If ‘…’ is true, then …. (Disquotation)</a:t>
            </a:r>
          </a:p>
          <a:p>
            <a:r>
              <a:rPr lang="hu-HU" smtClean="0">
                <a:solidFill>
                  <a:srgbClr val="FFFF00"/>
                </a:solidFill>
              </a:rPr>
              <a:t>If …, then ‘…’ is true. (QD)</a:t>
            </a:r>
          </a:p>
          <a:p>
            <a:endParaRPr lang="hu-H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052736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The Liar:</a:t>
            </a:r>
          </a:p>
          <a:p>
            <a:r>
              <a:rPr lang="hu-HU" smtClean="0">
                <a:solidFill>
                  <a:srgbClr val="FFFF00"/>
                </a:solidFill>
              </a:rPr>
              <a:t>Be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 another name of the sentence ‘This proposition is not true’.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Be </a:t>
            </a:r>
            <a:r>
              <a:rPr lang="hu-HU" i="1" smtClean="0">
                <a:solidFill>
                  <a:srgbClr val="FFFF00"/>
                </a:solidFill>
                <a:sym typeface="Symbol"/>
              </a:rPr>
              <a:t>f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 the proposition that  expresses in the case when ‘this popositon’ denotes the proposition expressed by  itself.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T-equivalence: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‘This proposition is not true’ is true iff this proposition is not true.</a:t>
            </a:r>
          </a:p>
          <a:p>
            <a:pPr>
              <a:buFont typeface="Symbol"/>
              <a:buChar char="l"/>
            </a:pPr>
            <a:r>
              <a:rPr lang="hu-HU" smtClean="0">
                <a:solidFill>
                  <a:srgbClr val="FFFF00"/>
                </a:solidFill>
                <a:sym typeface="Symbol"/>
              </a:rPr>
              <a:t> is true iff </a:t>
            </a:r>
            <a:r>
              <a:rPr lang="hu-HU" i="1" smtClean="0">
                <a:solidFill>
                  <a:srgbClr val="FFFF00"/>
                </a:solidFill>
                <a:sym typeface="Symbol"/>
              </a:rPr>
              <a:t>f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is not true.</a:t>
            </a:r>
          </a:p>
          <a:p>
            <a:r>
              <a:rPr lang="hu-HU" smtClean="0">
                <a:solidFill>
                  <a:srgbClr val="FFFF00"/>
                </a:solidFill>
              </a:rPr>
              <a:t>But a sentence is true if and only if the proposition expressed by it is true. (*)</a:t>
            </a:r>
          </a:p>
          <a:p>
            <a:r>
              <a:rPr lang="hu-HU" smtClean="0">
                <a:solidFill>
                  <a:srgbClr val="FFFF00"/>
                </a:solidFill>
              </a:rPr>
              <a:t>Therefore,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 is true iff </a:t>
            </a:r>
            <a:r>
              <a:rPr lang="hu-HU" i="1" smtClean="0">
                <a:solidFill>
                  <a:srgbClr val="FFFF00"/>
                </a:solidFill>
                <a:sym typeface="Symbol"/>
              </a:rPr>
              <a:t>f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is true.</a:t>
            </a:r>
          </a:p>
          <a:p>
            <a:r>
              <a:rPr lang="hu-HU" i="1" smtClean="0">
                <a:solidFill>
                  <a:srgbClr val="FFFF00"/>
                </a:solidFill>
                <a:sym typeface="Symbol"/>
              </a:rPr>
              <a:t>f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is true iff it is not true.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Should we accept (*)?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It says that … is true iff it is the case what it says.</a:t>
            </a:r>
          </a:p>
          <a:p>
            <a:endParaRPr lang="hu-HU">
              <a:solidFill>
                <a:srgbClr val="FFFF00"/>
              </a:solidFill>
              <a:sym typeface="Symbol"/>
            </a:endParaRP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The Truth-teller: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Be  the sentence ‘This proposition is true’ and </a:t>
            </a:r>
            <a:r>
              <a:rPr lang="hu-HU" i="1" smtClean="0">
                <a:solidFill>
                  <a:srgbClr val="FFFF00"/>
                </a:solidFill>
                <a:sym typeface="Symbol"/>
              </a:rPr>
              <a:t>t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the prop expressed by it in the relevant case.</a:t>
            </a:r>
          </a:p>
          <a:p>
            <a:r>
              <a:rPr lang="hu-HU" i="1" smtClean="0">
                <a:solidFill>
                  <a:srgbClr val="FFFF00"/>
                </a:solidFill>
                <a:sym typeface="Symbol"/>
              </a:rPr>
              <a:t>t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can be assumed either true or false as you like (independently from any other fact).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A proposition is</a:t>
            </a:r>
            <a:r>
              <a:rPr lang="hu-HU" u="sng" smtClean="0">
                <a:solidFill>
                  <a:srgbClr val="FFFF00"/>
                </a:solidFill>
                <a:sym typeface="Symbol"/>
              </a:rPr>
              <a:t> up for  grabs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if its truth-value is arbitrary.</a:t>
            </a:r>
            <a:endParaRPr lang="hu-H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Liar cycles:</a:t>
            </a:r>
          </a:p>
          <a:p>
            <a:r>
              <a:rPr lang="hu-HU" smtClean="0">
                <a:solidFill>
                  <a:srgbClr val="FFFF00"/>
                </a:solidFill>
              </a:rPr>
              <a:t>Every sentence says that the (proposition expressed by) the next one is true and the </a:t>
            </a:r>
            <a:r>
              <a:rPr lang="hu-HU" smtClean="0">
                <a:solidFill>
                  <a:srgbClr val="FFFF00"/>
                </a:solidFill>
              </a:rPr>
              <a:t>last sentence </a:t>
            </a:r>
            <a:r>
              <a:rPr lang="hu-HU" smtClean="0">
                <a:solidFill>
                  <a:srgbClr val="FFFF00"/>
                </a:solidFill>
              </a:rPr>
              <a:t>says that the first one is false.</a:t>
            </a:r>
          </a:p>
          <a:p>
            <a:r>
              <a:rPr lang="hu-HU" smtClean="0">
                <a:solidFill>
                  <a:srgbClr val="FFFF00"/>
                </a:solidFill>
              </a:rPr>
              <a:t>Contingent liars/cycles:</a:t>
            </a:r>
          </a:p>
          <a:p>
            <a:r>
              <a:rPr lang="hu-HU" smtClean="0">
                <a:solidFill>
                  <a:srgbClr val="FFFF00"/>
                </a:solidFill>
              </a:rPr>
              <a:t>They are paradoxical if some other proposition (a ‘matter of fact’ holds).</a:t>
            </a:r>
          </a:p>
          <a:p>
            <a:r>
              <a:rPr lang="hu-HU" smtClean="0">
                <a:solidFill>
                  <a:srgbClr val="FFFF00"/>
                </a:solidFill>
              </a:rPr>
              <a:t>Example: the Cretan in the case when no other Cretan said a word.</a:t>
            </a:r>
          </a:p>
          <a:p>
            <a:r>
              <a:rPr lang="hu-HU" smtClean="0">
                <a:solidFill>
                  <a:srgbClr val="FFFF00"/>
                </a:solidFill>
              </a:rPr>
              <a:t>Löb’s paradox:</a:t>
            </a:r>
          </a:p>
          <a:p>
            <a:pPr marL="342900" indent="-342900">
              <a:buAutoNum type="arabicParenBoth"/>
            </a:pPr>
            <a:r>
              <a:rPr lang="hu-HU" smtClean="0">
                <a:solidFill>
                  <a:srgbClr val="FFFF00"/>
                </a:solidFill>
              </a:rPr>
              <a:t>If (1) is true, then I am a wizard from the Mars.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This conditional is (provably) true because we can derive its consequent from the antecendent.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Let us assume the </a:t>
            </a:r>
            <a:r>
              <a:rPr lang="hu-HU" smtClean="0">
                <a:solidFill>
                  <a:srgbClr val="FFFF00"/>
                </a:solidFill>
              </a:rPr>
              <a:t>antecendent:</a:t>
            </a:r>
            <a:endParaRPr lang="hu-HU" smtClean="0">
              <a:solidFill>
                <a:srgbClr val="FFFF00"/>
              </a:solidFill>
            </a:endParaRP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(2) (1) is true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If this holds, then </a:t>
            </a:r>
            <a:r>
              <a:rPr lang="hu-HU" smtClean="0">
                <a:solidFill>
                  <a:srgbClr val="FFFF00"/>
                </a:solidFill>
              </a:rPr>
              <a:t>(by disquotation) it </a:t>
            </a:r>
            <a:r>
              <a:rPr lang="hu-HU" smtClean="0">
                <a:solidFill>
                  <a:srgbClr val="FFFF00"/>
                </a:solidFill>
              </a:rPr>
              <a:t>is the case what (1) </a:t>
            </a:r>
            <a:r>
              <a:rPr lang="hu-HU" smtClean="0">
                <a:solidFill>
                  <a:srgbClr val="FFFF00"/>
                </a:solidFill>
              </a:rPr>
              <a:t>says , </a:t>
            </a:r>
            <a:r>
              <a:rPr lang="hu-HU" smtClean="0">
                <a:solidFill>
                  <a:srgbClr val="FFFF00"/>
                </a:solidFill>
              </a:rPr>
              <a:t>namely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(3) If (1) is true, then I am a wizard from the Mars.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From (2) and (3) </a:t>
            </a:r>
            <a:r>
              <a:rPr lang="hu-HU" smtClean="0">
                <a:solidFill>
                  <a:srgbClr val="FFFF00"/>
                </a:solidFill>
              </a:rPr>
              <a:t>follows </a:t>
            </a:r>
            <a:r>
              <a:rPr lang="hu-HU" smtClean="0">
                <a:solidFill>
                  <a:srgbClr val="FFFF00"/>
                </a:solidFill>
              </a:rPr>
              <a:t>(by MP) that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(4) I am a wizard from the Mars.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From this deduction follows (by conditionalization) that 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(1)	If (1) is true, then I am a wizard from the Mars.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Therefore, (by QD) (1) is true.</a:t>
            </a:r>
          </a:p>
          <a:p>
            <a:pPr marL="342900" indent="-342900"/>
            <a:r>
              <a:rPr lang="hu-HU" smtClean="0">
                <a:solidFill>
                  <a:srgbClr val="FFFF00"/>
                </a:solidFill>
              </a:rPr>
              <a:t>Therefore , (by MP) I am a wizard from the Mars.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105273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Gupta’s puzzle:</a:t>
            </a:r>
          </a:p>
          <a:p>
            <a:r>
              <a:rPr lang="hu-HU" smtClean="0">
                <a:solidFill>
                  <a:srgbClr val="FFFF00"/>
                </a:solidFill>
              </a:rPr>
              <a:t>(P1) Budapest is the capital of Hungary.</a:t>
            </a:r>
          </a:p>
          <a:p>
            <a:r>
              <a:rPr lang="hu-HU" smtClean="0">
                <a:solidFill>
                  <a:srgbClr val="FFFF00"/>
                </a:solidFill>
              </a:rPr>
              <a:t>(P2) At most one of R’s claims is true.</a:t>
            </a:r>
          </a:p>
          <a:p>
            <a:r>
              <a:rPr lang="hu-HU" smtClean="0">
                <a:solidFill>
                  <a:srgbClr val="FFFF00"/>
                </a:solidFill>
              </a:rPr>
              <a:t>(R1) Bucharest is the capital of Hungary,</a:t>
            </a:r>
          </a:p>
          <a:p>
            <a:r>
              <a:rPr lang="hu-HU" smtClean="0">
                <a:solidFill>
                  <a:srgbClr val="FFFF00"/>
                </a:solidFill>
              </a:rPr>
              <a:t>(R2) All of P’s claims are true.</a:t>
            </a:r>
          </a:p>
          <a:p>
            <a:r>
              <a:rPr lang="hu-HU" smtClean="0">
                <a:solidFill>
                  <a:srgbClr val="FFFF00"/>
                </a:solidFill>
              </a:rPr>
              <a:t>(R3) At least one of P’s claims is false.</a:t>
            </a:r>
          </a:p>
          <a:p>
            <a:r>
              <a:rPr lang="hu-HU" smtClean="0">
                <a:solidFill>
                  <a:srgbClr val="FFFF00"/>
                </a:solidFill>
              </a:rPr>
              <a:t>The puzzle is that it is not a paradox.</a:t>
            </a:r>
            <a:br>
              <a:rPr lang="hu-HU" smtClean="0">
                <a:solidFill>
                  <a:srgbClr val="FFFF00"/>
                </a:solidFill>
              </a:rPr>
            </a:br>
            <a:r>
              <a:rPr lang="hu-HU" smtClean="0">
                <a:solidFill>
                  <a:srgbClr val="FFFF00"/>
                </a:solidFill>
              </a:rPr>
              <a:t>But in Kripke’s account, P2, R2 and R3 have no level, and no truth-value at the minimal fixed point.</a:t>
            </a:r>
          </a:p>
          <a:p>
            <a:r>
              <a:rPr lang="hu-HU" smtClean="0">
                <a:solidFill>
                  <a:srgbClr val="FFFF00"/>
                </a:solidFill>
              </a:rPr>
              <a:t>But they have an intrinsic truth-value.</a:t>
            </a:r>
          </a:p>
          <a:p>
            <a:endParaRPr lang="hu-HU" smtClean="0">
              <a:solidFill>
                <a:srgbClr val="FFFF00"/>
              </a:solidFill>
            </a:endParaRPr>
          </a:p>
          <a:p>
            <a:r>
              <a:rPr lang="hu-HU" smtClean="0">
                <a:solidFill>
                  <a:srgbClr val="FFFF00"/>
                </a:solidFill>
              </a:rPr>
              <a:t>Strenghtened Liar: the (apparently) no-gap version is not very clear.</a:t>
            </a:r>
            <a:endParaRPr lang="hu-H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908720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smtClean="0">
                <a:solidFill>
                  <a:srgbClr val="FFFF00"/>
                </a:solidFill>
                <a:latin typeface="+mj-lt"/>
              </a:rPr>
              <a:t>Russelian propositions:</a:t>
            </a:r>
          </a:p>
          <a:p>
            <a:endParaRPr lang="hu-HU" sz="2000" smtClean="0">
              <a:solidFill>
                <a:srgbClr val="FFFF00"/>
              </a:solidFill>
              <a:latin typeface="+mj-lt"/>
            </a:endParaRPr>
          </a:p>
          <a:p>
            <a:r>
              <a:rPr lang="hu-HU" smtClean="0">
                <a:solidFill>
                  <a:srgbClr val="FFFF00"/>
                </a:solidFill>
              </a:rPr>
              <a:t>A proposition claims that a relation holds resp. doesn’t hold between some objects (positive resp. negative propositions). </a:t>
            </a:r>
          </a:p>
          <a:p>
            <a:r>
              <a:rPr lang="hu-HU" smtClean="0">
                <a:solidFill>
                  <a:srgbClr val="FFFF00"/>
                </a:solidFill>
              </a:rPr>
              <a:t>In case of an n-ary relation it could be represented by an n+3-tuple</a:t>
            </a:r>
          </a:p>
          <a:p>
            <a:r>
              <a:rPr lang="hu-HU" smtClean="0">
                <a:solidFill>
                  <a:srgbClr val="FFFF00"/>
                </a:solidFill>
              </a:rPr>
              <a:t>&lt;</a:t>
            </a:r>
            <a:r>
              <a:rPr lang="hu-HU" i="1" smtClean="0">
                <a:solidFill>
                  <a:srgbClr val="FFFF00"/>
                </a:solidFill>
              </a:rPr>
              <a:t>Prop</a:t>
            </a:r>
            <a:r>
              <a:rPr lang="hu-HU" smtClean="0">
                <a:solidFill>
                  <a:srgbClr val="FFFF00"/>
                </a:solidFill>
              </a:rPr>
              <a:t>, R, i1, i2, …. in, </a:t>
            </a:r>
            <a:r>
              <a:rPr lang="hu-HU" i="1" smtClean="0">
                <a:solidFill>
                  <a:srgbClr val="FFFF00"/>
                </a:solidFill>
              </a:rPr>
              <a:t>i</a:t>
            </a:r>
            <a:r>
              <a:rPr lang="hu-HU" smtClean="0">
                <a:solidFill>
                  <a:srgbClr val="FFFF00"/>
                </a:solidFill>
              </a:rPr>
              <a:t>&gt;  where </a:t>
            </a:r>
            <a:r>
              <a:rPr lang="hu-HU" i="1" smtClean="0">
                <a:solidFill>
                  <a:srgbClr val="FFFF00"/>
                </a:solidFill>
              </a:rPr>
              <a:t>i</a:t>
            </a:r>
            <a:r>
              <a:rPr lang="hu-HU" smtClean="0">
                <a:solidFill>
                  <a:srgbClr val="FFFF00"/>
                </a:solidFill>
              </a:rPr>
              <a:t> is is a sign (1 resp. 0).</a:t>
            </a:r>
          </a:p>
          <a:p>
            <a:r>
              <a:rPr lang="hu-HU" smtClean="0">
                <a:solidFill>
                  <a:srgbClr val="FFFF00"/>
                </a:solidFill>
              </a:rPr>
              <a:t>Or on some other way.</a:t>
            </a:r>
          </a:p>
          <a:p>
            <a:r>
              <a:rPr lang="hu-HU" smtClean="0">
                <a:solidFill>
                  <a:srgbClr val="FFFF00"/>
                </a:solidFill>
              </a:rPr>
              <a:t>Anyway, the signature will be this:</a:t>
            </a:r>
          </a:p>
          <a:p>
            <a:r>
              <a:rPr lang="hu-HU" smtClean="0">
                <a:solidFill>
                  <a:srgbClr val="FFFF00"/>
                </a:solidFill>
              </a:rPr>
              <a:t>[R, i1, i2, … in] for positive and </a:t>
            </a:r>
            <a:r>
              <a:rPr lang="hu-HU" strike="sngStrike" smtClean="0">
                <a:solidFill>
                  <a:srgbClr val="FFFF00"/>
                </a:solidFill>
              </a:rPr>
              <a:t>[R, i1, i2, … in] </a:t>
            </a:r>
            <a:r>
              <a:rPr lang="hu-HU" smtClean="0">
                <a:solidFill>
                  <a:srgbClr val="FFFF00"/>
                </a:solidFill>
              </a:rPr>
              <a:t>for negative propositions.</a:t>
            </a:r>
          </a:p>
          <a:p>
            <a:endParaRPr lang="hu-HU" smtClean="0">
              <a:solidFill>
                <a:srgbClr val="FFFF00"/>
              </a:solidFill>
            </a:endParaRPr>
          </a:p>
          <a:p>
            <a:r>
              <a:rPr lang="hu-HU" sz="2000" smtClean="0">
                <a:solidFill>
                  <a:srgbClr val="FFFF00"/>
                </a:solidFill>
                <a:latin typeface="+mj-lt"/>
              </a:rPr>
              <a:t>Austinian propositions:</a:t>
            </a:r>
          </a:p>
          <a:p>
            <a:endParaRPr lang="hu-HU" smtClean="0">
              <a:solidFill>
                <a:srgbClr val="FFFF00"/>
              </a:solidFill>
            </a:endParaRPr>
          </a:p>
          <a:p>
            <a:r>
              <a:rPr lang="hu-HU" smtClean="0">
                <a:solidFill>
                  <a:srgbClr val="FFFF00"/>
                </a:solidFill>
              </a:rPr>
              <a:t>A proposition </a:t>
            </a:r>
            <a:r>
              <a:rPr lang="hu-HU" i="1" smtClean="0">
                <a:solidFill>
                  <a:srgbClr val="FFFF00"/>
                </a:solidFill>
              </a:rPr>
              <a:t>p </a:t>
            </a:r>
            <a:r>
              <a:rPr lang="hu-HU" smtClean="0">
                <a:solidFill>
                  <a:srgbClr val="FFFF00"/>
                </a:solidFill>
              </a:rPr>
              <a:t>identifies a situation (</a:t>
            </a:r>
            <a:r>
              <a:rPr lang="hu-HU" i="1" smtClean="0">
                <a:solidFill>
                  <a:srgbClr val="FFFF00"/>
                </a:solidFill>
              </a:rPr>
              <a:t>About</a:t>
            </a:r>
            <a:r>
              <a:rPr lang="hu-HU" smtClean="0">
                <a:solidFill>
                  <a:srgbClr val="FFFF00"/>
                </a:solidFill>
              </a:rPr>
              <a:t>(</a:t>
            </a:r>
            <a:r>
              <a:rPr lang="hu-HU" i="1" smtClean="0">
                <a:solidFill>
                  <a:srgbClr val="FFFF00"/>
                </a:solidFill>
              </a:rPr>
              <a:t>p</a:t>
            </a:r>
            <a:r>
              <a:rPr lang="hu-HU" smtClean="0">
                <a:solidFill>
                  <a:srgbClr val="FFFF00"/>
                </a:solidFill>
              </a:rPr>
              <a:t>)) and claims that it is of a certain type (</a:t>
            </a:r>
            <a:r>
              <a:rPr lang="hu-HU" i="1" smtClean="0">
                <a:solidFill>
                  <a:srgbClr val="FFFF00"/>
                </a:solidFill>
              </a:rPr>
              <a:t>Type</a:t>
            </a:r>
            <a:r>
              <a:rPr lang="hu-HU" smtClean="0">
                <a:solidFill>
                  <a:srgbClr val="FFFF00"/>
                </a:solidFill>
              </a:rPr>
              <a:t>(</a:t>
            </a:r>
            <a:r>
              <a:rPr lang="hu-HU" i="1" smtClean="0">
                <a:solidFill>
                  <a:srgbClr val="FFFF00"/>
                </a:solidFill>
              </a:rPr>
              <a:t>p</a:t>
            </a:r>
            <a:r>
              <a:rPr lang="hu-HU" smtClean="0">
                <a:solidFill>
                  <a:srgbClr val="FFFF00"/>
                </a:solidFill>
              </a:rPr>
              <a:t>)). Both will be set-theoretic objects again. </a:t>
            </a:r>
            <a:br>
              <a:rPr lang="hu-HU" smtClean="0">
                <a:solidFill>
                  <a:srgbClr val="FFFF00"/>
                </a:solidFill>
              </a:rPr>
            </a:br>
            <a:r>
              <a:rPr lang="hu-HU" smtClean="0">
                <a:solidFill>
                  <a:srgbClr val="FFFF00"/>
                </a:solidFill>
              </a:rPr>
              <a:t>(Idea: to take context dependency seriously</a:t>
            </a:r>
            <a:r>
              <a:rPr lang="hu-HU" smtClean="0">
                <a:solidFill>
                  <a:srgbClr val="FFFF00"/>
                </a:solidFill>
              </a:rPr>
              <a:t>.)</a:t>
            </a:r>
            <a:endParaRPr lang="hu-H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595" t="532" r="-1070"/>
          <a:stretch>
            <a:fillRect/>
          </a:stretch>
        </p:blipFill>
        <p:spPr bwMode="auto">
          <a:xfrm>
            <a:off x="2123728" y="908720"/>
            <a:ext cx="4896544" cy="40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755576" y="6206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The language </a:t>
            </a:r>
            <a:r>
              <a:rPr lang="hu-HU" i="1" smtClean="0">
                <a:solidFill>
                  <a:srgbClr val="FFFF00"/>
                </a:solidFill>
              </a:rPr>
              <a:t>L</a:t>
            </a:r>
            <a:r>
              <a:rPr lang="hu-HU" smtClean="0">
                <a:solidFill>
                  <a:srgbClr val="FFFF00"/>
                </a:solidFill>
              </a:rPr>
              <a:t>:</a:t>
            </a:r>
            <a:endParaRPr lang="hu-HU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5375"/>
          <a:stretch>
            <a:fillRect/>
          </a:stretch>
        </p:blipFill>
        <p:spPr bwMode="auto">
          <a:xfrm>
            <a:off x="2159732" y="4941168"/>
            <a:ext cx="48245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4968552" cy="358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4968552" cy="243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679</Words>
  <Application>Microsoft Office PowerPoint</Application>
  <PresentationFormat>Diavetítés a képernyőre (4:3 oldalarány)</PresentationFormat>
  <Paragraphs>69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Áramlás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Andras</dc:creator>
  <cp:lastModifiedBy>andrás</cp:lastModifiedBy>
  <cp:revision>24</cp:revision>
  <dcterms:created xsi:type="dcterms:W3CDTF">2014-03-07T07:57:29Z</dcterms:created>
  <dcterms:modified xsi:type="dcterms:W3CDTF">2014-03-10T11:25:19Z</dcterms:modified>
</cp:coreProperties>
</file>