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1427-11D3-4BC9-8332-8E715096C69C}" type="datetimeFigureOut">
              <a:rPr lang="hu-HU" smtClean="0"/>
              <a:pPr/>
              <a:t>2014.03.17.</a:t>
            </a:fld>
            <a:endParaRPr lang="hu-HU" dirty="0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2B4A-CE47-4D52-AEA7-531A6E7B436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1427-11D3-4BC9-8332-8E715096C69C}" type="datetimeFigureOut">
              <a:rPr lang="hu-HU" smtClean="0"/>
              <a:pPr/>
              <a:t>2014.03.17.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2B4A-CE47-4D52-AEA7-531A6E7B436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1427-11D3-4BC9-8332-8E715096C69C}" type="datetimeFigureOut">
              <a:rPr lang="hu-HU" smtClean="0"/>
              <a:pPr/>
              <a:t>2014.03.17.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2B4A-CE47-4D52-AEA7-531A6E7B436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1427-11D3-4BC9-8332-8E715096C69C}" type="datetimeFigureOut">
              <a:rPr lang="hu-HU" smtClean="0"/>
              <a:pPr/>
              <a:t>2014.03.17.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2B4A-CE47-4D52-AEA7-531A6E7B436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1427-11D3-4BC9-8332-8E715096C69C}" type="datetimeFigureOut">
              <a:rPr lang="hu-HU" smtClean="0"/>
              <a:pPr/>
              <a:t>2014.03.17.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2B4A-CE47-4D52-AEA7-531A6E7B436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1427-11D3-4BC9-8332-8E715096C69C}" type="datetimeFigureOut">
              <a:rPr lang="hu-HU" smtClean="0"/>
              <a:pPr/>
              <a:t>2014.03.17.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2B4A-CE47-4D52-AEA7-531A6E7B436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1427-11D3-4BC9-8332-8E715096C69C}" type="datetimeFigureOut">
              <a:rPr lang="hu-HU" smtClean="0"/>
              <a:pPr/>
              <a:t>2014.03.17.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2B4A-CE47-4D52-AEA7-531A6E7B436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1427-11D3-4BC9-8332-8E715096C69C}" type="datetimeFigureOut">
              <a:rPr lang="hu-HU" smtClean="0"/>
              <a:pPr/>
              <a:t>2014.03.17.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2B4A-CE47-4D52-AEA7-531A6E7B436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1427-11D3-4BC9-8332-8E715096C69C}" type="datetimeFigureOut">
              <a:rPr lang="hu-HU" smtClean="0"/>
              <a:pPr/>
              <a:t>2014.03.17.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2B4A-CE47-4D52-AEA7-531A6E7B436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1427-11D3-4BC9-8332-8E715096C69C}" type="datetimeFigureOut">
              <a:rPr lang="hu-HU" smtClean="0"/>
              <a:pPr/>
              <a:t>2014.03.17.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2B4A-CE47-4D52-AEA7-531A6E7B4367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1427-11D3-4BC9-8332-8E715096C69C}" type="datetimeFigureOut">
              <a:rPr lang="hu-HU" smtClean="0"/>
              <a:pPr/>
              <a:t>2014.03.17.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BD2B4A-CE47-4D52-AEA7-531A6E7B436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FF1427-11D3-4BC9-8332-8E715096C69C}" type="datetimeFigureOut">
              <a:rPr lang="hu-HU" smtClean="0"/>
              <a:pPr/>
              <a:t>2014.03.17.</a:t>
            </a:fld>
            <a:endParaRPr lang="hu-HU" dirty="0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BD2B4A-CE47-4D52-AEA7-531A6E7B4367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39552" y="908720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 set x is </a:t>
            </a:r>
            <a:r>
              <a:rPr lang="en-US" u="sng" dirty="0" smtClean="0">
                <a:solidFill>
                  <a:srgbClr val="FFFF00"/>
                </a:solidFill>
              </a:rPr>
              <a:t>wellfounded</a:t>
            </a:r>
            <a:r>
              <a:rPr lang="en-US" dirty="0" smtClean="0">
                <a:solidFill>
                  <a:srgbClr val="FFFF00"/>
                </a:solidFill>
              </a:rPr>
              <a:t> iff there is some y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 x such that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yx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 = .</a:t>
            </a: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Axiom of foundation (regularity): Every set is wellfounded.</a:t>
            </a: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Excludes -circles or infinite descending -sequences.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It is equivalent with the (metalanguage) proposition that each descending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  <a:sym typeface="Symbol"/>
              </a:rPr>
              <a:t>-chain is finite.</a:t>
            </a: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Depict a set by a graph (nodes + arrows [edges])</a:t>
            </a: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Every node represents an object (set or atom), arrows represent membership relation: </a:t>
            </a: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(i) If b represents the set x and c represents the set y and there is an arrow from b to c, then y  x.</a:t>
            </a: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(ii) If a node b represents the set x and y  x, then there is a node c representing y such that there is an arrow from b to c.</a:t>
            </a: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Terminal nodes represent  atoms or the emptyset.</a:t>
            </a: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Non-terminal nodes: nonempty sets.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Different nodes of the same graph may represent the same set: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c0={a0, b0}, a0={Claire, Max}, b0={a0, Max}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same set may be represented by different graphs: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(von Neumann-)number 3.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But it is unambiguous in the sense that the graph allows to reconstruct uniquely the set.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908720"/>
            <a:ext cx="81369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Which graphs represent sets?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 ZF, it is a trivial necessary condition that the graph does not contain circles.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Not trivial: it is sufficient, too.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sz="2400" u="sng" dirty="0" smtClean="0">
                <a:solidFill>
                  <a:srgbClr val="FFFF00"/>
                </a:solidFill>
                <a:latin typeface="+mj-lt"/>
              </a:rPr>
              <a:t>Non-wellfounded set theory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Circles are allowed, too.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There is a set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</a:t>
            </a:r>
            <a:r>
              <a:rPr lang="en-US" dirty="0" smtClean="0">
                <a:solidFill>
                  <a:srgbClr val="FFFF00"/>
                </a:solidFill>
              </a:rPr>
              <a:t> such that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 = {}</a:t>
            </a: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It can be depicted by many different graphs.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Is there only one set  x such that x={x}?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we want to keep the property that the set can be uniquely reconstructed from the graph, we must say no.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But it doesn’t follow from Extensionality.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AFA’s idea: (under some simple conditions) every nonterminal node of a graph represents one and only one nonempty set.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edges of the graph represent the </a:t>
            </a:r>
            <a:r>
              <a:rPr lang="en-US" i="1" dirty="0" smtClean="0">
                <a:solidFill>
                  <a:srgbClr val="FFFF00"/>
                </a:solidFill>
              </a:rPr>
              <a:t>hereditary membership</a:t>
            </a:r>
            <a:r>
              <a:rPr lang="en-US" dirty="0" smtClean="0">
                <a:solidFill>
                  <a:srgbClr val="FFFF00"/>
                </a:solidFill>
              </a:rPr>
              <a:t> relation in the sense that y belongs to the hereditary members of x (in other words: to the transitive closure of x iff there is a path from x to 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Another example (a non-wellfounded variant of the previous):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c={</a:t>
            </a:r>
            <a:r>
              <a:rPr lang="en-US" dirty="0" smtClean="0">
                <a:solidFill>
                  <a:srgbClr val="FFFF00"/>
                </a:solidFill>
              </a:rPr>
              <a:t>a,b</a:t>
            </a:r>
            <a:r>
              <a:rPr lang="en-US" dirty="0" smtClean="0">
                <a:solidFill>
                  <a:srgbClr val="FFFF00"/>
                </a:solidFill>
              </a:rPr>
              <a:t>},  a={Claire, Max, b}, b={a, Max}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692696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Some terminology and notation in order to formalize the idea: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Graph</a:t>
            </a:r>
            <a:r>
              <a:rPr lang="en-US" i="1" u="sng" dirty="0" smtClean="0">
                <a:solidFill>
                  <a:srgbClr val="FFFF00"/>
                </a:solidFill>
              </a:rPr>
              <a:t>:</a:t>
            </a:r>
            <a:r>
              <a:rPr lang="en-US" dirty="0" smtClean="0">
                <a:solidFill>
                  <a:srgbClr val="FFFF00"/>
                </a:solidFill>
              </a:rPr>
              <a:t> An X set of nodes + an R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 X  X</a:t>
            </a:r>
            <a:r>
              <a:rPr lang="en-US" dirty="0" smtClean="0">
                <a:solidFill>
                  <a:srgbClr val="FFFF00"/>
                </a:solidFill>
              </a:rPr>
              <a:t> set of arrows/edges.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fact that &lt;</a:t>
            </a:r>
            <a:r>
              <a:rPr lang="en-US" dirty="0" smtClean="0">
                <a:solidFill>
                  <a:srgbClr val="FFFF00"/>
                </a:solidFill>
              </a:rPr>
              <a:t>x,y</a:t>
            </a:r>
            <a:r>
              <a:rPr lang="en-US" dirty="0" smtClean="0">
                <a:solidFill>
                  <a:srgbClr val="FFFF00"/>
                </a:solidFill>
              </a:rPr>
              <a:t>&gt;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 R can be written in this form: x  y.</a:t>
            </a: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We call y a </a:t>
            </a:r>
            <a:r>
              <a:rPr lang="en-US" u="sng" dirty="0" smtClean="0">
                <a:solidFill>
                  <a:srgbClr val="FFFF00"/>
                </a:solidFill>
                <a:sym typeface="Symbol"/>
              </a:rPr>
              <a:t>child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 of x.</a:t>
            </a: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A node is </a:t>
            </a:r>
            <a:r>
              <a:rPr lang="en-US" u="sng" dirty="0" smtClean="0">
                <a:solidFill>
                  <a:srgbClr val="FFFF00"/>
                </a:solidFill>
                <a:sym typeface="Symbol"/>
              </a:rPr>
              <a:t>childless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 (terminal) iff there is no such y.</a:t>
            </a: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G is a </a:t>
            </a:r>
            <a:r>
              <a:rPr lang="en-US" u="sng" dirty="0" smtClean="0">
                <a:solidFill>
                  <a:srgbClr val="FFFF00"/>
                </a:solidFill>
                <a:sym typeface="Symbol"/>
              </a:rPr>
              <a:t>tagged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graph: there is a function tag(x) that assigns an atom or the emptyset to each childless node of G.</a:t>
            </a:r>
          </a:p>
          <a:p>
            <a:r>
              <a:rPr lang="en-US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en-US" u="sng" dirty="0" smtClean="0">
                <a:solidFill>
                  <a:srgbClr val="FFFF00"/>
                </a:solidFill>
                <a:sym typeface="Symbol"/>
              </a:rPr>
              <a:t>Decoration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 of a tagged graph G is a function D(x) that assigns a set or an atom to each node of G with the following conditions:</a:t>
            </a:r>
          </a:p>
          <a:p>
            <a:pPr marL="400050" indent="-400050">
              <a:buAutoNum type="romanLcParenBoth"/>
            </a:pPr>
            <a:r>
              <a:rPr lang="en-US" dirty="0" smtClean="0">
                <a:solidFill>
                  <a:srgbClr val="FFFF00"/>
                </a:solidFill>
                <a:sym typeface="Symbol"/>
              </a:rPr>
              <a:t>If x is a childless node, then D(x) = tag(x)</a:t>
            </a:r>
          </a:p>
          <a:p>
            <a:pPr marL="400050" indent="-400050">
              <a:buAutoNum type="romanLcParenBoth"/>
            </a:pPr>
            <a:r>
              <a:rPr lang="en-US" dirty="0" smtClean="0">
                <a:solidFill>
                  <a:srgbClr val="FFFF00"/>
                </a:solidFill>
                <a:sym typeface="Symbol"/>
              </a:rPr>
              <a:t>If x has children, then D(x) = {D(y) : x  y}</a:t>
            </a:r>
          </a:p>
          <a:p>
            <a:pPr marL="400050" indent="-400050"/>
            <a:endParaRPr lang="en-US" dirty="0" smtClean="0">
              <a:solidFill>
                <a:srgbClr val="FFFF00"/>
              </a:solidFill>
            </a:endParaRPr>
          </a:p>
          <a:p>
            <a:pPr marL="400050" indent="-400050"/>
            <a:r>
              <a:rPr lang="en-US" dirty="0" smtClean="0">
                <a:solidFill>
                  <a:srgbClr val="FFFF00"/>
                </a:solidFill>
              </a:rPr>
              <a:t>AFA, formal version: every tagged graph has an unique decoration. </a:t>
            </a:r>
          </a:p>
          <a:p>
            <a:pPr marL="400050" indent="-400050"/>
            <a:endParaRPr lang="en-US" dirty="0" smtClean="0">
              <a:solidFill>
                <a:srgbClr val="FFFF00"/>
              </a:solidFill>
            </a:endParaRPr>
          </a:p>
          <a:p>
            <a:pPr marL="400050" indent="-400050"/>
            <a:r>
              <a:rPr lang="en-US" dirty="0" smtClean="0">
                <a:solidFill>
                  <a:srgbClr val="FFFF00"/>
                </a:solidFill>
              </a:rPr>
              <a:t>We can prove the existence and the </a:t>
            </a:r>
            <a:r>
              <a:rPr lang="en-US" dirty="0" smtClean="0">
                <a:solidFill>
                  <a:srgbClr val="FFFF00"/>
                </a:solidFill>
              </a:rPr>
              <a:t>unicity</a:t>
            </a:r>
            <a:r>
              <a:rPr lang="en-US" dirty="0" smtClean="0">
                <a:solidFill>
                  <a:srgbClr val="FFFF00"/>
                </a:solidFill>
              </a:rPr>
              <a:t> of the previous no-wellfounded examples.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980728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FF00"/>
                </a:solidFill>
                <a:latin typeface="+mj-lt"/>
              </a:rPr>
              <a:t>Exercises</a:t>
            </a:r>
            <a:endParaRPr lang="en-US" dirty="0" smtClean="0">
              <a:solidFill>
                <a:srgbClr val="FFFF00"/>
              </a:solidFill>
              <a:latin typeface="+mj-lt"/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Let us regard the following sentence: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This proposition is not expressible in English using ten words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Let E be the atom representing the property „expressible in English using ten words” and let us represent the proposition that a proposition has/has not this property with the triple &lt;E, p, 1&gt;/&lt;E, p,0 &gt; (leaving off the atom Prop for the sake of simplicity).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we have a graph </a:t>
            </a:r>
            <a:r>
              <a:rPr lang="en-US" dirty="0" smtClean="0">
                <a:solidFill>
                  <a:srgbClr val="FFFF00"/>
                </a:solidFill>
              </a:rPr>
              <a:t>G</a:t>
            </a:r>
            <a:r>
              <a:rPr lang="en-US" baseline="-25000" dirty="0" smtClean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 representing p, a graph representing that p is not expressible in English using ten words will be  that on Figure 7.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‘this proposition’ in the above sentence refers to the prop expressed by the sentence itself, q, then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 q = &lt;E, q, 0&gt;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and a graph representing q can be seen on Figure 8.</a:t>
            </a:r>
          </a:p>
          <a:p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4" name="Kép 3" descr="55.jpg"/>
          <p:cNvPicPr>
            <a:picLocks noChangeAspect="1"/>
          </p:cNvPicPr>
          <p:nvPr/>
        </p:nvPicPr>
        <p:blipFill>
          <a:blip r:embed="rId2" cstate="print"/>
          <a:srcRect l="-687" t="77300" b="16400"/>
          <a:stretch>
            <a:fillRect/>
          </a:stretch>
        </p:blipFill>
        <p:spPr>
          <a:xfrm>
            <a:off x="395536" y="4797152"/>
            <a:ext cx="7867217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56.jpg"/>
          <p:cNvPicPr>
            <a:picLocks noChangeAspect="1"/>
          </p:cNvPicPr>
          <p:nvPr/>
        </p:nvPicPr>
        <p:blipFill>
          <a:blip r:embed="rId2" cstate="print"/>
          <a:srcRect l="-2377" t="10101" r="-687" b="32150"/>
          <a:stretch>
            <a:fillRect/>
          </a:stretch>
        </p:blipFill>
        <p:spPr>
          <a:xfrm>
            <a:off x="1115616" y="332656"/>
            <a:ext cx="6788391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57.jpg"/>
          <p:cNvPicPr>
            <a:picLocks noChangeAspect="1"/>
          </p:cNvPicPr>
          <p:nvPr/>
        </p:nvPicPr>
        <p:blipFill>
          <a:blip r:embed="rId2" cstate="print"/>
          <a:srcRect l="4382" t="11151" r="-687" b="30050"/>
          <a:stretch>
            <a:fillRect/>
          </a:stretch>
        </p:blipFill>
        <p:spPr>
          <a:xfrm>
            <a:off x="1403648" y="764704"/>
            <a:ext cx="5863509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55.jpg"/>
          <p:cNvPicPr>
            <a:picLocks noChangeAspect="1"/>
          </p:cNvPicPr>
          <p:nvPr/>
        </p:nvPicPr>
        <p:blipFill>
          <a:blip r:embed="rId2" cstate="print"/>
          <a:srcRect l="-686" t="83600" b="11150"/>
          <a:stretch>
            <a:fillRect/>
          </a:stretch>
        </p:blipFill>
        <p:spPr>
          <a:xfrm>
            <a:off x="827584" y="836712"/>
            <a:ext cx="7724176" cy="648072"/>
          </a:xfrm>
          <a:prstGeom prst="rect">
            <a:avLst/>
          </a:prstGeom>
        </p:spPr>
      </p:pic>
      <p:pic>
        <p:nvPicPr>
          <p:cNvPr id="3" name="Kép 2" descr="58.jpg"/>
          <p:cNvPicPr>
            <a:picLocks noChangeAspect="1"/>
          </p:cNvPicPr>
          <p:nvPr/>
        </p:nvPicPr>
        <p:blipFill>
          <a:blip r:embed="rId3" cstate="print"/>
          <a:srcRect l="1003" t="10101" b="44750"/>
          <a:stretch>
            <a:fillRect/>
          </a:stretch>
        </p:blipFill>
        <p:spPr>
          <a:xfrm>
            <a:off x="1259632" y="1412775"/>
            <a:ext cx="6840760" cy="5020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56.jpg"/>
          <p:cNvPicPr>
            <a:picLocks noChangeAspect="1"/>
          </p:cNvPicPr>
          <p:nvPr/>
        </p:nvPicPr>
        <p:blipFill>
          <a:blip r:embed="rId2" cstate="print"/>
          <a:srcRect l="-687" t="67850" r="1003" b="4851"/>
          <a:stretch>
            <a:fillRect/>
          </a:stretch>
        </p:blipFill>
        <p:spPr>
          <a:xfrm>
            <a:off x="1259632" y="615806"/>
            <a:ext cx="7200800" cy="3173234"/>
          </a:xfrm>
          <a:prstGeom prst="rect">
            <a:avLst/>
          </a:prstGeom>
        </p:spPr>
      </p:pic>
      <p:pic>
        <p:nvPicPr>
          <p:cNvPr id="4" name="Kép 3" descr="57.jpg"/>
          <p:cNvPicPr>
            <a:picLocks noChangeAspect="1"/>
          </p:cNvPicPr>
          <p:nvPr/>
        </p:nvPicPr>
        <p:blipFill>
          <a:blip r:embed="rId3" cstate="print"/>
          <a:srcRect l="-687" t="69950" b="15350"/>
          <a:stretch>
            <a:fillRect/>
          </a:stretch>
        </p:blipFill>
        <p:spPr>
          <a:xfrm>
            <a:off x="1259632" y="3789040"/>
            <a:ext cx="7200800" cy="1691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</TotalTime>
  <Words>423</Words>
  <Application>Microsoft Office PowerPoint</Application>
  <PresentationFormat>Diavetítés a képernyőre (4:3 oldalarány)</PresentationFormat>
  <Paragraphs>50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Áramlás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Andras</dc:creator>
  <cp:lastModifiedBy>andrás</cp:lastModifiedBy>
  <cp:revision>16</cp:revision>
  <dcterms:created xsi:type="dcterms:W3CDTF">2014-03-14T08:03:14Z</dcterms:created>
  <dcterms:modified xsi:type="dcterms:W3CDTF">2014-03-17T08:39:37Z</dcterms:modified>
</cp:coreProperties>
</file>