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8" r:id="rId3"/>
    <p:sldId id="265" r:id="rId4"/>
    <p:sldId id="259" r:id="rId5"/>
    <p:sldId id="260" r:id="rId6"/>
    <p:sldId id="261" r:id="rId7"/>
    <p:sldId id="264" r:id="rId8"/>
    <p:sldId id="262" r:id="rId9"/>
    <p:sldId id="270" r:id="rId10"/>
    <p:sldId id="271" r:id="rId11"/>
    <p:sldId id="263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0" y="26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dirty="0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1E99C3-4AA0-4D14-A6BD-335A6B5A09E5}" type="datetimeFigureOut">
              <a:rPr lang="en-US" smtClean="0"/>
              <a:t>9/15/2017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E83396-3637-49BE-9CAE-3E20473B873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uzsa.tbitai.me/" TargetMode="External"/><Relationship Id="rId2" Type="http://schemas.openxmlformats.org/officeDocument/2006/relationships/hyperlink" Target="mailto:mate.andras53@gmail.com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90059" y="476672"/>
            <a:ext cx="82809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3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Logika előadás</a:t>
            </a:r>
          </a:p>
          <a:p>
            <a:pPr algn="r"/>
            <a:r>
              <a:rPr lang="hu-HU" sz="3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2017 ősz</a:t>
            </a:r>
          </a:p>
          <a:p>
            <a:pPr algn="r"/>
            <a:r>
              <a:rPr lang="hu-HU" sz="2400" dirty="0" smtClean="0">
                <a:solidFill>
                  <a:srgbClr val="FFFF00"/>
                </a:solidFill>
              </a:rPr>
              <a:t>Máté András</a:t>
            </a:r>
          </a:p>
          <a:p>
            <a:pPr algn="r"/>
            <a:r>
              <a:rPr lang="hu-HU" dirty="0" smtClean="0">
                <a:solidFill>
                  <a:srgbClr val="FFFF00"/>
                </a:solidFill>
                <a:hlinkClick r:id="rId2"/>
              </a:rPr>
              <a:t>mate.andras53@gmail.com</a:t>
            </a:r>
            <a:endParaRPr lang="hu-HU" dirty="0" smtClean="0">
              <a:solidFill>
                <a:srgbClr val="FFFF00"/>
              </a:solidFill>
            </a:endParaRPr>
          </a:p>
          <a:p>
            <a:pPr algn="r"/>
            <a:r>
              <a:rPr lang="hu-HU" dirty="0" smtClean="0">
                <a:solidFill>
                  <a:srgbClr val="FFFF00"/>
                </a:solidFill>
              </a:rPr>
              <a:t>Konzultáció: K 13:00-14:00, P 13:00-14:00</a:t>
            </a:r>
          </a:p>
          <a:p>
            <a:pPr algn="r"/>
            <a:r>
              <a:rPr lang="hu-HU" dirty="0">
                <a:solidFill>
                  <a:srgbClr val="FFFF00"/>
                </a:solidFill>
              </a:rPr>
              <a:t>Honlap</a:t>
            </a:r>
            <a:r>
              <a:rPr lang="hu-HU" dirty="0" smtClean="0">
                <a:solidFill>
                  <a:srgbClr val="FFFF00"/>
                </a:solidFill>
              </a:rPr>
              <a:t>: http</a:t>
            </a:r>
            <a:r>
              <a:rPr lang="hu-HU" dirty="0">
                <a:solidFill>
                  <a:srgbClr val="FFFF00"/>
                </a:solidFill>
              </a:rPr>
              <a:t>://</a:t>
            </a:r>
            <a:r>
              <a:rPr lang="hu-HU" dirty="0" smtClean="0">
                <a:solidFill>
                  <a:srgbClr val="FFFF00"/>
                </a:solidFill>
              </a:rPr>
              <a:t>phil.elte.hu/mate/logea/logea.html</a:t>
            </a:r>
            <a:endParaRPr lang="hu-HU" dirty="0">
              <a:solidFill>
                <a:srgbClr val="FFFF00"/>
              </a:solidFill>
            </a:endParaRPr>
          </a:p>
          <a:p>
            <a:pPr algn="r"/>
            <a:r>
              <a:rPr lang="hu-HU" dirty="0" smtClean="0">
                <a:solidFill>
                  <a:srgbClr val="FFFF00"/>
                </a:solidFill>
              </a:rPr>
              <a:t>Tananyag: </a:t>
            </a:r>
          </a:p>
          <a:p>
            <a:pPr marL="342900" indent="-342900" algn="r">
              <a:buAutoNum type="arabicPeriod"/>
            </a:pPr>
            <a:r>
              <a:rPr lang="hu-HU" dirty="0" smtClean="0">
                <a:solidFill>
                  <a:srgbClr val="FFFF00"/>
                </a:solidFill>
              </a:rPr>
              <a:t>Barwise-Etchemendy, </a:t>
            </a:r>
            <a:r>
              <a:rPr lang="hu-HU" i="1" dirty="0" smtClean="0">
                <a:solidFill>
                  <a:srgbClr val="FFFF00"/>
                </a:solidFill>
              </a:rPr>
              <a:t>Language</a:t>
            </a:r>
            <a:r>
              <a:rPr lang="hu-HU" i="1" dirty="0" smtClean="0">
                <a:solidFill>
                  <a:srgbClr val="FFFF00"/>
                </a:solidFill>
              </a:rPr>
              <a:t>, </a:t>
            </a:r>
            <a:r>
              <a:rPr lang="hu-HU" i="1" dirty="0" smtClean="0">
                <a:solidFill>
                  <a:srgbClr val="FFFF00"/>
                </a:solidFill>
              </a:rPr>
              <a:t>Proof</a:t>
            </a:r>
            <a:r>
              <a:rPr lang="hu-HU" i="1" dirty="0" smtClean="0">
                <a:solidFill>
                  <a:srgbClr val="FFFF00"/>
                </a:solidFill>
              </a:rPr>
              <a:t> and Logic </a:t>
            </a:r>
            <a:r>
              <a:rPr lang="hu-HU" dirty="0" smtClean="0">
                <a:solidFill>
                  <a:srgbClr val="FFFF00"/>
                </a:solidFill>
              </a:rPr>
              <a:t>II. rész,</a:t>
            </a:r>
            <a:br>
              <a:rPr lang="hu-HU" dirty="0" smtClean="0">
                <a:solidFill>
                  <a:srgbClr val="FFFF00"/>
                </a:solidFill>
              </a:rPr>
            </a:br>
            <a:r>
              <a:rPr lang="hu-HU" dirty="0" smtClean="0">
                <a:solidFill>
                  <a:srgbClr val="FFFF00"/>
                </a:solidFill>
              </a:rPr>
              <a:t>a Tarski’s World program használatával, de a </a:t>
            </a:r>
            <a:r>
              <a:rPr lang="hu-HU" dirty="0" smtClean="0">
                <a:solidFill>
                  <a:srgbClr val="FFFF00"/>
                </a:solidFill>
              </a:rPr>
              <a:t>Fitch</a:t>
            </a:r>
            <a:r>
              <a:rPr lang="hu-HU" dirty="0" smtClean="0">
                <a:solidFill>
                  <a:srgbClr val="FFFF00"/>
                </a:solidFill>
              </a:rPr>
              <a:t> levezetési rendszer nélkül</a:t>
            </a:r>
          </a:p>
          <a:p>
            <a:pPr marL="342900" indent="-342900" algn="r">
              <a:buAutoNum type="arabicPeriod"/>
            </a:pPr>
            <a:r>
              <a:rPr lang="hu-HU" dirty="0">
                <a:solidFill>
                  <a:srgbClr val="FFFF00"/>
                </a:solidFill>
              </a:rPr>
              <a:t>Az előadásban elhangzó és a diákon olvasható tudnivalók az analitikus fákról,</a:t>
            </a:r>
            <a:br>
              <a:rPr lang="hu-HU" dirty="0">
                <a:solidFill>
                  <a:srgbClr val="FFFF00"/>
                </a:solidFill>
              </a:rPr>
            </a:br>
            <a:r>
              <a:rPr lang="hu-HU" dirty="0">
                <a:solidFill>
                  <a:srgbClr val="FFFF00"/>
                </a:solidFill>
              </a:rPr>
              <a:t>a Ruzsa program használatával (</a:t>
            </a:r>
            <a:r>
              <a:rPr lang="hu-HU" dirty="0">
                <a:solidFill>
                  <a:srgbClr val="FFFF00"/>
                </a:solidFill>
                <a:hlinkClick r:id="rId3"/>
              </a:rPr>
              <a:t>https://ruzsa.tbitai.me</a:t>
            </a:r>
            <a:r>
              <a:rPr lang="hu-HU" dirty="0" smtClean="0">
                <a:solidFill>
                  <a:srgbClr val="FFFF00"/>
                </a:solidFill>
                <a:hlinkClick r:id="rId3"/>
              </a:rPr>
              <a:t>/</a:t>
            </a:r>
            <a:r>
              <a:rPr lang="hu-HU" dirty="0" smtClean="0">
                <a:solidFill>
                  <a:srgbClr val="FFFF00"/>
                </a:solidFill>
              </a:rPr>
              <a:t>)</a:t>
            </a:r>
          </a:p>
          <a:p>
            <a:pPr algn="r"/>
            <a:r>
              <a:rPr lang="hu-HU" dirty="0" smtClean="0">
                <a:solidFill>
                  <a:srgbClr val="FFFF00"/>
                </a:solidFill>
              </a:rPr>
              <a:t>Előfeltétel: </a:t>
            </a:r>
          </a:p>
          <a:p>
            <a:pPr algn="r"/>
            <a:r>
              <a:rPr lang="hu-HU" dirty="0">
                <a:solidFill>
                  <a:srgbClr val="FFFF00"/>
                </a:solidFill>
              </a:rPr>
              <a:t>Barwise-Etchemendy, </a:t>
            </a:r>
            <a:r>
              <a:rPr lang="hu-HU" i="1" dirty="0">
                <a:solidFill>
                  <a:srgbClr val="FFFF00"/>
                </a:solidFill>
              </a:rPr>
              <a:t>Language</a:t>
            </a:r>
            <a:r>
              <a:rPr lang="hu-HU" i="1" dirty="0">
                <a:solidFill>
                  <a:srgbClr val="FFFF00"/>
                </a:solidFill>
              </a:rPr>
              <a:t>, </a:t>
            </a:r>
            <a:r>
              <a:rPr lang="hu-HU" i="1" dirty="0">
                <a:solidFill>
                  <a:srgbClr val="FFFF00"/>
                </a:solidFill>
              </a:rPr>
              <a:t>Proof</a:t>
            </a:r>
            <a:r>
              <a:rPr lang="hu-HU" i="1" dirty="0">
                <a:solidFill>
                  <a:srgbClr val="FFFF00"/>
                </a:solidFill>
              </a:rPr>
              <a:t> and Logic </a:t>
            </a:r>
            <a:r>
              <a:rPr lang="hu-HU" dirty="0" smtClean="0">
                <a:solidFill>
                  <a:srgbClr val="FFFF00"/>
                </a:solidFill>
              </a:rPr>
              <a:t>I. </a:t>
            </a:r>
            <a:r>
              <a:rPr lang="hu-HU" dirty="0">
                <a:solidFill>
                  <a:srgbClr val="FFFF00"/>
                </a:solidFill>
              </a:rPr>
              <a:t>rész,</a:t>
            </a:r>
            <a:br>
              <a:rPr lang="hu-HU" dirty="0">
                <a:solidFill>
                  <a:srgbClr val="FFFF00"/>
                </a:solidFill>
              </a:rPr>
            </a:br>
            <a:r>
              <a:rPr lang="hu-HU" dirty="0" smtClean="0">
                <a:solidFill>
                  <a:srgbClr val="FFFF00"/>
                </a:solidFill>
              </a:rPr>
              <a:t>(a </a:t>
            </a:r>
            <a:r>
              <a:rPr lang="hu-HU" dirty="0" smtClean="0">
                <a:solidFill>
                  <a:srgbClr val="FFFF00"/>
                </a:solidFill>
              </a:rPr>
              <a:t>Fitch</a:t>
            </a:r>
            <a:r>
              <a:rPr lang="hu-HU" dirty="0" smtClean="0">
                <a:solidFill>
                  <a:srgbClr val="FFFF00"/>
                </a:solidFill>
              </a:rPr>
              <a:t> rendszerre vonatkozó szakaszok nélkül),</a:t>
            </a:r>
          </a:p>
          <a:p>
            <a:pPr algn="r"/>
            <a:r>
              <a:rPr lang="hu-HU" dirty="0" smtClean="0">
                <a:solidFill>
                  <a:srgbClr val="FFFF00"/>
                </a:solidFill>
              </a:rPr>
              <a:t>+ analitikus fák a kijelentéslogikában, a Ruzsa program használatával.</a:t>
            </a:r>
          </a:p>
          <a:p>
            <a:pPr algn="r"/>
            <a:r>
              <a:rPr lang="hu-HU" dirty="0" smtClean="0">
                <a:solidFill>
                  <a:srgbClr val="FFFF00"/>
                </a:solidFill>
              </a:rPr>
              <a:t>(Ld. a honlapon levő diákat: Analitikus fák I-II.)</a:t>
            </a:r>
          </a:p>
          <a:p>
            <a:pPr algn="r"/>
            <a:r>
              <a:rPr lang="hu-HU" dirty="0" smtClean="0">
                <a:solidFill>
                  <a:srgbClr val="FFFF00"/>
                </a:solidFill>
              </a:rPr>
              <a:t>Jegyszerzés:</a:t>
            </a:r>
            <a:br>
              <a:rPr lang="hu-HU" dirty="0" smtClean="0">
                <a:solidFill>
                  <a:srgbClr val="FFFF00"/>
                </a:solidFill>
              </a:rPr>
            </a:br>
            <a:r>
              <a:rPr lang="hu-HU" dirty="0" smtClean="0">
                <a:solidFill>
                  <a:srgbClr val="FFFF00"/>
                </a:solidFill>
              </a:rPr>
              <a:t>Feladatmegoldás (vizsgán, vagy lehet megajánlott jegyet is szerezni az előadásokon szereplő feladatok elküldésével).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30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11560" y="1196752"/>
            <a:ext cx="8064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u="sng" dirty="0" smtClean="0">
                <a:solidFill>
                  <a:srgbClr val="FFFF00"/>
                </a:solidFill>
                <a:latin typeface="+mj-lt"/>
                <a:sym typeface="Symbol"/>
              </a:rPr>
              <a:t>A tárgyalási univerzum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Általánosan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elfogadott feltevés: minden diskurzushoz, minden elmélethez hozzátartozik azoknak a dolgoknak, objektumoknak az összessége, amelyekre vonatkozik. </a:t>
            </a:r>
            <a:endParaRPr lang="hu-HU" dirty="0" smtClean="0">
              <a:solidFill>
                <a:srgbClr val="FFFF00"/>
              </a:solidFill>
              <a:sym typeface="Symbol"/>
            </a:endParaRP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Amikor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azt mondom:  ̒Mindenki levizsgázott logikából’, akkor egy csoport tagjairól beszélek és nem értem bele Augustus De Morgant. Amikor azt a tételt állítom, hogy az összeadás kommutatív, azaz x+y=</a:t>
            </a:r>
            <a:r>
              <a:rPr lang="hu-HU" dirty="0">
                <a:solidFill>
                  <a:srgbClr val="FFFF00"/>
                </a:solidFill>
                <a:sym typeface="Symbol"/>
              </a:rPr>
              <a:t>y</a:t>
            </a:r>
            <a:r>
              <a:rPr lang="hu-HU" dirty="0">
                <a:solidFill>
                  <a:srgbClr val="FFFF00"/>
                </a:solidFill>
                <a:sym typeface="Symbol"/>
              </a:rPr>
              <a:t>+x minden x-re és y-ra, akkor egy adott számhalmaz (pl. valós számok) elemeire gondolok, és nem tartozik x értékei közé az összeadás művelete.</a:t>
            </a:r>
          </a:p>
          <a:p>
            <a:r>
              <a:rPr lang="hu-HU" dirty="0">
                <a:solidFill>
                  <a:srgbClr val="FFFF00"/>
                </a:solidFill>
                <a:sym typeface="Symbol"/>
              </a:rPr>
              <a:t>A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szóba jöhető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objektumok összességét (De Morgan  nyomán) </a:t>
            </a:r>
            <a:r>
              <a:rPr lang="hu-HU" u="sng" dirty="0">
                <a:solidFill>
                  <a:srgbClr val="FFFF00"/>
                </a:solidFill>
                <a:sym typeface="Symbol"/>
              </a:rPr>
              <a:t>tárgyalási univerzumnak</a:t>
            </a:r>
            <a:r>
              <a:rPr lang="hu-HU" dirty="0">
                <a:solidFill>
                  <a:srgbClr val="FFFF00"/>
                </a:solidFill>
                <a:sym typeface="Symbol"/>
              </a:rPr>
              <a:t> nevezzük. </a:t>
            </a:r>
            <a:endParaRPr lang="hu-HU" dirty="0" smtClean="0">
              <a:solidFill>
                <a:srgbClr val="FFFF00"/>
              </a:solidFill>
              <a:sym typeface="Symbol"/>
            </a:endParaRP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Két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dolgot tételezünk fel róla: hogy </a:t>
            </a:r>
            <a:r>
              <a:rPr lang="hu-HU" i="1" dirty="0">
                <a:solidFill>
                  <a:srgbClr val="FFFF00"/>
                </a:solidFill>
                <a:sym typeface="Symbol"/>
              </a:rPr>
              <a:t>halmaz</a:t>
            </a:r>
            <a:r>
              <a:rPr lang="hu-HU" dirty="0">
                <a:solidFill>
                  <a:srgbClr val="FFFF00"/>
                </a:solidFill>
                <a:sym typeface="Symbol"/>
              </a:rPr>
              <a:t> és hogy </a:t>
            </a:r>
            <a:r>
              <a:rPr lang="hu-HU" i="1" dirty="0">
                <a:solidFill>
                  <a:srgbClr val="FFFF00"/>
                </a:solidFill>
                <a:sym typeface="Symbol"/>
              </a:rPr>
              <a:t>nem üres</a:t>
            </a:r>
            <a:r>
              <a:rPr lang="hu-HU" dirty="0">
                <a:solidFill>
                  <a:srgbClr val="FFFF00"/>
                </a:solidFill>
                <a:sym typeface="Symbol"/>
              </a:rPr>
              <a:t>. Mindkettő fontos, de az elsővel most nem kell törődnünk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Egy adott Tarski-féle világban a tárgyalási univerzum a világ blokkjainak halmaza. A blokknyelv mondatainak igazságértékét mindig is egy adott világhoz képest határoztuk meg. A kvantifikáció esetében is: a  ̒</a:t>
            </a:r>
            <a:r>
              <a:rPr lang="hu-HU" dirty="0">
                <a:solidFill>
                  <a:srgbClr val="FFFF00"/>
                </a:solidFill>
                <a:sym typeface="Symbol"/>
              </a:rPr>
              <a:t>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xA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’ mondatot úgy kell érteni, hogy az A mondat </a:t>
            </a:r>
            <a:r>
              <a:rPr lang="hu-HU" i="1" dirty="0" smtClean="0">
                <a:solidFill>
                  <a:srgbClr val="FFFF00"/>
                </a:solidFill>
                <a:sym typeface="Symbol"/>
              </a:rPr>
              <a:t>az adott világ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 minden blokkjára igaz. </a:t>
            </a:r>
            <a:endParaRPr lang="hu-HU" dirty="0">
              <a:solidFill>
                <a:srgbClr val="FFFF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14418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11560" y="1305342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FOL szintaxisa:</a:t>
            </a:r>
            <a:endParaRPr lang="hu-HU" dirty="0">
              <a:solidFill>
                <a:srgbClr val="FFFF00"/>
              </a:solidFill>
            </a:endParaRPr>
          </a:p>
          <a:p>
            <a:r>
              <a:rPr lang="hu-HU" dirty="0">
                <a:solidFill>
                  <a:srgbClr val="FFFF00"/>
                </a:solidFill>
              </a:rPr>
              <a:t>0. Ha egy n-argumentumú predikátum mindegyik argumentumhelyére egy </a:t>
            </a:r>
            <a:r>
              <a:rPr lang="hu-HU" dirty="0" smtClean="0">
                <a:solidFill>
                  <a:srgbClr val="FFFF00"/>
                </a:solidFill>
              </a:rPr>
              <a:t>terminust </a:t>
            </a:r>
            <a:r>
              <a:rPr lang="hu-HU" dirty="0">
                <a:solidFill>
                  <a:srgbClr val="FFFF00"/>
                </a:solidFill>
              </a:rPr>
              <a:t>írunk, a FOL egy (atomi) mondatát kapjuk </a:t>
            </a:r>
          </a:p>
          <a:p>
            <a:r>
              <a:rPr lang="hu-HU" dirty="0">
                <a:solidFill>
                  <a:srgbClr val="FFFF00"/>
                </a:solidFill>
              </a:rPr>
              <a:t>	(beleértve a </a:t>
            </a:r>
            <a:r>
              <a:rPr lang="hu-HU" dirty="0">
                <a:solidFill>
                  <a:srgbClr val="FFFF00"/>
                </a:solidFill>
                <a:latin typeface="Cambria"/>
              </a:rPr>
              <a:t>“</a:t>
            </a:r>
            <a:r>
              <a:rPr lang="el-GR" dirty="0">
                <a:solidFill>
                  <a:srgbClr val="FFFF00"/>
                </a:solidFill>
                <a:latin typeface="Cambria"/>
              </a:rPr>
              <a:t>τ</a:t>
            </a:r>
            <a:r>
              <a:rPr lang="hu-HU" baseline="-25000" dirty="0">
                <a:solidFill>
                  <a:srgbClr val="FFFF00"/>
                </a:solidFill>
                <a:latin typeface="Cambria"/>
              </a:rPr>
              <a:t>1</a:t>
            </a:r>
            <a:r>
              <a:rPr lang="hu-HU" dirty="0">
                <a:solidFill>
                  <a:srgbClr val="FFFF00"/>
                </a:solidFill>
                <a:latin typeface="Cambria"/>
              </a:rPr>
              <a:t>=</a:t>
            </a:r>
            <a:r>
              <a:rPr lang="el-GR" dirty="0">
                <a:solidFill>
                  <a:srgbClr val="FFFF00"/>
                </a:solidFill>
                <a:latin typeface="Cambria"/>
              </a:rPr>
              <a:t>τ</a:t>
            </a:r>
            <a:r>
              <a:rPr lang="hu-HU" baseline="-25000" dirty="0">
                <a:solidFill>
                  <a:srgbClr val="FFFF00"/>
                </a:solidFill>
                <a:latin typeface="Cambria"/>
              </a:rPr>
              <a:t>2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” alakú, azonossági mondatokat). </a:t>
            </a:r>
          </a:p>
          <a:p>
            <a:r>
              <a:rPr lang="hu-HU" dirty="0">
                <a:solidFill>
                  <a:srgbClr val="FFFF00"/>
                </a:solidFill>
              </a:rPr>
              <a:t> 1. Ha A mondat, akkor  </a:t>
            </a:r>
            <a:r>
              <a:rPr lang="hu-HU" dirty="0">
                <a:solidFill>
                  <a:srgbClr val="FFFF00"/>
                </a:solidFill>
                <a:latin typeface="Cambria"/>
              </a:rPr>
              <a:t>“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A” is mondat</a:t>
            </a:r>
            <a:endParaRPr lang="hu-HU" dirty="0">
              <a:solidFill>
                <a:srgbClr val="FFFF00"/>
              </a:solidFill>
            </a:endParaRPr>
          </a:p>
          <a:p>
            <a:r>
              <a:rPr lang="hu-HU" dirty="0">
                <a:solidFill>
                  <a:srgbClr val="FFFF00"/>
                </a:solidFill>
              </a:rPr>
              <a:t>2-3. Ha A</a:t>
            </a:r>
            <a:r>
              <a:rPr lang="hu-HU" baseline="-25000" dirty="0">
                <a:solidFill>
                  <a:srgbClr val="FFFF00"/>
                </a:solidFill>
              </a:rPr>
              <a:t>1</a:t>
            </a:r>
            <a:r>
              <a:rPr lang="hu-HU" dirty="0">
                <a:solidFill>
                  <a:srgbClr val="FFFF00"/>
                </a:solidFill>
              </a:rPr>
              <a:t>, A</a:t>
            </a:r>
            <a:r>
              <a:rPr lang="hu-HU" baseline="-25000" dirty="0">
                <a:solidFill>
                  <a:srgbClr val="FFFF00"/>
                </a:solidFill>
              </a:rPr>
              <a:t>2</a:t>
            </a:r>
            <a:r>
              <a:rPr lang="hu-HU" dirty="0">
                <a:solidFill>
                  <a:srgbClr val="FFFF00"/>
                </a:solidFill>
              </a:rPr>
              <a:t>, … A</a:t>
            </a:r>
            <a:r>
              <a:rPr lang="hu-HU" baseline="-25000" dirty="0">
                <a:solidFill>
                  <a:srgbClr val="FFFF00"/>
                </a:solidFill>
              </a:rPr>
              <a:t>n</a:t>
            </a:r>
            <a:r>
              <a:rPr lang="hu-HU" dirty="0">
                <a:solidFill>
                  <a:srgbClr val="FFFF00"/>
                </a:solidFill>
              </a:rPr>
              <a:t> mondatok, akkor  </a:t>
            </a:r>
            <a:r>
              <a:rPr lang="hu-HU" dirty="0">
                <a:solidFill>
                  <a:srgbClr val="FFFF00"/>
                </a:solidFill>
                <a:latin typeface="Cambria"/>
              </a:rPr>
              <a:t>“(</a:t>
            </a:r>
            <a:r>
              <a:rPr lang="hu-HU" dirty="0">
                <a:solidFill>
                  <a:srgbClr val="FFFF00"/>
                </a:solidFill>
              </a:rPr>
              <a:t>A</a:t>
            </a:r>
            <a:r>
              <a:rPr lang="hu-HU" baseline="-25000" dirty="0">
                <a:solidFill>
                  <a:srgbClr val="FFFF00"/>
                </a:solidFill>
              </a:rPr>
              <a:t>1 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</a:t>
            </a:r>
            <a:r>
              <a:rPr lang="hu-HU" dirty="0">
                <a:solidFill>
                  <a:srgbClr val="FFFF00"/>
                </a:solidFill>
              </a:rPr>
              <a:t> A</a:t>
            </a:r>
            <a:r>
              <a:rPr lang="hu-HU" baseline="-25000" dirty="0">
                <a:solidFill>
                  <a:srgbClr val="FFFF00"/>
                </a:solidFill>
              </a:rPr>
              <a:t>2 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</a:t>
            </a:r>
            <a:r>
              <a:rPr lang="hu-HU" dirty="0">
                <a:solidFill>
                  <a:srgbClr val="FFFF00"/>
                </a:solidFill>
              </a:rPr>
              <a:t> … 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</a:t>
            </a:r>
            <a:r>
              <a:rPr lang="hu-HU" dirty="0">
                <a:solidFill>
                  <a:srgbClr val="FFFF00"/>
                </a:solidFill>
              </a:rPr>
              <a:t> A</a:t>
            </a:r>
            <a:r>
              <a:rPr lang="hu-HU" baseline="-25000" dirty="0">
                <a:solidFill>
                  <a:srgbClr val="FFFF00"/>
                </a:solidFill>
              </a:rPr>
              <a:t>n</a:t>
            </a:r>
            <a:r>
              <a:rPr lang="hu-HU" dirty="0">
                <a:solidFill>
                  <a:srgbClr val="FFFF00"/>
                </a:solidFill>
              </a:rPr>
              <a:t>) ”, továbbá </a:t>
            </a:r>
            <a:br>
              <a:rPr lang="hu-HU" dirty="0">
                <a:solidFill>
                  <a:srgbClr val="FFFF00"/>
                </a:solidFill>
              </a:rPr>
            </a:br>
            <a:r>
              <a:rPr lang="hu-HU" dirty="0">
                <a:solidFill>
                  <a:srgbClr val="FFFF00"/>
                </a:solidFill>
                <a:latin typeface="Cambria"/>
              </a:rPr>
              <a:t>“(</a:t>
            </a:r>
            <a:r>
              <a:rPr lang="hu-HU" dirty="0">
                <a:solidFill>
                  <a:srgbClr val="FFFF00"/>
                </a:solidFill>
              </a:rPr>
              <a:t>A</a:t>
            </a:r>
            <a:r>
              <a:rPr lang="hu-HU" baseline="-25000" dirty="0">
                <a:solidFill>
                  <a:srgbClr val="FFFF00"/>
                </a:solidFill>
              </a:rPr>
              <a:t>1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 </a:t>
            </a:r>
            <a:r>
              <a:rPr lang="hu-HU" dirty="0">
                <a:solidFill>
                  <a:srgbClr val="FFFF00"/>
                </a:solidFill>
              </a:rPr>
              <a:t> A</a:t>
            </a:r>
            <a:r>
              <a:rPr lang="hu-HU" baseline="-25000" dirty="0">
                <a:solidFill>
                  <a:srgbClr val="FFFF00"/>
                </a:solidFill>
              </a:rPr>
              <a:t>2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 </a:t>
            </a:r>
            <a:r>
              <a:rPr lang="hu-HU" dirty="0">
                <a:solidFill>
                  <a:srgbClr val="FFFF00"/>
                </a:solidFill>
              </a:rPr>
              <a:t> … 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 </a:t>
            </a:r>
            <a:r>
              <a:rPr lang="hu-HU" dirty="0">
                <a:solidFill>
                  <a:srgbClr val="FFFF00"/>
                </a:solidFill>
              </a:rPr>
              <a:t>A</a:t>
            </a:r>
            <a:r>
              <a:rPr lang="hu-HU" baseline="-25000" dirty="0">
                <a:solidFill>
                  <a:srgbClr val="FFFF00"/>
                </a:solidFill>
              </a:rPr>
              <a:t>n</a:t>
            </a:r>
            <a:r>
              <a:rPr lang="hu-HU" dirty="0">
                <a:solidFill>
                  <a:srgbClr val="FFFF00"/>
                </a:solidFill>
              </a:rPr>
              <a:t>)” is mondat.</a:t>
            </a:r>
          </a:p>
          <a:p>
            <a:r>
              <a:rPr lang="hu-HU" dirty="0">
                <a:solidFill>
                  <a:srgbClr val="FFFF00"/>
                </a:solidFill>
              </a:rPr>
              <a:t>4-5. Ha A és B mondatok, akkor </a:t>
            </a:r>
            <a:r>
              <a:rPr lang="hu-HU" dirty="0">
                <a:solidFill>
                  <a:srgbClr val="FFFF00"/>
                </a:solidFill>
                <a:latin typeface="Cambria"/>
              </a:rPr>
              <a:t>“(A </a:t>
            </a:r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 B)” és “(A  B)” is mondatok.</a:t>
            </a:r>
          </a:p>
          <a:p>
            <a:r>
              <a:rPr lang="hu-HU" dirty="0">
                <a:solidFill>
                  <a:srgbClr val="FFFF00"/>
                </a:solidFill>
                <a:latin typeface="Cambria"/>
                <a:sym typeface="Symbol"/>
              </a:rPr>
              <a:t>6-7. Ha A mondat,  pedig változó. akkor “A” és “A” is mondatok</a:t>
            </a:r>
            <a:r>
              <a:rPr lang="hu-HU" dirty="0" smtClean="0">
                <a:solidFill>
                  <a:srgbClr val="FFFF00"/>
                </a:solidFill>
                <a:latin typeface="Cambria"/>
                <a:sym typeface="Symbol"/>
              </a:rPr>
              <a:t>.</a:t>
            </a:r>
          </a:p>
          <a:p>
            <a:pPr lvl="1"/>
            <a:r>
              <a:rPr lang="hu-HU" dirty="0" smtClean="0">
                <a:solidFill>
                  <a:srgbClr val="FFFF00"/>
                </a:solidFill>
                <a:latin typeface="Cambria"/>
                <a:sym typeface="Symbol"/>
              </a:rPr>
              <a:t>Kiolvasásuk: „Van olyan , amelyre igaz, hogy A”, ill. „Minden </a:t>
            </a:r>
            <a:r>
              <a:rPr lang="hu-HU" dirty="0" smtClean="0">
                <a:solidFill>
                  <a:srgbClr val="FFFF00"/>
                </a:solidFill>
                <a:latin typeface="Cambria"/>
                <a:sym typeface="Symbol"/>
              </a:rPr>
              <a:t>-re</a:t>
            </a:r>
            <a:r>
              <a:rPr lang="hu-HU" dirty="0" smtClean="0">
                <a:solidFill>
                  <a:srgbClr val="FFFF00"/>
                </a:solidFill>
                <a:latin typeface="Cambria"/>
                <a:sym typeface="Symbol"/>
              </a:rPr>
              <a:t> igaz, hogy A”.</a:t>
            </a:r>
            <a:endParaRPr lang="hu-HU" dirty="0">
              <a:solidFill>
                <a:srgbClr val="FFFF00"/>
              </a:solidFill>
              <a:latin typeface="Cambria"/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3813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55576" y="1052736"/>
            <a:ext cx="763284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>
              <a:solidFill>
                <a:srgbClr val="FFFF00"/>
              </a:solidFill>
              <a:latin typeface="Cambria"/>
              <a:sym typeface="Symbol"/>
            </a:endParaRPr>
          </a:p>
          <a:p>
            <a:r>
              <a:rPr lang="hu-HU" sz="2000" u="sng" dirty="0" smtClean="0">
                <a:solidFill>
                  <a:srgbClr val="FFFF00"/>
                </a:solidFill>
                <a:latin typeface="+mj-lt"/>
                <a:sym typeface="Symbol"/>
              </a:rPr>
              <a:t>Változók szabad és kötött előfordulásai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Az ‘x egy kocka’  avagy ‘Cube(x)’ mondatban az x változó különböző értékeket vehet fel, és a mondat igazságértéke az x értékétől függ. 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3" name="Felhő 2"/>
          <p:cNvSpPr/>
          <p:nvPr/>
        </p:nvSpPr>
        <p:spPr>
          <a:xfrm>
            <a:off x="6012160" y="2420888"/>
            <a:ext cx="3131840" cy="936104"/>
          </a:xfrm>
          <a:prstGeom prst="cloudCallout">
            <a:avLst>
              <a:gd name="adj1" fmla="val -25014"/>
              <a:gd name="adj2" fmla="val 11915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„mondatfüggvény”</a:t>
            </a:r>
          </a:p>
          <a:p>
            <a:pPr algn="ctr"/>
            <a:r>
              <a:rPr lang="hu-HU" dirty="0" smtClean="0">
                <a:solidFill>
                  <a:srgbClr val="FFFF00"/>
                </a:solidFill>
              </a:rPr>
              <a:t>(Russell)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611560" y="3501008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‘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xCube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(x)’ mondat igazságértéke értelemszerűen nem függ x értékétől. Akkor lesz igaz, ha van  a világban olyan dolog, amit x értékének véve a ‘Cube(x)’ mondat igaz 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Rövidebben:  Van olyan dolog, amelyre ‘Cube(x)’ igaz.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539552" y="4797152"/>
            <a:ext cx="784887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Másképp ugyanez: az illető dolog </a:t>
            </a:r>
            <a:r>
              <a:rPr lang="hu-HU" u="sng" dirty="0" smtClean="0">
                <a:solidFill>
                  <a:srgbClr val="FF0000"/>
                </a:solidFill>
              </a:rPr>
              <a:t>satisfies</a:t>
            </a:r>
            <a:r>
              <a:rPr lang="hu-HU" u="sng" dirty="0" smtClean="0">
                <a:solidFill>
                  <a:srgbClr val="FF0000"/>
                </a:solidFill>
              </a:rPr>
              <a:t> (kielégíti</a:t>
            </a:r>
            <a:r>
              <a:rPr lang="hu-HU" dirty="0" smtClean="0">
                <a:solidFill>
                  <a:srgbClr val="FF0000"/>
                </a:solidFill>
              </a:rPr>
              <a:t> ) a Cube(x) </a:t>
            </a:r>
            <a:r>
              <a:rPr lang="hu-HU" dirty="0" smtClean="0">
                <a:solidFill>
                  <a:srgbClr val="FF0000"/>
                </a:solidFill>
              </a:rPr>
              <a:t>wff-t</a:t>
            </a:r>
            <a:r>
              <a:rPr lang="hu-HU" dirty="0" smtClean="0">
                <a:solidFill>
                  <a:srgbClr val="FF0000"/>
                </a:solidFill>
              </a:rPr>
              <a:t> (nyitott mondatot). A  könyv ezt a terminológiát használja.</a:t>
            </a:r>
          </a:p>
        </p:txBody>
      </p:sp>
    </p:spTree>
    <p:extLst>
      <p:ext uri="{BB962C8B-B14F-4D97-AF65-F5344CB8AC3E}">
        <p14:creationId xmlns:p14="http://schemas.microsoft.com/office/powerpoint/2010/main" val="387045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1124744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Hasonlóképpen a ‘</a:t>
            </a:r>
            <a:r>
              <a:rPr lang="hu-HU" dirty="0" smtClean="0">
                <a:solidFill>
                  <a:srgbClr val="FFFF00"/>
                </a:solidFill>
              </a:rPr>
              <a:t>Larger</a:t>
            </a:r>
            <a:r>
              <a:rPr lang="hu-HU" dirty="0" smtClean="0">
                <a:solidFill>
                  <a:srgbClr val="FFFF00"/>
                </a:solidFill>
              </a:rPr>
              <a:t>(x, y)’ mondat igazságértéke x és y értékétől is függ.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A ‘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xLarger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(x, y)’ mondat már nem függ az </a:t>
            </a:r>
            <a:r>
              <a:rPr lang="hu-HU" dirty="0" smtClean="0">
                <a:solidFill>
                  <a:srgbClr val="FFFF00"/>
                </a:solidFill>
              </a:rPr>
              <a:t> x-től. 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y egy értékére akkor lesz igaz, ha van olyan dolog, ami nagyobb nála.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Tehát </a:t>
            </a:r>
            <a:r>
              <a:rPr lang="hu-HU" dirty="0">
                <a:solidFill>
                  <a:srgbClr val="FFFF00"/>
                </a:solidFill>
              </a:rPr>
              <a:t>e</a:t>
            </a:r>
            <a:r>
              <a:rPr lang="hu-HU" dirty="0" smtClean="0">
                <a:solidFill>
                  <a:srgbClr val="FFFF00"/>
                </a:solidFill>
              </a:rPr>
              <a:t>nnyit jelent: 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Van, ami nagyobb y-nál.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A ‘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yLarger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(x, y)’  értéke meg y-tól nem függ.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Jelentése: </a:t>
            </a:r>
            <a:endParaRPr lang="hu-HU" dirty="0" smtClean="0">
              <a:solidFill>
                <a:srgbClr val="FFFF00"/>
              </a:solidFill>
              <a:sym typeface="Symbol"/>
            </a:endParaRP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Van, aminél x nagyobb.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Tehát a kvantifikáció megszünteti a változó szabad értékelését.  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Az olyan változó(előfordulás)t, amire egy kvantor vonatkozik, </a:t>
            </a:r>
            <a:r>
              <a:rPr lang="hu-HU" u="sng" dirty="0" smtClean="0">
                <a:solidFill>
                  <a:srgbClr val="FFFF00"/>
                </a:solidFill>
                <a:sym typeface="Symbol"/>
              </a:rPr>
              <a:t>kötött  változó(előfordulás)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nak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 nevezzük.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Ha egy változónak egy előfordulása nem kötött, akkor </a:t>
            </a:r>
            <a:r>
              <a:rPr lang="hu-HU" u="sng" dirty="0" smtClean="0">
                <a:solidFill>
                  <a:srgbClr val="FFFF00"/>
                </a:solidFill>
              </a:rPr>
              <a:t>szabad</a:t>
            </a:r>
            <a:r>
              <a:rPr lang="hu-HU" dirty="0" smtClean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3" name="Felhő 2"/>
          <p:cNvSpPr/>
          <p:nvPr/>
        </p:nvSpPr>
        <p:spPr>
          <a:xfrm>
            <a:off x="6444208" y="1844824"/>
            <a:ext cx="2699792" cy="1440160"/>
          </a:xfrm>
          <a:prstGeom prst="cloudCallout">
            <a:avLst>
              <a:gd name="adj1" fmla="val -31226"/>
              <a:gd name="adj2" fmla="val 46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És lehetővé teszi, hogy a változót  „</a:t>
            </a:r>
            <a:r>
              <a:rPr lang="hu-HU" dirty="0" smtClean="0">
                <a:solidFill>
                  <a:srgbClr val="FFFF00"/>
                </a:solidFill>
              </a:rPr>
              <a:t>ki-fogalmazzuk</a:t>
            </a:r>
            <a:r>
              <a:rPr lang="hu-HU" dirty="0" smtClean="0">
                <a:solidFill>
                  <a:srgbClr val="FFFF00"/>
                </a:solidFill>
              </a:rPr>
              <a:t>” a mondatból.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69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7544" y="1028343"/>
            <a:ext cx="80648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>
                <a:solidFill>
                  <a:srgbClr val="FFFF00"/>
                </a:solidFill>
              </a:rPr>
              <a:t>Szabályokban, pontos definícióval:</a:t>
            </a:r>
          </a:p>
          <a:p>
            <a:r>
              <a:rPr lang="hu-HU" dirty="0">
                <a:solidFill>
                  <a:srgbClr val="FFFF00"/>
                </a:solidFill>
              </a:rPr>
              <a:t>0. Atomi mondatokban minden </a:t>
            </a:r>
            <a:r>
              <a:rPr lang="hu-HU" dirty="0" smtClean="0">
                <a:solidFill>
                  <a:srgbClr val="FFFF00"/>
                </a:solidFill>
              </a:rPr>
              <a:t>változó-előfordulás </a:t>
            </a:r>
            <a:r>
              <a:rPr lang="hu-HU" dirty="0">
                <a:solidFill>
                  <a:srgbClr val="FFFF00"/>
                </a:solidFill>
              </a:rPr>
              <a:t>szabad. </a:t>
            </a:r>
          </a:p>
          <a:p>
            <a:r>
              <a:rPr lang="hu-HU" dirty="0">
                <a:solidFill>
                  <a:srgbClr val="FFFF00"/>
                </a:solidFill>
              </a:rPr>
              <a:t>1-5. Igazságkonnektívumok alkalmazása esetén a kimenetben ugyanazok a </a:t>
            </a:r>
            <a:r>
              <a:rPr lang="hu-HU" dirty="0" smtClean="0">
                <a:solidFill>
                  <a:srgbClr val="FFFF00"/>
                </a:solidFill>
              </a:rPr>
              <a:t>változó-előfordulások </a:t>
            </a:r>
            <a:r>
              <a:rPr lang="hu-HU" dirty="0">
                <a:solidFill>
                  <a:srgbClr val="FFFF00"/>
                </a:solidFill>
              </a:rPr>
              <a:t>szabadok, mint az argumentumokban.</a:t>
            </a:r>
          </a:p>
          <a:p>
            <a:r>
              <a:rPr lang="hu-HU" dirty="0">
                <a:solidFill>
                  <a:srgbClr val="FFFF00"/>
                </a:solidFill>
              </a:rPr>
              <a:t>6-7.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“A”</a:t>
            </a:r>
            <a:r>
              <a:rPr lang="hu-HU" dirty="0">
                <a:solidFill>
                  <a:srgbClr val="FFFF00"/>
                </a:solidFill>
                <a:sym typeface="Symbol"/>
              </a:rPr>
              <a:t>-ban</a:t>
            </a:r>
            <a:r>
              <a:rPr lang="hu-HU" dirty="0">
                <a:solidFill>
                  <a:srgbClr val="FFFF00"/>
                </a:solidFill>
                <a:sym typeface="Symbol"/>
              </a:rPr>
              <a:t>  és “A”</a:t>
            </a:r>
            <a:r>
              <a:rPr lang="hu-HU" dirty="0">
                <a:solidFill>
                  <a:srgbClr val="FFFF00"/>
                </a:solidFill>
                <a:sym typeface="Symbol"/>
              </a:rPr>
              <a:t>-ban</a:t>
            </a:r>
            <a:r>
              <a:rPr lang="hu-HU" dirty="0">
                <a:solidFill>
                  <a:srgbClr val="FFFF00"/>
                </a:solidFill>
                <a:sym typeface="Symbol"/>
              </a:rPr>
              <a:t>  </a:t>
            </a:r>
            <a:r>
              <a:rPr lang="hu-HU" dirty="0">
                <a:solidFill>
                  <a:srgbClr val="FFFF00"/>
                </a:solidFill>
                <a:sym typeface="Symbol"/>
              </a:rPr>
              <a:t>-nek</a:t>
            </a:r>
            <a:r>
              <a:rPr lang="hu-HU" dirty="0">
                <a:solidFill>
                  <a:srgbClr val="FFFF00"/>
                </a:solidFill>
                <a:sym typeface="Symbol"/>
              </a:rPr>
              <a:t> nincs szabad előfordulása, a többi változónak ugyanazok az előfordulásai szabadok, mint A-ban.</a:t>
            </a:r>
          </a:p>
          <a:p>
            <a:r>
              <a:rPr lang="hu-HU" dirty="0">
                <a:solidFill>
                  <a:srgbClr val="FFFF00"/>
                </a:solidFill>
                <a:sym typeface="Symbol"/>
              </a:rPr>
              <a:t>Ha egy mondatban van szabad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változó-előfordulás,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akkor a mondat nyitott.</a:t>
            </a:r>
          </a:p>
          <a:p>
            <a:r>
              <a:rPr lang="hu-HU" dirty="0">
                <a:solidFill>
                  <a:srgbClr val="FFFF00"/>
                </a:solidFill>
                <a:sym typeface="Symbol"/>
              </a:rPr>
              <a:t>Ha minden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változó-előfordulás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kötött, akkor a mondat  zárt</a:t>
            </a:r>
          </a:p>
          <a:p>
            <a:r>
              <a:rPr lang="hu-HU" dirty="0">
                <a:solidFill>
                  <a:srgbClr val="FFFF00"/>
                </a:solidFill>
                <a:sym typeface="Symbol"/>
              </a:rPr>
              <a:t>(beleértve azokat a mondatokat, amelyekben nincsenek változók).</a:t>
            </a:r>
            <a:endParaRPr lang="hu-H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02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899592" y="1052736"/>
            <a:ext cx="784887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rgbClr val="FFFF00"/>
                </a:solidFill>
                <a:latin typeface="+mj-lt"/>
              </a:rPr>
              <a:t>Elsőrendű logika </a:t>
            </a:r>
          </a:p>
          <a:p>
            <a:pPr algn="ctr"/>
            <a:endParaRPr lang="hu-HU" sz="2400" dirty="0" smtClean="0">
              <a:solidFill>
                <a:srgbClr val="FFFF00"/>
              </a:solidFill>
              <a:latin typeface="+mj-lt"/>
            </a:endParaRPr>
          </a:p>
          <a:p>
            <a:pPr algn="ctr"/>
            <a:endParaRPr lang="hu-HU" sz="2400" dirty="0" smtClean="0">
              <a:solidFill>
                <a:srgbClr val="FFFF00"/>
              </a:solidFill>
              <a:latin typeface="+mj-lt"/>
            </a:endParaRPr>
          </a:p>
          <a:p>
            <a:pPr algn="ctr"/>
            <a:r>
              <a:rPr lang="hu-HU" sz="2400" dirty="0" smtClean="0">
                <a:solidFill>
                  <a:srgbClr val="FFFF00"/>
                </a:solidFill>
                <a:latin typeface="+mj-lt"/>
              </a:rPr>
              <a:t>Kvantifikáció</a:t>
            </a:r>
          </a:p>
          <a:p>
            <a:endParaRPr lang="hu-HU" dirty="0">
              <a:solidFill>
                <a:srgbClr val="FFFF00"/>
              </a:solidFill>
            </a:endParaRPr>
          </a:p>
          <a:p>
            <a:pPr algn="ctr"/>
            <a:r>
              <a:rPr lang="hu-HU" sz="2000" u="sng" dirty="0" smtClean="0">
                <a:solidFill>
                  <a:srgbClr val="FFFF00"/>
                </a:solidFill>
                <a:latin typeface="+mj-lt"/>
              </a:rPr>
              <a:t>Kvantifikáció a természetes nyelv(ek)</a:t>
            </a:r>
            <a:r>
              <a:rPr lang="hu-HU" sz="2000" u="sng" dirty="0" smtClean="0">
                <a:solidFill>
                  <a:srgbClr val="FFFF00"/>
                </a:solidFill>
                <a:latin typeface="+mj-lt"/>
              </a:rPr>
              <a:t>ben</a:t>
            </a:r>
            <a:endParaRPr lang="hu-HU" sz="2000" u="sng" dirty="0" smtClean="0">
              <a:solidFill>
                <a:srgbClr val="FFFF00"/>
              </a:solidFill>
              <a:latin typeface="+mj-lt"/>
            </a:endParaRPr>
          </a:p>
          <a:p>
            <a:endParaRPr lang="hu-HU" dirty="0" smtClean="0">
              <a:solidFill>
                <a:srgbClr val="FFFF00"/>
              </a:solidFill>
            </a:endParaRPr>
          </a:p>
          <a:p>
            <a:r>
              <a:rPr lang="hu-HU" dirty="0" smtClean="0">
                <a:solidFill>
                  <a:srgbClr val="FFFF00"/>
                </a:solidFill>
              </a:rPr>
              <a:t>Determináns/kvantor: egyargumentumú predikátum </a:t>
            </a:r>
            <a:r>
              <a:rPr lang="hu-HU" dirty="0" smtClean="0">
                <a:solidFill>
                  <a:srgbClr val="FFFF00"/>
                </a:solidFill>
                <a:sym typeface="Wingdings" pitchFamily="2" charset="2"/>
              </a:rPr>
              <a:t> NP</a:t>
            </a:r>
          </a:p>
          <a:p>
            <a:r>
              <a:rPr lang="hu-HU" dirty="0" smtClean="0">
                <a:solidFill>
                  <a:srgbClr val="FFFF00"/>
                </a:solidFill>
                <a:sym typeface="Wingdings" pitchFamily="2" charset="2"/>
              </a:rPr>
              <a:t>Például: </a:t>
            </a:r>
          </a:p>
          <a:p>
            <a:r>
              <a:rPr lang="hu-HU" dirty="0" smtClean="0">
                <a:solidFill>
                  <a:srgbClr val="FFFF00"/>
                </a:solidFill>
                <a:sym typeface="Wingdings" pitchFamily="2" charset="2"/>
              </a:rPr>
              <a:t>‘egy’, ‘sok’, ‘néhány’, </a:t>
            </a:r>
          </a:p>
          <a:p>
            <a:r>
              <a:rPr lang="hu-HU" dirty="0" smtClean="0">
                <a:solidFill>
                  <a:srgbClr val="FFFF00"/>
                </a:solidFill>
                <a:sym typeface="Wingdings" pitchFamily="2" charset="2"/>
              </a:rPr>
              <a:t>‘minden’, ‘három’, ‘huszonöt’, </a:t>
            </a:r>
          </a:p>
          <a:p>
            <a:r>
              <a:rPr lang="hu-HU" dirty="0" smtClean="0">
                <a:solidFill>
                  <a:srgbClr val="FFFF00"/>
                </a:solidFill>
                <a:sym typeface="Wingdings" pitchFamily="2" charset="2"/>
              </a:rPr>
              <a:t>‘a legtöbb’, ‘egy … sem’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11" name="Felhő 10"/>
          <p:cNvSpPr/>
          <p:nvPr/>
        </p:nvSpPr>
        <p:spPr>
          <a:xfrm>
            <a:off x="1115616" y="1628800"/>
            <a:ext cx="3024336" cy="864096"/>
          </a:xfrm>
          <a:prstGeom prst="cloudCallout">
            <a:avLst>
              <a:gd name="adj1" fmla="val 57623"/>
              <a:gd name="adj2" fmla="val -457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Kvantifikáció-elmélet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12" name="Felhő 11"/>
          <p:cNvSpPr/>
          <p:nvPr/>
        </p:nvSpPr>
        <p:spPr>
          <a:xfrm>
            <a:off x="5724128" y="1700808"/>
            <a:ext cx="2880320" cy="792088"/>
          </a:xfrm>
          <a:prstGeom prst="cloudCallout">
            <a:avLst>
              <a:gd name="adj1" fmla="val -47796"/>
              <a:gd name="adj2" fmla="val -505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Predikátum-logika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724128" y="3861048"/>
            <a:ext cx="3240360" cy="1737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NP (</a:t>
            </a:r>
            <a:r>
              <a:rPr lang="hu-HU" dirty="0" smtClean="0">
                <a:solidFill>
                  <a:srgbClr val="FFFF00"/>
                </a:solidFill>
              </a:rPr>
              <a:t>noun</a:t>
            </a:r>
            <a:r>
              <a:rPr lang="hu-HU" dirty="0" smtClean="0">
                <a:solidFill>
                  <a:srgbClr val="FFFF00"/>
                </a:solidFill>
              </a:rPr>
              <a:t> </a:t>
            </a:r>
            <a:r>
              <a:rPr lang="hu-HU" dirty="0" smtClean="0">
                <a:solidFill>
                  <a:srgbClr val="FFFF00"/>
                </a:solidFill>
              </a:rPr>
              <a:t>phrase</a:t>
            </a:r>
            <a:r>
              <a:rPr lang="hu-HU" dirty="0" smtClean="0">
                <a:solidFill>
                  <a:srgbClr val="FFFF00"/>
                </a:solidFill>
              </a:rPr>
              <a:t>, nominális csoport):</a:t>
            </a:r>
          </a:p>
          <a:p>
            <a:pPr algn="ctr"/>
            <a:r>
              <a:rPr lang="hu-HU" dirty="0" smtClean="0">
                <a:solidFill>
                  <a:srgbClr val="FFFF00"/>
                </a:solidFill>
              </a:rPr>
              <a:t>Olyan kifejezés, amely egy egyargumentumú predikátummal (VP) mondatot  alkot.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86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81284" y="1867281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Minden     medve   szereti a mézet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Micimackó medve</a:t>
            </a:r>
          </a:p>
          <a:p>
            <a:endParaRPr lang="hu-HU" dirty="0">
              <a:solidFill>
                <a:srgbClr val="FFFF00"/>
              </a:solidFill>
            </a:endParaRPr>
          </a:p>
          <a:p>
            <a:r>
              <a:rPr lang="hu-HU" dirty="0" smtClean="0">
                <a:solidFill>
                  <a:srgbClr val="FFFF00"/>
                </a:solidFill>
              </a:rPr>
              <a:t>Micimackó szereti a mézet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469418" y="692696"/>
            <a:ext cx="7270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  <a:latin typeface="+mj-lt"/>
              </a:rPr>
              <a:t>A determinánsok logikai szerepe</a:t>
            </a:r>
            <a:endParaRPr lang="hu-HU" dirty="0">
              <a:solidFill>
                <a:srgbClr val="FFFF00"/>
              </a:solidFill>
              <a:latin typeface="+mj-lt"/>
            </a:endParaRPr>
          </a:p>
        </p:txBody>
      </p:sp>
      <p:cxnSp>
        <p:nvCxnSpPr>
          <p:cNvPr id="4" name="Egyenes összekötő 3"/>
          <p:cNvCxnSpPr/>
          <p:nvPr/>
        </p:nvCxnSpPr>
        <p:spPr>
          <a:xfrm rot="5400000">
            <a:off x="-394948" y="2444988"/>
            <a:ext cx="1440160" cy="0"/>
          </a:xfrm>
          <a:prstGeom prst="line">
            <a:avLst/>
          </a:prstGeom>
          <a:ln w="158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4"/>
          <p:cNvCxnSpPr/>
          <p:nvPr/>
        </p:nvCxnSpPr>
        <p:spPr>
          <a:xfrm>
            <a:off x="325132" y="2636912"/>
            <a:ext cx="288032" cy="0"/>
          </a:xfrm>
          <a:prstGeom prst="line">
            <a:avLst/>
          </a:prstGeom>
          <a:ln w="158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" name="Szövegdoboz 6"/>
          <p:cNvSpPr txBox="1"/>
          <p:nvPr/>
        </p:nvSpPr>
        <p:spPr>
          <a:xfrm>
            <a:off x="338587" y="1890772"/>
            <a:ext cx="1152128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legtöbb</a:t>
            </a:r>
            <a:endParaRPr lang="hu-HU" dirty="0">
              <a:solidFill>
                <a:srgbClr val="FFFF00"/>
              </a:solidFill>
            </a:endParaRPr>
          </a:p>
        </p:txBody>
      </p:sp>
      <p:sp useBgFill="1">
        <p:nvSpPr>
          <p:cNvPr id="8" name="Szövegdoboz 7"/>
          <p:cNvSpPr txBox="1"/>
          <p:nvPr/>
        </p:nvSpPr>
        <p:spPr>
          <a:xfrm>
            <a:off x="469418" y="1867281"/>
            <a:ext cx="936104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Három</a:t>
            </a:r>
            <a:endParaRPr lang="hu-HU" dirty="0">
              <a:solidFill>
                <a:srgbClr val="FFFF00"/>
              </a:solidFill>
            </a:endParaRPr>
          </a:p>
        </p:txBody>
      </p:sp>
      <p:sp useBgFill="1">
        <p:nvSpPr>
          <p:cNvPr id="6" name="Szövegdoboz 5"/>
          <p:cNvSpPr txBox="1"/>
          <p:nvPr/>
        </p:nvSpPr>
        <p:spPr>
          <a:xfrm>
            <a:off x="389296" y="1883170"/>
            <a:ext cx="180020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Egy medve sem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89296" y="3573016"/>
            <a:ext cx="8287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következtetés helyességét befolyásolja, hogy melyik kvantort használjuk.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Teljesül a témafüggetlenség is.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Egyes kvantorokra teljesül az is, hogy pontosan leírható, hogyan befolyásolják az őket tartalmazó mondatok igazságfeltételeit.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Ezek elfogadhatók logikai kifejezéseknek (konstansoknak).</a:t>
            </a:r>
            <a:endParaRPr lang="hu-H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20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835696" y="1268760"/>
            <a:ext cx="6624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Logikai kvantorok:‘minden’, ‘van  (olyan)’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Sokszor rejtve vagy álcázva fordulnak elő:</a:t>
            </a:r>
          </a:p>
          <a:p>
            <a:endParaRPr lang="hu-HU" dirty="0" smtClean="0">
              <a:solidFill>
                <a:srgbClr val="FFFF00"/>
              </a:solidFill>
            </a:endParaRPr>
          </a:p>
          <a:p>
            <a:r>
              <a:rPr lang="hu-HU" dirty="0" smtClean="0">
                <a:solidFill>
                  <a:srgbClr val="FFFF00"/>
                </a:solidFill>
              </a:rPr>
              <a:t>Amikor este van, lámpát gyújtok.</a:t>
            </a:r>
          </a:p>
          <a:p>
            <a:endParaRPr lang="hu-HU" dirty="0">
              <a:solidFill>
                <a:srgbClr val="FFFF00"/>
              </a:solidFill>
            </a:endParaRPr>
          </a:p>
          <a:p>
            <a:r>
              <a:rPr lang="hu-HU" dirty="0" smtClean="0">
                <a:solidFill>
                  <a:srgbClr val="FFFF00"/>
                </a:solidFill>
              </a:rPr>
              <a:t>Láttam a Vezúvot, amikor kitört.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3" name="Felhő 2"/>
          <p:cNvSpPr/>
          <p:nvPr/>
        </p:nvSpPr>
        <p:spPr>
          <a:xfrm>
            <a:off x="0" y="2060848"/>
            <a:ext cx="1475656" cy="504056"/>
          </a:xfrm>
          <a:prstGeom prst="cloudCallout">
            <a:avLst>
              <a:gd name="adj1" fmla="val 74114"/>
              <a:gd name="adj2" fmla="val -77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minden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4" name="Felhő 3"/>
          <p:cNvSpPr/>
          <p:nvPr/>
        </p:nvSpPr>
        <p:spPr>
          <a:xfrm>
            <a:off x="3491880" y="3284984"/>
            <a:ext cx="2016224" cy="504056"/>
          </a:xfrm>
          <a:prstGeom prst="cloudCallout">
            <a:avLst>
              <a:gd name="adj1" fmla="val -15498"/>
              <a:gd name="adj2" fmla="val -1101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van olyan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1043608" y="3933056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Természetes nyelvben: kvantor + egyargumentumú predikátum </a:t>
            </a:r>
            <a:r>
              <a:rPr lang="hu-HU" dirty="0" smtClean="0">
                <a:solidFill>
                  <a:srgbClr val="FFFF00"/>
                </a:solidFill>
                <a:sym typeface="Wingdings" pitchFamily="2" charset="2"/>
              </a:rPr>
              <a:t> NP</a:t>
            </a:r>
          </a:p>
          <a:p>
            <a:r>
              <a:rPr lang="hu-HU" dirty="0" smtClean="0">
                <a:solidFill>
                  <a:srgbClr val="FFFF00"/>
                </a:solidFill>
                <a:sym typeface="Wingdings" pitchFamily="2" charset="2"/>
              </a:rPr>
              <a:t>A FOL-ban technikai és történeti okokból nem így megy.</a:t>
            </a:r>
            <a:endParaRPr lang="hu-H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80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55576" y="1124744"/>
            <a:ext cx="756084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u="sng" dirty="0" smtClean="0">
                <a:solidFill>
                  <a:srgbClr val="FFFF00"/>
                </a:solidFill>
                <a:latin typeface="+mj-lt"/>
              </a:rPr>
              <a:t>Kvantorok kezelése FOL-ban</a:t>
            </a:r>
          </a:p>
          <a:p>
            <a:pPr algn="ctr"/>
            <a:endParaRPr lang="hu-HU" sz="2000" u="sng" dirty="0" smtClean="0">
              <a:solidFill>
                <a:srgbClr val="FFFF00"/>
              </a:solidFill>
              <a:latin typeface="+mj-lt"/>
            </a:endParaRPr>
          </a:p>
          <a:p>
            <a:r>
              <a:rPr lang="hu-HU" dirty="0" smtClean="0">
                <a:solidFill>
                  <a:srgbClr val="FFFF00"/>
                </a:solidFill>
              </a:rPr>
              <a:t>Segédeszköz: individuumváltozók 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Szintaktikailag: individuumnevek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Matematikai használat: </a:t>
            </a:r>
          </a:p>
          <a:p>
            <a:pPr algn="ctr"/>
            <a:r>
              <a:rPr lang="hu-HU" dirty="0" smtClean="0">
                <a:solidFill>
                  <a:srgbClr val="FFFF00"/>
                </a:solidFill>
              </a:rPr>
              <a:t>x+y = </a:t>
            </a:r>
            <a:r>
              <a:rPr lang="hu-HU" dirty="0" smtClean="0">
                <a:solidFill>
                  <a:srgbClr val="FFFF00"/>
                </a:solidFill>
              </a:rPr>
              <a:t>y</a:t>
            </a:r>
            <a:r>
              <a:rPr lang="hu-HU" dirty="0" smtClean="0">
                <a:solidFill>
                  <a:srgbClr val="FFFF00"/>
                </a:solidFill>
              </a:rPr>
              <a:t>+x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Látszólag az általánosság kifejezésére szolgál.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De az általánosságot valójában a(z elhallgatott) kvantor(ok) fejezi(k) ki:</a:t>
            </a:r>
          </a:p>
          <a:p>
            <a:r>
              <a:rPr lang="hu-HU" i="1" dirty="0" smtClean="0">
                <a:solidFill>
                  <a:srgbClr val="FFFF00"/>
                </a:solidFill>
              </a:rPr>
              <a:t>Minden x-re, y-ra igaz, hogy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A változó funkciója az, hogy </a:t>
            </a:r>
            <a:r>
              <a:rPr lang="hu-HU" u="sng" dirty="0" smtClean="0">
                <a:solidFill>
                  <a:srgbClr val="FFFF00"/>
                </a:solidFill>
              </a:rPr>
              <a:t>visszautal</a:t>
            </a:r>
            <a:r>
              <a:rPr lang="hu-HU" i="1" u="sng" dirty="0" smtClean="0">
                <a:solidFill>
                  <a:srgbClr val="FFFF00"/>
                </a:solidFill>
              </a:rPr>
              <a:t> </a:t>
            </a:r>
            <a:r>
              <a:rPr lang="hu-HU" dirty="0" smtClean="0">
                <a:solidFill>
                  <a:srgbClr val="FFFF00"/>
                </a:solidFill>
              </a:rPr>
              <a:t> a kvantifikáló kifejezésben való előfordulásra.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Ilyen funkciója (</a:t>
            </a:r>
            <a:r>
              <a:rPr lang="hu-HU" u="sng" dirty="0" smtClean="0">
                <a:solidFill>
                  <a:srgbClr val="FFFF00"/>
                </a:solidFill>
              </a:rPr>
              <a:t>anaforikus</a:t>
            </a:r>
            <a:r>
              <a:rPr lang="hu-HU" dirty="0" smtClean="0">
                <a:solidFill>
                  <a:srgbClr val="FFFF00"/>
                </a:solidFill>
              </a:rPr>
              <a:t> szerep) a természetes nyelv névmásainak szokott lenni: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Jancsi integetett Juliskának, de </a:t>
            </a:r>
            <a:r>
              <a:rPr lang="hu-HU" i="1" dirty="0" smtClean="0">
                <a:solidFill>
                  <a:srgbClr val="FFFF00"/>
                </a:solidFill>
              </a:rPr>
              <a:t>ő/az</a:t>
            </a:r>
            <a:r>
              <a:rPr lang="hu-HU" dirty="0" smtClean="0">
                <a:solidFill>
                  <a:srgbClr val="FFFF00"/>
                </a:solidFill>
              </a:rPr>
              <a:t> nem vette észre.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 Ennyiben a változók mesterséges névmások.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De a tulajdonnevekre is hasonlítanak</a:t>
            </a:r>
            <a:r>
              <a:rPr lang="hu-HU" sz="2000" dirty="0" smtClean="0">
                <a:solidFill>
                  <a:srgbClr val="FFFF00"/>
                </a:solidFill>
              </a:rPr>
              <a:t>: </a:t>
            </a:r>
            <a:r>
              <a:rPr lang="hu-HU" dirty="0" smtClean="0">
                <a:solidFill>
                  <a:srgbClr val="FFFF00"/>
                </a:solidFill>
              </a:rPr>
              <a:t>nincs jelentésük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endParaRPr lang="hu-H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86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1124744"/>
            <a:ext cx="7704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FOL kvantifikált mondatainak szerkezete eltér  a természetes nyelvtől, csak az igazságfeltételek egyeznek meg (nagyjából).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A köznyelvben nincs az egyszerű </a:t>
            </a:r>
            <a:r>
              <a:rPr lang="hu-HU" dirty="0" smtClean="0">
                <a:solidFill>
                  <a:srgbClr val="FFFF00"/>
                </a:solidFill>
              </a:rPr>
              <a:t>kvantor-alany-állítmány</a:t>
            </a:r>
            <a:r>
              <a:rPr lang="hu-HU" dirty="0" smtClean="0">
                <a:solidFill>
                  <a:srgbClr val="FFFF00"/>
                </a:solidFill>
              </a:rPr>
              <a:t> alakú mondatokban igazságkonnektívum (csak kopula – ahol van).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FOL-ban az ilyen </a:t>
            </a:r>
            <a:r>
              <a:rPr lang="hu-HU" dirty="0" smtClean="0">
                <a:solidFill>
                  <a:srgbClr val="FFFF00"/>
                </a:solidFill>
              </a:rPr>
              <a:t>mondatokban </a:t>
            </a:r>
            <a:r>
              <a:rPr lang="hu-HU" dirty="0" smtClean="0">
                <a:solidFill>
                  <a:srgbClr val="FFFF00"/>
                </a:solidFill>
              </a:rPr>
              <a:t>előfordul egy, a természetes nyelvben hiányzó igazságkonnektívum (egyes esetekben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̒̒</a:t>
            </a:r>
            <a:r>
              <a:rPr lang="hu-HU" dirty="0">
                <a:solidFill>
                  <a:srgbClr val="FFFF00"/>
                </a:solidFill>
                <a:sym typeface="Symbol"/>
              </a:rPr>
              <a:t>’, más esetekben 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̒̒’ – erről később.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611560" y="2780928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Konvenció: változónak az x, y, z, t, u, v betűket, illetve ezek indexezett változatait (x</a:t>
            </a:r>
            <a:r>
              <a:rPr lang="hu-HU" baseline="-25000" dirty="0" smtClean="0">
                <a:solidFill>
                  <a:srgbClr val="FFFF00"/>
                </a:solidFill>
              </a:rPr>
              <a:t>1</a:t>
            </a:r>
            <a:r>
              <a:rPr lang="hu-HU" dirty="0" smtClean="0">
                <a:solidFill>
                  <a:srgbClr val="FFFF00"/>
                </a:solidFill>
              </a:rPr>
              <a:t>, stb.) használjuk.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FOL-ban végtelen sok individuumváltozó van.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Ez csak annyit jelent, hogy mindig elő tudunk venni egy újat.</a:t>
            </a:r>
            <a:endParaRPr lang="hu-H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85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548680"/>
            <a:ext cx="756084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dirty="0" smtClean="0">
                <a:solidFill>
                  <a:srgbClr val="FFFF00"/>
                </a:solidFill>
                <a:latin typeface="+mj-lt"/>
              </a:rPr>
              <a:t>Természetes nyelvi mondatok </a:t>
            </a:r>
            <a:r>
              <a:rPr lang="hu-HU" u="sng" dirty="0" smtClean="0">
                <a:solidFill>
                  <a:srgbClr val="FFFF00"/>
                </a:solidFill>
                <a:latin typeface="+mj-lt"/>
              </a:rPr>
              <a:t>FOL-beli</a:t>
            </a:r>
            <a:r>
              <a:rPr lang="hu-HU" u="sng" dirty="0" smtClean="0">
                <a:solidFill>
                  <a:srgbClr val="FFFF00"/>
                </a:solidFill>
                <a:latin typeface="+mj-lt"/>
              </a:rPr>
              <a:t> szerkezete – néhány alappélda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Vannak bicikliző medvék</a:t>
            </a:r>
            <a:r>
              <a:rPr lang="hu-HU" dirty="0">
                <a:solidFill>
                  <a:srgbClr val="FFFF00"/>
                </a:solidFill>
              </a:rPr>
              <a:t>. </a:t>
            </a:r>
            <a:endParaRPr lang="hu-HU" dirty="0" smtClean="0">
              <a:solidFill>
                <a:srgbClr val="FFFF00"/>
              </a:solidFill>
            </a:endParaRPr>
          </a:p>
          <a:p>
            <a:r>
              <a:rPr lang="hu-HU" dirty="0" smtClean="0">
                <a:solidFill>
                  <a:srgbClr val="FFFF00"/>
                </a:solidFill>
              </a:rPr>
              <a:t>Van </a:t>
            </a:r>
            <a:r>
              <a:rPr lang="hu-HU" dirty="0">
                <a:solidFill>
                  <a:srgbClr val="FFFF00"/>
                </a:solidFill>
              </a:rPr>
              <a:t>olyan medve, amelyik biciklizik.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Van </a:t>
            </a:r>
            <a:r>
              <a:rPr lang="hu-HU" u="sng" dirty="0" smtClean="0">
                <a:solidFill>
                  <a:srgbClr val="FFFF00"/>
                </a:solidFill>
              </a:rPr>
              <a:t>valami, ami</a:t>
            </a:r>
            <a:r>
              <a:rPr lang="hu-HU" dirty="0" smtClean="0">
                <a:solidFill>
                  <a:srgbClr val="FFFF00"/>
                </a:solidFill>
              </a:rPr>
              <a:t> medve, amelyik/és biciklizik.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Van olyan x, hogy x medve és biciklizik.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Van olyan x, hogy (x medve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 x biciklizik).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‘Van olyan x, hogy’: </a:t>
            </a:r>
            <a:r>
              <a:rPr lang="hu-HU" u="sng" dirty="0" smtClean="0">
                <a:solidFill>
                  <a:srgbClr val="FFFF00"/>
                </a:solidFill>
              </a:rPr>
              <a:t>kvantifikáló (</a:t>
            </a:r>
            <a:r>
              <a:rPr lang="hu-HU" dirty="0" smtClean="0">
                <a:solidFill>
                  <a:srgbClr val="FFFF00"/>
                </a:solidFill>
              </a:rPr>
              <a:t>avagy </a:t>
            </a:r>
            <a:r>
              <a:rPr lang="hu-HU" u="sng" dirty="0" smtClean="0">
                <a:solidFill>
                  <a:srgbClr val="FFFF00"/>
                </a:solidFill>
              </a:rPr>
              <a:t>kvantor-)kifejezés</a:t>
            </a:r>
            <a:endParaRPr lang="hu-HU" dirty="0" smtClean="0">
              <a:solidFill>
                <a:srgbClr val="FFFF00"/>
              </a:solidFill>
            </a:endParaRPr>
          </a:p>
          <a:p>
            <a:r>
              <a:rPr lang="hu-HU" dirty="0" smtClean="0">
                <a:solidFill>
                  <a:srgbClr val="FFFF00"/>
                </a:solidFill>
              </a:rPr>
              <a:t>FOL-ban: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x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: </a:t>
            </a:r>
            <a:r>
              <a:rPr lang="hu-HU" u="sng" dirty="0" smtClean="0">
                <a:solidFill>
                  <a:srgbClr val="FFFF00"/>
                </a:solidFill>
                <a:sym typeface="Symbol"/>
              </a:rPr>
              <a:t>egzisztenciális kvantor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Mi ennek a mondatnak a szerkezete?</a:t>
            </a:r>
            <a:br>
              <a:rPr lang="hu-HU" dirty="0" smtClean="0">
                <a:solidFill>
                  <a:srgbClr val="FFFF00"/>
                </a:solidFill>
                <a:sym typeface="Symbol"/>
              </a:rPr>
            </a:br>
            <a:r>
              <a:rPr lang="hu-HU" dirty="0" smtClean="0">
                <a:solidFill>
                  <a:srgbClr val="FFFF00"/>
                </a:solidFill>
                <a:sym typeface="Symbol"/>
              </a:rPr>
              <a:t>		Nincsen rózsa tövis nélkül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Nem igaz, hogy (van rózsa tövis nélkül)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x(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x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 rózsa   (x tövises))		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Azaz (egy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kijelentéslogikából 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ismert ekvivalencia szerint): 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x (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x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 rózsa  (x tövises))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Azaz: Minden x-re igaz, hogy ha x rózsa, akkor x tövises.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Magyarul: Minden rózsa tövises.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‘Minden x-re igaz, hogy’ FOL-ban: x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: </a:t>
            </a:r>
            <a:r>
              <a:rPr lang="hu-HU" u="sng" dirty="0" smtClean="0">
                <a:solidFill>
                  <a:srgbClr val="FFFF00"/>
                </a:solidFill>
                <a:sym typeface="Symbol"/>
              </a:rPr>
              <a:t>univerzális kvantor</a:t>
            </a:r>
          </a:p>
        </p:txBody>
      </p:sp>
      <p:sp>
        <p:nvSpPr>
          <p:cNvPr id="3" name="Téglalap 2"/>
          <p:cNvSpPr/>
          <p:nvPr/>
        </p:nvSpPr>
        <p:spPr>
          <a:xfrm>
            <a:off x="827584" y="6021288"/>
            <a:ext cx="74168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Az egzisztenciális kvantorral kezdődő mondatokban konjunkció, az </a:t>
            </a:r>
            <a:r>
              <a:rPr lang="hu-HU" dirty="0" smtClean="0"/>
              <a:t>univerzálisokban</a:t>
            </a:r>
            <a:r>
              <a:rPr lang="hu-HU" dirty="0" smtClean="0"/>
              <a:t> kondicionális jelent meg a kopula helyén!</a:t>
            </a:r>
            <a:endParaRPr lang="en-US" dirty="0"/>
          </a:p>
        </p:txBody>
      </p:sp>
      <p:sp>
        <p:nvSpPr>
          <p:cNvPr id="4" name="Felhő 3"/>
          <p:cNvSpPr/>
          <p:nvPr/>
        </p:nvSpPr>
        <p:spPr>
          <a:xfrm>
            <a:off x="6444208" y="4221088"/>
            <a:ext cx="2448272" cy="1800200"/>
          </a:xfrm>
          <a:prstGeom prst="cloudCallout">
            <a:avLst>
              <a:gd name="adj1" fmla="val -95975"/>
              <a:gd name="adj2" fmla="val 449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FONTOS!</a:t>
            </a:r>
          </a:p>
          <a:p>
            <a:pPr algn="ctr"/>
            <a:r>
              <a:rPr lang="hu-HU" dirty="0" smtClean="0"/>
              <a:t>NEM ELFELEJTENI!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01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899592" y="1196752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(új fogalom) </a:t>
            </a:r>
            <a:r>
              <a:rPr lang="hu-HU" u="sng" dirty="0" smtClean="0">
                <a:solidFill>
                  <a:srgbClr val="FFFF00"/>
                </a:solidFill>
                <a:sym typeface="Symbol"/>
              </a:rPr>
              <a:t>Terminusok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: az individuumnevek és a változók együtt.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Egy predikátum argumentumhelyeit innentől kezdve tetszőleges terminusokkal kitölthetjük.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Ha ezek között változók is vannak, akkor olyan atomi mondatot kapunk, amelynek igazságértéke nem rögzített, hanem attól függ, a változó(k)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nak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 milyen értéket adunk.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Az ilyen mondatokat nyitott mondatnak fogjuk nevezni.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Terminológiai eltérés, fontos: 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882080" y="4437886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nyitott mondatokra ugyanúgy alkalmazhatjuk az igazságkonnektívumokat, mint a zártakra.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899592" y="3511540"/>
            <a:ext cx="756084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FF0000"/>
                </a:solidFill>
                <a:sym typeface="Symbol"/>
              </a:rPr>
              <a:t>A könyvben 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wff-ekről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 és 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sentence-ekről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 van szó;</a:t>
            </a:r>
          </a:p>
          <a:p>
            <a:pPr algn="ctr"/>
            <a:r>
              <a:rPr lang="hu-HU" dirty="0" smtClean="0">
                <a:solidFill>
                  <a:srgbClr val="FF0000"/>
                </a:solidFill>
                <a:sym typeface="Symbol"/>
              </a:rPr>
              <a:t> én 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wff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 helyett mondatról, 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sentence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 helyett zárt mondatról beszélek.</a:t>
            </a:r>
          </a:p>
          <a:p>
            <a:pPr algn="ctr"/>
            <a:r>
              <a:rPr lang="hu-HU" dirty="0" smtClean="0">
                <a:solidFill>
                  <a:srgbClr val="FF0000"/>
                </a:solidFill>
                <a:sym typeface="Symbol"/>
              </a:rPr>
              <a:t>Az olyan mondat (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wff</a:t>
            </a:r>
            <a:r>
              <a:rPr lang="hu-HU" dirty="0" smtClean="0">
                <a:solidFill>
                  <a:srgbClr val="FF0000"/>
                </a:solidFill>
                <a:sym typeface="Symbol"/>
              </a:rPr>
              <a:t>), amely nem zárt: nyitott mondat.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1456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95536" y="105273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Szövegdoboz 2"/>
          <p:cNvSpPr txBox="1"/>
          <p:nvPr/>
        </p:nvSpPr>
        <p:spPr>
          <a:xfrm>
            <a:off x="539552" y="980728"/>
            <a:ext cx="8424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dirty="0" smtClean="0">
                <a:solidFill>
                  <a:srgbClr val="FFFF00"/>
                </a:solidFill>
                <a:latin typeface="+mj-lt"/>
              </a:rPr>
              <a:t>A kvantifkáció igazságfeltételei FOL-ban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A FOL tehát kétféle kvantifikációt ismer: 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Egzisztenciális kvantifikáció: 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xA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, </a:t>
            </a:r>
            <a:br>
              <a:rPr lang="hu-HU" dirty="0" smtClean="0">
                <a:solidFill>
                  <a:srgbClr val="FFFF00"/>
                </a:solidFill>
                <a:sym typeface="Symbol"/>
              </a:rPr>
            </a:br>
            <a:r>
              <a:rPr lang="hu-HU" dirty="0" smtClean="0">
                <a:solidFill>
                  <a:srgbClr val="FFFF00"/>
                </a:solidFill>
                <a:sym typeface="Symbol"/>
              </a:rPr>
              <a:t>ahol A </a:t>
            </a:r>
            <a:r>
              <a:rPr lang="hu-HU" i="1" dirty="0" smtClean="0">
                <a:solidFill>
                  <a:srgbClr val="FFFF00"/>
                </a:solidFill>
                <a:sym typeface="Symbol"/>
              </a:rPr>
              <a:t>általában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  nyitott mondat, x változóval [A(x)].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De ez nem kötelező, </a:t>
            </a:r>
            <a:r>
              <a:rPr lang="hu-HU" dirty="0">
                <a:solidFill>
                  <a:srgbClr val="FFFF00"/>
                </a:solidFill>
                <a:sym typeface="Symbol"/>
              </a:rPr>
              <a:t>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x után </a:t>
            </a:r>
            <a:r>
              <a:rPr lang="hu-HU" dirty="0" smtClean="0">
                <a:solidFill>
                  <a:srgbClr val="FFFF00"/>
                </a:solidFill>
              </a:rPr>
              <a:t>tetszőleges mondat következhet.</a:t>
            </a:r>
          </a:p>
          <a:p>
            <a:r>
              <a:rPr lang="hu-HU" dirty="0" smtClean="0">
                <a:solidFill>
                  <a:srgbClr val="FFFF00"/>
                </a:solidFill>
              </a:rPr>
              <a:t>Igaz akkor, ha az x változónak tudunk úgy értéket adni, hogy A igaz legyen.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Univerzális kvantifikáció: </a:t>
            </a: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</a:t>
            </a:r>
            <a:r>
              <a:rPr lang="hu-HU" dirty="0" smtClean="0">
                <a:solidFill>
                  <a:srgbClr val="FFFF00"/>
                </a:solidFill>
                <a:sym typeface="Symbol"/>
              </a:rPr>
              <a:t>xA</a:t>
            </a:r>
            <a:endParaRPr lang="hu-HU" dirty="0" smtClean="0">
              <a:solidFill>
                <a:srgbClr val="FFFF00"/>
              </a:solidFill>
              <a:sym typeface="Symbol"/>
            </a:endParaRPr>
          </a:p>
          <a:p>
            <a:r>
              <a:rPr lang="hu-HU" dirty="0" smtClean="0">
                <a:solidFill>
                  <a:srgbClr val="FFFF00"/>
                </a:solidFill>
                <a:sym typeface="Symbol"/>
              </a:rPr>
              <a:t>Ez akkor igaz, ha az A mondat x minden (megengedett, szóba jöhető) értékére igaz.</a:t>
            </a:r>
          </a:p>
        </p:txBody>
      </p:sp>
    </p:spTree>
    <p:extLst>
      <p:ext uri="{BB962C8B-B14F-4D97-AF65-F5344CB8AC3E}">
        <p14:creationId xmlns:p14="http://schemas.microsoft.com/office/powerpoint/2010/main" val="354501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470</TotalTime>
  <Words>1158</Words>
  <Application>Microsoft Office PowerPoint</Application>
  <PresentationFormat>Diavetítés a képernyőre (4:3 oldalarány)</PresentationFormat>
  <Paragraphs>151</Paragraphs>
  <Slides>14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Áramlás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andras</dc:creator>
  <cp:lastModifiedBy>andrás</cp:lastModifiedBy>
  <cp:revision>23</cp:revision>
  <dcterms:created xsi:type="dcterms:W3CDTF">2015-09-17T15:29:41Z</dcterms:created>
  <dcterms:modified xsi:type="dcterms:W3CDTF">2017-09-15T13:50:06Z</dcterms:modified>
</cp:coreProperties>
</file>