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9" r:id="rId2"/>
    <p:sldId id="272" r:id="rId3"/>
    <p:sldId id="273" r:id="rId4"/>
    <p:sldId id="262" r:id="rId5"/>
    <p:sldId id="264" r:id="rId6"/>
    <p:sldId id="265" r:id="rId7"/>
    <p:sldId id="263" r:id="rId8"/>
    <p:sldId id="270" r:id="rId9"/>
    <p:sldId id="267" r:id="rId10"/>
    <p:sldId id="271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7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2B1D7-E7CF-4E08-BBC1-135A972F9ADA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660C8-629F-4349-A709-62A061882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35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AD33D-AD54-4CA7-AD3D-5FB0C0E64A1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91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14D161-614C-4F85-AC1A-FC3EF47AD45E}" type="datetimeFigureOut">
              <a:rPr lang="hu-HU" smtClean="0"/>
              <a:pPr/>
              <a:t>2017.09.29.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02F1565-78E0-4A40-856A-231C748A309B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67544" y="836712"/>
            <a:ext cx="799288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9.10 feladat: arra kellett  törekedni, hogy a magyar köznyelvben is elképzelhető mondatokká fordítsuk le a FOL-mondatokat. („clear english”)</a:t>
            </a:r>
          </a:p>
          <a:p>
            <a:r>
              <a:rPr lang="hu-HU" smtClean="0">
                <a:solidFill>
                  <a:srgbClr val="FFFF00"/>
                </a:solidFill>
              </a:rPr>
              <a:t>Ez nem mindig volt lehetséges.</a:t>
            </a:r>
          </a:p>
          <a:p>
            <a:r>
              <a:rPr lang="hu-HU" smtClean="0">
                <a:solidFill>
                  <a:srgbClr val="FFFF00"/>
                </a:solidFill>
              </a:rPr>
              <a:t>Fordítási sémák:</a:t>
            </a:r>
          </a:p>
          <a:p>
            <a:r>
              <a:rPr lang="hu-HU" smtClean="0">
                <a:solidFill>
                  <a:srgbClr val="FFFF00"/>
                </a:solidFill>
              </a:rPr>
              <a:t>Minden blabla  …  : </a:t>
            </a:r>
            <a:br>
              <a:rPr lang="hu-HU" smtClean="0">
                <a:solidFill>
                  <a:srgbClr val="FFFF00"/>
                </a:solidFill>
              </a:rPr>
            </a:br>
            <a:r>
              <a:rPr lang="hu-HU" smtClean="0">
                <a:solidFill>
                  <a:srgbClr val="FFFF00"/>
                </a:solidFill>
                <a:sym typeface="Symbol"/>
              </a:rPr>
              <a:t>x(Blabla(x)  …)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(Ha már vannak változók a mondatunkban, akkor x helyén célszerű új változót szerepeltetni.)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Van olyan blabla, amely … :</a:t>
            </a:r>
            <a:br>
              <a:rPr lang="hu-HU" smtClean="0">
                <a:solidFill>
                  <a:srgbClr val="FFFF00"/>
                </a:solidFill>
                <a:sym typeface="Symbol"/>
              </a:rPr>
            </a:br>
            <a:r>
              <a:rPr lang="hu-HU" smtClean="0">
                <a:solidFill>
                  <a:srgbClr val="FFFF00"/>
                </a:solidFill>
                <a:sym typeface="Symbol"/>
              </a:rPr>
              <a:t>x(Blabla(x)  …)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Igazságfeltételek: </a:t>
            </a:r>
          </a:p>
          <a:p>
            <a:r>
              <a:rPr lang="hu-HU">
                <a:solidFill>
                  <a:srgbClr val="FFFF00"/>
                </a:solidFill>
                <a:sym typeface="Symbol"/>
              </a:rPr>
              <a:t>Mi a különbség 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x(Large(x</a:t>
            </a:r>
            <a:r>
              <a:rPr lang="hu-HU">
                <a:solidFill>
                  <a:srgbClr val="FFFF00"/>
                </a:solidFill>
                <a:sym typeface="Symbol"/>
              </a:rPr>
              <a:t>) 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Tet(x)) és y(Large(y) </a:t>
            </a:r>
            <a:r>
              <a:rPr lang="hu-HU">
                <a:solidFill>
                  <a:srgbClr val="FFFF00"/>
                </a:solidFill>
                <a:sym typeface="Symbol"/>
              </a:rPr>
              <a:t>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Tet(y)) között?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Semmi, ezek szinonímak (ekvivalensek).</a:t>
            </a:r>
            <a:endParaRPr lang="hu-HU">
              <a:solidFill>
                <a:srgbClr val="FFFF00"/>
              </a:solidFill>
              <a:sym typeface="Symbol"/>
            </a:endParaRPr>
          </a:p>
          <a:p>
            <a:r>
              <a:rPr lang="hu-HU">
                <a:solidFill>
                  <a:srgbClr val="FFFF00"/>
                </a:solidFill>
                <a:sym typeface="Symbol"/>
              </a:rPr>
              <a:t>x(Large(x)  Tet(x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)) </a:t>
            </a:r>
            <a:r>
              <a:rPr lang="hu-HU">
                <a:solidFill>
                  <a:srgbClr val="FFFF00"/>
                </a:solidFill>
                <a:sym typeface="Symbol"/>
              </a:rPr>
              <a:t> y(Large(y)  Tet(y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)) </a:t>
            </a:r>
            <a:br>
              <a:rPr lang="hu-HU" smtClean="0">
                <a:solidFill>
                  <a:srgbClr val="FFFF00"/>
                </a:solidFill>
                <a:sym typeface="Symbol"/>
              </a:rPr>
            </a:br>
            <a:r>
              <a:rPr lang="hu-HU" smtClean="0">
                <a:solidFill>
                  <a:srgbClr val="FFFF00"/>
                </a:solidFill>
                <a:sym typeface="Symbol"/>
              </a:rPr>
              <a:t>igazságához kell két nagy tetraéder?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És ehhez</a:t>
            </a:r>
            <a:br>
              <a:rPr lang="hu-HU" smtClean="0">
                <a:solidFill>
                  <a:srgbClr val="FFFF00"/>
                </a:solidFill>
                <a:sym typeface="Symbol"/>
              </a:rPr>
            </a:br>
            <a:r>
              <a:rPr lang="hu-HU" smtClean="0">
                <a:solidFill>
                  <a:srgbClr val="FFFF00"/>
                </a:solidFill>
                <a:sym typeface="Symbol"/>
              </a:rPr>
              <a:t>xy(Large(x) </a:t>
            </a:r>
            <a:r>
              <a:rPr lang="hu-HU">
                <a:solidFill>
                  <a:srgbClr val="FFFF00"/>
                </a:solidFill>
                <a:sym typeface="Symbol"/>
              </a:rPr>
              <a:t>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Tet(x) </a:t>
            </a:r>
            <a:r>
              <a:rPr lang="hu-HU">
                <a:solidFill>
                  <a:srgbClr val="FFFF00"/>
                </a:solidFill>
                <a:sym typeface="Symbol"/>
              </a:rPr>
              <a:t>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 </a:t>
            </a:r>
            <a:r>
              <a:rPr lang="hu-HU">
                <a:solidFill>
                  <a:srgbClr val="FFFF00"/>
                </a:solidFill>
                <a:sym typeface="Symbol"/>
              </a:rPr>
              <a:t>Large(y)  Tet(y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))? </a:t>
            </a:r>
            <a:endParaRPr lang="hu-HU">
              <a:solidFill>
                <a:srgbClr val="FFFF00"/>
              </a:solidFill>
              <a:sym typeface="Symbol"/>
            </a:endParaRP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Hogyan kellene megváltoztatni?</a:t>
            </a:r>
          </a:p>
          <a:p>
            <a:r>
              <a:rPr lang="hu-HU">
                <a:solidFill>
                  <a:srgbClr val="FFFF00"/>
                </a:solidFill>
                <a:sym typeface="Symbol"/>
              </a:rPr>
              <a:t>x(Large(x)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 </a:t>
            </a:r>
            <a:r>
              <a:rPr lang="hu-HU">
                <a:solidFill>
                  <a:srgbClr val="FFFF00"/>
                </a:solidFill>
                <a:sym typeface="Symbol"/>
              </a:rPr>
              <a:t>Tet(x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)) igazságához mi szükséges?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‚Ha valami’ mást jelent! (‚Minden, ami’ szinonímája.) </a:t>
            </a:r>
          </a:p>
          <a:p>
            <a:r>
              <a:rPr lang="hu-HU">
                <a:solidFill>
                  <a:srgbClr val="FFFF00"/>
                </a:solidFill>
                <a:sym typeface="Symbol"/>
              </a:rPr>
              <a:t>Ekvivalens alak: x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(Large(x</a:t>
            </a:r>
            <a:r>
              <a:rPr lang="hu-HU">
                <a:solidFill>
                  <a:srgbClr val="FFFF00"/>
                </a:solidFill>
                <a:sym typeface="Symbol"/>
              </a:rPr>
              <a:t>)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 Tet(x</a:t>
            </a:r>
            <a:r>
              <a:rPr lang="hu-HU">
                <a:solidFill>
                  <a:srgbClr val="FFFF00"/>
                </a:solidFill>
                <a:sym typeface="Symbol"/>
              </a:rPr>
              <a:t>))</a:t>
            </a:r>
            <a:endParaRPr lang="hu-HU" smtClean="0">
              <a:solidFill>
                <a:srgbClr val="FFFF00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78974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755576" y="548680"/>
            <a:ext cx="777686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  <a:sym typeface="Symbol"/>
              </a:rPr>
              <a:t>x(Larger(x, a))			(1)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x(Larger(b, x))			(2)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Következik-e ezekből logikailag/elsőrendben, hogy Larger(a, b)?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Larger(b, a)			(3) (1)-ből, FO következmény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Larger(a, b)  SameSize(a, b)	(4) (3)-ból, AnaCon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Lehet-e SameSize(a, b) úgy, hogy (1) és (2) igaz?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Legyen a világban sok blokk, de mind azonos méretűek.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Legyen csak kettő, a és b,  azonos méretűek.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Legyen csak egy, legyen  ‘a’ is, ‘b’ is az ő neve.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És azzal a pótpremisszával, hogy Larger(c,d)?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Így már logikailag (analitikusan) következik.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De elsőrendben nem</a:t>
            </a:r>
            <a:r>
              <a:rPr lang="hu-HU">
                <a:solidFill>
                  <a:srgbClr val="FFFF00"/>
                </a:solidFill>
                <a:sym typeface="Symbol"/>
              </a:rPr>
              <a:t>, mert ha FO következmény lenne, nem számítana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a  ̒Larger ’ predik</a:t>
            </a:r>
            <a:r>
              <a:rPr lang="hu-HU" b="1" smtClean="0">
                <a:solidFill>
                  <a:srgbClr val="FFFF00"/>
                </a:solidFill>
                <a:sym typeface="Symbol"/>
              </a:rPr>
              <a:t>á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tum jelentése.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Jelentse most ‘Larger(x, y)’ azt, hogy x szereti y-t.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Vegyünk egy olyan univerzumot, ahol van egy személy,  </a:t>
            </a:r>
            <a:r>
              <a:rPr lang="hu-HU" i="1" smtClean="0">
                <a:solidFill>
                  <a:srgbClr val="FFFF00"/>
                </a:solidFill>
                <a:sym typeface="Symbol"/>
              </a:rPr>
              <a:t>b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, aki senkit sem szeret, van egy másik, </a:t>
            </a:r>
            <a:r>
              <a:rPr lang="hu-HU" i="1" smtClean="0">
                <a:solidFill>
                  <a:srgbClr val="FFFF00"/>
                </a:solidFill>
                <a:sym typeface="Symbol"/>
              </a:rPr>
              <a:t>a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, akit senki se szeret, és van még két személy, akik szeretik egymást, legyenek ők </a:t>
            </a:r>
            <a:r>
              <a:rPr lang="hu-HU" i="1" smtClean="0">
                <a:solidFill>
                  <a:srgbClr val="FFFF00"/>
                </a:solidFill>
                <a:sym typeface="Symbol"/>
              </a:rPr>
              <a:t>c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és </a:t>
            </a:r>
            <a:r>
              <a:rPr lang="hu-HU" i="1" smtClean="0">
                <a:solidFill>
                  <a:srgbClr val="FFFF00"/>
                </a:solidFill>
                <a:sym typeface="Symbol"/>
              </a:rPr>
              <a:t>d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Semmi akadálya sincs annak, hogy </a:t>
            </a:r>
            <a:r>
              <a:rPr lang="hu-HU" i="1" smtClean="0">
                <a:solidFill>
                  <a:srgbClr val="FFFF00"/>
                </a:solidFill>
                <a:sym typeface="Symbol"/>
              </a:rPr>
              <a:t>a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se szeresse </a:t>
            </a:r>
            <a:r>
              <a:rPr lang="hu-HU" i="1" smtClean="0">
                <a:solidFill>
                  <a:srgbClr val="FFFF00"/>
                </a:solidFill>
                <a:sym typeface="Symbol"/>
              </a:rPr>
              <a:t>b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-t.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Ez egy 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ellenpélda: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bizonyítja, hogy a két premisszának nem FO-következménye ‘Larger(a, b)’. 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Példák: FO Con1</a:t>
            </a:r>
          </a:p>
        </p:txBody>
      </p:sp>
    </p:spTree>
    <p:extLst>
      <p:ext uri="{BB962C8B-B14F-4D97-AF65-F5344CB8AC3E}">
        <p14:creationId xmlns:p14="http://schemas.microsoft.com/office/powerpoint/2010/main" val="345823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75556" y="764704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smtClean="0">
                <a:solidFill>
                  <a:srgbClr val="FFFF00"/>
                </a:solidFill>
                <a:latin typeface="+mj-lt"/>
              </a:rPr>
              <a:t>Logikai igazságok, helyes következtetések – újak és régiek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755576" y="1988840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  <a:sym typeface="Symbol"/>
              </a:rPr>
              <a:t>x Él(x)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 Virul(x)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x(Él(x)  Virul(x))</a:t>
            </a:r>
            <a:endParaRPr lang="hu-HU">
              <a:solidFill>
                <a:srgbClr val="FFFF00"/>
              </a:solidFill>
            </a:endParaRPr>
          </a:p>
        </p:txBody>
      </p:sp>
      <p:cxnSp>
        <p:nvCxnSpPr>
          <p:cNvPr id="5" name="Egyenes összekötő 4"/>
          <p:cNvCxnSpPr/>
          <p:nvPr/>
        </p:nvCxnSpPr>
        <p:spPr>
          <a:xfrm rot="5400000">
            <a:off x="395536" y="2420888"/>
            <a:ext cx="864096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/>
          <p:cNvCxnSpPr/>
          <p:nvPr/>
        </p:nvCxnSpPr>
        <p:spPr>
          <a:xfrm>
            <a:off x="827584" y="2564904"/>
            <a:ext cx="216024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zövegdoboz 16"/>
          <p:cNvSpPr txBox="1"/>
          <p:nvPr/>
        </p:nvSpPr>
        <p:spPr>
          <a:xfrm>
            <a:off x="4644008" y="1988840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  <a:sym typeface="Symbol"/>
              </a:rPr>
              <a:t>x Él(x)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 Virul(x)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 Él(x)  x Virul(x)</a:t>
            </a:r>
            <a:endParaRPr lang="hu-HU">
              <a:solidFill>
                <a:srgbClr val="FFFF00"/>
              </a:solidFill>
            </a:endParaRPr>
          </a:p>
        </p:txBody>
      </p:sp>
      <p:cxnSp>
        <p:nvCxnSpPr>
          <p:cNvPr id="18" name="Egyenes összekötő 17"/>
          <p:cNvCxnSpPr/>
          <p:nvPr/>
        </p:nvCxnSpPr>
        <p:spPr>
          <a:xfrm rot="5400000">
            <a:off x="4139952" y="2420888"/>
            <a:ext cx="864096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/>
          <p:cNvCxnSpPr/>
          <p:nvPr/>
        </p:nvCxnSpPr>
        <p:spPr>
          <a:xfrm>
            <a:off x="4499992" y="4149080"/>
            <a:ext cx="216024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zövegdoboz 19"/>
          <p:cNvSpPr txBox="1"/>
          <p:nvPr/>
        </p:nvSpPr>
        <p:spPr>
          <a:xfrm>
            <a:off x="4499992" y="3573016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  <a:sym typeface="Symbol"/>
              </a:rPr>
              <a:t>x Él(x)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 x Virul(x)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 x Él(x)   x Virul(x)</a:t>
            </a:r>
            <a:endParaRPr lang="hu-HU">
              <a:solidFill>
                <a:srgbClr val="FFFF00"/>
              </a:solidFill>
            </a:endParaRPr>
          </a:p>
        </p:txBody>
      </p:sp>
      <p:cxnSp>
        <p:nvCxnSpPr>
          <p:cNvPr id="21" name="Egyenes összekötő 20"/>
          <p:cNvCxnSpPr/>
          <p:nvPr/>
        </p:nvCxnSpPr>
        <p:spPr>
          <a:xfrm rot="5400000">
            <a:off x="4067944" y="3933056"/>
            <a:ext cx="864096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>
            <a:off x="4572000" y="2636912"/>
            <a:ext cx="216024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zövegdoboz 22"/>
          <p:cNvSpPr txBox="1"/>
          <p:nvPr/>
        </p:nvSpPr>
        <p:spPr>
          <a:xfrm>
            <a:off x="611560" y="3501008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  <a:sym typeface="Symbol"/>
              </a:rPr>
              <a:t>x Él(x)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 x Virul(x)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 x (Él(x)  Virul(x))</a:t>
            </a:r>
            <a:endParaRPr lang="hu-HU">
              <a:solidFill>
                <a:srgbClr val="FFFF00"/>
              </a:solidFill>
            </a:endParaRPr>
          </a:p>
        </p:txBody>
      </p:sp>
      <p:cxnSp>
        <p:nvCxnSpPr>
          <p:cNvPr id="24" name="Egyenes összekötő 23"/>
          <p:cNvCxnSpPr/>
          <p:nvPr/>
        </p:nvCxnSpPr>
        <p:spPr>
          <a:xfrm rot="5400000">
            <a:off x="251520" y="3861048"/>
            <a:ext cx="864096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/>
          <p:cNvCxnSpPr/>
          <p:nvPr/>
        </p:nvCxnSpPr>
        <p:spPr>
          <a:xfrm>
            <a:off x="683568" y="4077072"/>
            <a:ext cx="216024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3. sz. felirat keret nélkül 25"/>
          <p:cNvSpPr/>
          <p:nvPr/>
        </p:nvSpPr>
        <p:spPr>
          <a:xfrm>
            <a:off x="3995936" y="4941168"/>
            <a:ext cx="2952328" cy="1152128"/>
          </a:xfrm>
          <a:prstGeom prst="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-11369"/>
              <a:gd name="adj6" fmla="val -18665"/>
              <a:gd name="adj7" fmla="val -36809"/>
              <a:gd name="adj8" fmla="val 46617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Kijelentéslogikai következmények</a:t>
            </a:r>
            <a:br>
              <a:rPr lang="hu-HU" smtClean="0">
                <a:solidFill>
                  <a:srgbClr val="FFFF00"/>
                </a:solidFill>
              </a:rPr>
            </a:br>
            <a:r>
              <a:rPr lang="hu-HU" smtClean="0">
                <a:solidFill>
                  <a:srgbClr val="FFFF00"/>
                </a:solidFill>
              </a:rPr>
              <a:t>(TautCon)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27" name="3. sz. felirat 26"/>
          <p:cNvSpPr/>
          <p:nvPr/>
        </p:nvSpPr>
        <p:spPr>
          <a:xfrm>
            <a:off x="467544" y="4797152"/>
            <a:ext cx="2736304" cy="1296144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-9235"/>
              <a:gd name="adj6" fmla="val -12894"/>
              <a:gd name="adj7" fmla="val -187433"/>
              <a:gd name="adj8" fmla="val 5142"/>
            </a:avLst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Elsőrendű következmény</a:t>
            </a:r>
            <a:br>
              <a:rPr lang="hu-HU" smtClean="0">
                <a:solidFill>
                  <a:srgbClr val="FFFF00"/>
                </a:solidFill>
              </a:rPr>
            </a:br>
            <a:r>
              <a:rPr lang="hu-HU" smtClean="0">
                <a:solidFill>
                  <a:srgbClr val="FFFF00"/>
                </a:solidFill>
              </a:rPr>
              <a:t>(FOCon)</a:t>
            </a:r>
            <a:endParaRPr lang="hu-HU">
              <a:solidFill>
                <a:srgbClr val="FFFF00"/>
              </a:solidFill>
            </a:endParaRPr>
          </a:p>
        </p:txBody>
      </p:sp>
      <p:cxnSp>
        <p:nvCxnSpPr>
          <p:cNvPr id="29" name="Egyenes összekötő 28"/>
          <p:cNvCxnSpPr/>
          <p:nvPr/>
        </p:nvCxnSpPr>
        <p:spPr>
          <a:xfrm rot="5400000" flipH="1" flipV="1">
            <a:off x="719572" y="3320988"/>
            <a:ext cx="1224136" cy="100811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/>
          <p:cNvCxnSpPr/>
          <p:nvPr/>
        </p:nvCxnSpPr>
        <p:spPr>
          <a:xfrm rot="16200000" flipH="1">
            <a:off x="791580" y="3320988"/>
            <a:ext cx="1224136" cy="100811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5"/>
          <p:cNvCxnSpPr/>
          <p:nvPr/>
        </p:nvCxnSpPr>
        <p:spPr>
          <a:xfrm flipV="1">
            <a:off x="3419872" y="2420888"/>
            <a:ext cx="936104" cy="2376264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1. sz. felirat kerettel és kiemelő vonallal 7"/>
          <p:cNvSpPr/>
          <p:nvPr/>
        </p:nvSpPr>
        <p:spPr>
          <a:xfrm>
            <a:off x="6588224" y="3175282"/>
            <a:ext cx="2555776" cy="612068"/>
          </a:xfrm>
          <a:prstGeom prst="accentBorderCallout1">
            <a:avLst>
              <a:gd name="adj1" fmla="val 18750"/>
              <a:gd name="adj2" fmla="val -8333"/>
              <a:gd name="adj3" fmla="val 84043"/>
              <a:gd name="adj4" fmla="val -198165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Nem következmény</a:t>
            </a:r>
          </a:p>
          <a:p>
            <a:pPr algn="ctr"/>
            <a:r>
              <a:rPr lang="hu-HU" smtClean="0">
                <a:solidFill>
                  <a:srgbClr val="FFFF00"/>
                </a:solidFill>
              </a:rPr>
              <a:t>Tarski-ellenpélda?</a:t>
            </a:r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71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20" grpId="0"/>
      <p:bldP spid="23" grpId="0"/>
      <p:bldP spid="26" grpId="0" animBg="1"/>
      <p:bldP spid="2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552" y="908720"/>
            <a:ext cx="799288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Hasonlóképpen logikai igazságokkal: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xTet(x) xTet(x)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logikai igazság (tautológia)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xTet(x) xTet(x)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nem logikai igazság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x(Tet(x) Tet(x))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(FO) logikai igazság, de nem tautológia.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xTet(x)   xTet(x)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 ugyancsak FO logikai igazság, de nem tautológia.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xTet(x)   xTet(x)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tautológia.</a:t>
            </a:r>
            <a:endParaRPr lang="hu-HU" smtClean="0">
              <a:solidFill>
                <a:srgbClr val="FFFF00"/>
              </a:solidFill>
            </a:endParaRP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Definíció: Az elsőrendű nyelv egy mondata </a:t>
            </a:r>
            <a:r>
              <a:rPr lang="hu-HU" u="sng" smtClean="0">
                <a:solidFill>
                  <a:srgbClr val="FFFF00"/>
                </a:solidFill>
              </a:rPr>
              <a:t>tautológia</a:t>
            </a:r>
            <a:r>
              <a:rPr lang="hu-HU" smtClean="0">
                <a:solidFill>
                  <a:srgbClr val="FFFF00"/>
                </a:solidFill>
              </a:rPr>
              <a:t>, ill. </a:t>
            </a:r>
            <a:br>
              <a:rPr lang="hu-HU" smtClean="0">
                <a:solidFill>
                  <a:srgbClr val="FFFF00"/>
                </a:solidFill>
              </a:rPr>
            </a:br>
            <a:r>
              <a:rPr lang="hu-HU" smtClean="0">
                <a:solidFill>
                  <a:srgbClr val="FFFF00"/>
                </a:solidFill>
              </a:rPr>
              <a:t>egy következtetése </a:t>
            </a:r>
            <a:r>
              <a:rPr lang="hu-HU" u="sng" smtClean="0">
                <a:solidFill>
                  <a:srgbClr val="FFFF00"/>
                </a:solidFill>
              </a:rPr>
              <a:t>tautologikusan helyes</a:t>
            </a:r>
            <a:r>
              <a:rPr lang="hu-HU" smtClean="0">
                <a:solidFill>
                  <a:srgbClr val="FFFF00"/>
                </a:solidFill>
              </a:rPr>
              <a:t> </a:t>
            </a:r>
          </a:p>
          <a:p>
            <a:r>
              <a:rPr lang="hu-HU" smtClean="0">
                <a:solidFill>
                  <a:srgbClr val="FFFF00"/>
                </a:solidFill>
              </a:rPr>
              <a:t>	(másképp: a konklúzió  </a:t>
            </a:r>
            <a:r>
              <a:rPr lang="hu-HU" u="sng" smtClean="0">
                <a:solidFill>
                  <a:srgbClr val="FFFF00"/>
                </a:solidFill>
              </a:rPr>
              <a:t>tautologikusan következik</a:t>
            </a:r>
            <a:r>
              <a:rPr lang="hu-HU" smtClean="0">
                <a:solidFill>
                  <a:srgbClr val="FFFF00"/>
                </a:solidFill>
              </a:rPr>
              <a:t> a premisszákból), </a:t>
            </a:r>
          </a:p>
          <a:p>
            <a:r>
              <a:rPr lang="hu-HU" smtClean="0">
                <a:solidFill>
                  <a:srgbClr val="FFFF00"/>
                </a:solidFill>
              </a:rPr>
              <a:t>ha a kijelentéslogikai formája tautológia, illetve </a:t>
            </a:r>
            <a:br>
              <a:rPr lang="hu-HU" smtClean="0">
                <a:solidFill>
                  <a:srgbClr val="FFFF00"/>
                </a:solidFill>
              </a:rPr>
            </a:br>
            <a:r>
              <a:rPr lang="hu-HU" smtClean="0">
                <a:solidFill>
                  <a:srgbClr val="FFFF00"/>
                </a:solidFill>
              </a:rPr>
              <a:t>helyes kijelentéslogikai következtetési séma. </a:t>
            </a:r>
          </a:p>
          <a:p>
            <a:r>
              <a:rPr lang="hu-HU">
                <a:solidFill>
                  <a:srgbClr val="FFFF00"/>
                </a:solidFill>
              </a:rPr>
              <a:t>A</a:t>
            </a:r>
            <a:r>
              <a:rPr lang="hu-HU" smtClean="0">
                <a:solidFill>
                  <a:srgbClr val="FFFF00"/>
                </a:solidFill>
              </a:rPr>
              <a:t> </a:t>
            </a:r>
            <a:r>
              <a:rPr lang="hu-HU" u="sng" smtClean="0">
                <a:solidFill>
                  <a:srgbClr val="FFFF00"/>
                </a:solidFill>
              </a:rPr>
              <a:t>kijelentéslogikai forma</a:t>
            </a:r>
            <a:r>
              <a:rPr lang="hu-HU" smtClean="0">
                <a:solidFill>
                  <a:srgbClr val="FFFF00"/>
                </a:solidFill>
              </a:rPr>
              <a:t> úgy áll elő, ha a kijelentéslogikában tovább nem bontható részmondatokat mondatbetűkkel helyettesítjük.</a:t>
            </a:r>
          </a:p>
        </p:txBody>
      </p:sp>
      <p:sp>
        <p:nvSpPr>
          <p:cNvPr id="3" name="Felhő 2"/>
          <p:cNvSpPr/>
          <p:nvPr/>
        </p:nvSpPr>
        <p:spPr>
          <a:xfrm>
            <a:off x="5652120" y="1772816"/>
            <a:ext cx="2952328" cy="1368152"/>
          </a:xfrm>
          <a:prstGeom prst="cloudCallout">
            <a:avLst>
              <a:gd name="adj1" fmla="val -54303"/>
              <a:gd name="adj2" fmla="val 57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A tárgyalási univerzum nem lehet üres!</a:t>
            </a:r>
            <a:endParaRPr lang="hu-H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74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772433" y="692696"/>
            <a:ext cx="75608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Kijelentéslogikai forma: az, amit akkor is látnánk egy mondatból, ha nem lennének kvantoraink.</a:t>
            </a:r>
          </a:p>
          <a:p>
            <a:r>
              <a:rPr lang="hu-HU" smtClean="0">
                <a:solidFill>
                  <a:srgbClr val="FFFF00"/>
                </a:solidFill>
              </a:rPr>
              <a:t>Pl. a házi feladat: az 1-9. és a 12. mondat kijelentéslogikában nem felbontható. </a:t>
            </a:r>
          </a:p>
          <a:p>
            <a:r>
              <a:rPr lang="hu-HU" smtClean="0">
                <a:solidFill>
                  <a:srgbClr val="FFFF00"/>
                </a:solidFill>
              </a:rPr>
              <a:t>A 10. és a 11. mondat konjunkció – kijelentéslogikai formájuk tehát A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 B.</a:t>
            </a:r>
            <a:endParaRPr lang="hu-HU" smtClean="0">
              <a:solidFill>
                <a:srgbClr val="FFFF00"/>
              </a:solidFill>
            </a:endParaRPr>
          </a:p>
          <a:p>
            <a:r>
              <a:rPr lang="hu-HU" u="sng" smtClean="0">
                <a:solidFill>
                  <a:srgbClr val="FFFF00"/>
                </a:solidFill>
                <a:latin typeface="+mj-lt"/>
              </a:rPr>
              <a:t>Algoritmus a kijelentéslogikai  (truth-functional) forma előállítására  az elsőrendű nyelv egy zárt mondatából:</a:t>
            </a:r>
          </a:p>
          <a:p>
            <a:r>
              <a:rPr lang="hu-HU" smtClean="0">
                <a:solidFill>
                  <a:srgbClr val="FFFF00"/>
                </a:solidFill>
              </a:rPr>
              <a:t>Balról jobbra elkezdjük olvasni a mondatot. </a:t>
            </a:r>
          </a:p>
          <a:p>
            <a:r>
              <a:rPr lang="hu-HU" smtClean="0">
                <a:solidFill>
                  <a:srgbClr val="FFFF00"/>
                </a:solidFill>
              </a:rPr>
              <a:t>Ha kvantorhoz  érünk, elkezdünk egy aláhúzást, amely  a kvantifikáció hatókörének végéig tart. </a:t>
            </a:r>
          </a:p>
          <a:p>
            <a:r>
              <a:rPr lang="hu-HU" smtClean="0">
                <a:solidFill>
                  <a:srgbClr val="FFFF00"/>
                </a:solidFill>
              </a:rPr>
              <a:t>Ha predikátumhoz érünk, aláhúzzuk azt az atomi mondatot, amelyben ő a predikátum.</a:t>
            </a:r>
          </a:p>
          <a:p>
            <a:r>
              <a:rPr lang="hu-HU" smtClean="0">
                <a:solidFill>
                  <a:srgbClr val="FFFF00"/>
                </a:solidFill>
              </a:rPr>
              <a:t>Ha az, amit aláhúztunk, még nem szerepelt korábban, akkor megcímkézzük egy új mondatbetűvel.</a:t>
            </a:r>
          </a:p>
          <a:p>
            <a:r>
              <a:rPr lang="hu-HU" smtClean="0">
                <a:solidFill>
                  <a:srgbClr val="FFFF00"/>
                </a:solidFill>
              </a:rPr>
              <a:t>Ha szerepelt, akkor azzal a betűvel címkézzük meg, amivel az azonos mondatot korábban.</a:t>
            </a:r>
          </a:p>
          <a:p>
            <a:r>
              <a:rPr lang="hu-HU" smtClean="0">
                <a:solidFill>
                  <a:srgbClr val="FFFF00"/>
                </a:solidFill>
              </a:rPr>
              <a:t>Ezután tovább folytatjuk az olvasást az aláhúzás végétől jobbra.</a:t>
            </a:r>
          </a:p>
          <a:p>
            <a:r>
              <a:rPr lang="hu-HU" smtClean="0">
                <a:solidFill>
                  <a:srgbClr val="FFFF00"/>
                </a:solidFill>
              </a:rPr>
              <a:t>Ha a formula végére értünk, kész vagyunk az </a:t>
            </a:r>
            <a:r>
              <a:rPr lang="hu-HU" i="1" smtClean="0">
                <a:solidFill>
                  <a:srgbClr val="FFFF00"/>
                </a:solidFill>
              </a:rPr>
              <a:t>annotálással</a:t>
            </a:r>
            <a:r>
              <a:rPr lang="hu-HU" smtClean="0">
                <a:solidFill>
                  <a:srgbClr val="FFFF00"/>
                </a:solidFill>
              </a:rPr>
              <a:t>.</a:t>
            </a:r>
          </a:p>
          <a:p>
            <a:r>
              <a:rPr lang="hu-HU" smtClean="0">
                <a:solidFill>
                  <a:srgbClr val="FFFF00"/>
                </a:solidFill>
              </a:rPr>
              <a:t>Ezután minden részmondatot a címkéjével helyettesítünk.</a:t>
            </a:r>
          </a:p>
          <a:p>
            <a:r>
              <a:rPr lang="hu-HU" smtClean="0">
                <a:solidFill>
                  <a:srgbClr val="FFFF00"/>
                </a:solidFill>
              </a:rPr>
              <a:t>KÉSZ.</a:t>
            </a:r>
            <a:endParaRPr lang="hu-HU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70992" y="764704"/>
            <a:ext cx="76328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Példa: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(</a:t>
            </a:r>
            <a:r>
              <a:rPr lang="hu-HU" smtClean="0">
                <a:solidFill>
                  <a:srgbClr val="FFFF00"/>
                </a:solidFill>
              </a:rPr>
              <a:t>x(Cube(x)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</a:t>
            </a:r>
            <a:r>
              <a:rPr lang="hu-HU" smtClean="0">
                <a:solidFill>
                  <a:srgbClr val="FFFF00"/>
                </a:solidFill>
              </a:rPr>
              <a:t>y(FrontOf(x, y)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 </a:t>
            </a:r>
            <a:r>
              <a:rPr lang="hu-HU" smtClean="0">
                <a:solidFill>
                  <a:srgbClr val="FFFF00"/>
                </a:solidFill>
              </a:rPr>
              <a:t>BackOf(x, y)))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</a:t>
            </a:r>
            <a:r>
              <a:rPr lang="hu-HU" smtClean="0">
                <a:solidFill>
                  <a:srgbClr val="FFFF00"/>
                </a:solidFill>
              </a:rPr>
              <a:t> (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</a:t>
            </a:r>
            <a:r>
              <a:rPr lang="hu-HU" smtClean="0">
                <a:solidFill>
                  <a:srgbClr val="FFFF00"/>
                </a:solidFill>
              </a:rPr>
              <a:t>zDodec(z)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</a:t>
            </a:r>
            <a:r>
              <a:rPr lang="hu-HU" smtClean="0">
                <a:solidFill>
                  <a:srgbClr val="FFFF00"/>
                </a:solidFill>
              </a:rPr>
              <a:t> Cube(a)))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(xCube(x)  Cube(a))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</a:t>
            </a:r>
            <a:r>
              <a:rPr lang="hu-HU" u="sng" smtClean="0">
                <a:solidFill>
                  <a:srgbClr val="FFFF00"/>
                </a:solidFill>
              </a:rPr>
              <a:t>x(Cube(x)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 </a:t>
            </a:r>
            <a:r>
              <a:rPr lang="hu-HU" u="sng" smtClean="0">
                <a:solidFill>
                  <a:srgbClr val="FFFF00"/>
                </a:solidFill>
              </a:rPr>
              <a:t>y(FrontOf(x, y) 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 </a:t>
            </a:r>
            <a:r>
              <a:rPr lang="hu-HU" u="sng" smtClean="0">
                <a:solidFill>
                  <a:srgbClr val="FFFF00"/>
                </a:solidFill>
              </a:rPr>
              <a:t>BackOf(x, y)))</a:t>
            </a:r>
            <a:r>
              <a:rPr lang="hu-HU" baseline="-25000" smtClean="0">
                <a:solidFill>
                  <a:srgbClr val="FFFF00"/>
                </a:solidFill>
              </a:rPr>
              <a:t>A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</a:t>
            </a:r>
            <a:r>
              <a:rPr lang="hu-HU" smtClean="0">
                <a:solidFill>
                  <a:srgbClr val="FFFF00"/>
                </a:solidFill>
              </a:rPr>
              <a:t> (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</a:t>
            </a:r>
            <a:r>
              <a:rPr lang="hu-HU" smtClean="0">
                <a:solidFill>
                  <a:srgbClr val="FFFF00"/>
                </a:solidFill>
              </a:rPr>
              <a:t>zDodec(z)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</a:t>
            </a:r>
            <a:r>
              <a:rPr lang="hu-HU" smtClean="0">
                <a:solidFill>
                  <a:srgbClr val="FFFF00"/>
                </a:solidFill>
              </a:rPr>
              <a:t> Cube(a)))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(xCube(x)  Cube(a))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</a:t>
            </a:r>
            <a:r>
              <a:rPr lang="hu-HU" u="sng" smtClean="0">
                <a:solidFill>
                  <a:srgbClr val="FFFF00"/>
                </a:solidFill>
              </a:rPr>
              <a:t>x(Cube(x)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 </a:t>
            </a:r>
            <a:r>
              <a:rPr lang="hu-HU" u="sng" smtClean="0">
                <a:solidFill>
                  <a:srgbClr val="FFFF00"/>
                </a:solidFill>
              </a:rPr>
              <a:t>y(FrontOf(x, y) 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 </a:t>
            </a:r>
            <a:r>
              <a:rPr lang="hu-HU" u="sng" smtClean="0">
                <a:solidFill>
                  <a:srgbClr val="FFFF00"/>
                </a:solidFill>
              </a:rPr>
              <a:t>BackOf(x, y)))</a:t>
            </a:r>
            <a:r>
              <a:rPr lang="hu-HU" baseline="-25000" smtClean="0">
                <a:solidFill>
                  <a:srgbClr val="FFFF00"/>
                </a:solidFill>
              </a:rPr>
              <a:t>A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</a:t>
            </a:r>
            <a:r>
              <a:rPr lang="hu-HU" smtClean="0">
                <a:solidFill>
                  <a:srgbClr val="FFFF00"/>
                </a:solidFill>
              </a:rPr>
              <a:t> (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</a:t>
            </a:r>
            <a:r>
              <a:rPr lang="hu-HU" u="sng" smtClean="0">
                <a:solidFill>
                  <a:srgbClr val="FFFF00"/>
                </a:solidFill>
              </a:rPr>
              <a:t>zDodec(z) </a:t>
            </a:r>
            <a:r>
              <a:rPr lang="hu-HU" baseline="-25000" smtClean="0">
                <a:solidFill>
                  <a:srgbClr val="FFFF00"/>
                </a:solidFill>
              </a:rPr>
              <a:t>B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</a:t>
            </a:r>
            <a:r>
              <a:rPr lang="hu-HU" smtClean="0">
                <a:solidFill>
                  <a:srgbClr val="FFFF00"/>
                </a:solidFill>
              </a:rPr>
              <a:t> Cube(a)))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(xCube(x)  Cube(a))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</a:t>
            </a:r>
            <a:r>
              <a:rPr lang="hu-HU" u="sng" smtClean="0">
                <a:solidFill>
                  <a:srgbClr val="FFFF00"/>
                </a:solidFill>
              </a:rPr>
              <a:t>x(Cube(x)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 </a:t>
            </a:r>
            <a:r>
              <a:rPr lang="hu-HU" u="sng" smtClean="0">
                <a:solidFill>
                  <a:srgbClr val="FFFF00"/>
                </a:solidFill>
              </a:rPr>
              <a:t>y(FrontOf(x, y) 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 </a:t>
            </a:r>
            <a:r>
              <a:rPr lang="hu-HU" u="sng" smtClean="0">
                <a:solidFill>
                  <a:srgbClr val="FFFF00"/>
                </a:solidFill>
              </a:rPr>
              <a:t>BackOf(x, y)))</a:t>
            </a:r>
            <a:r>
              <a:rPr lang="hu-HU" baseline="-25000" smtClean="0">
                <a:solidFill>
                  <a:srgbClr val="FFFF00"/>
                </a:solidFill>
              </a:rPr>
              <a:t>A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</a:t>
            </a:r>
            <a:r>
              <a:rPr lang="hu-HU" smtClean="0">
                <a:solidFill>
                  <a:srgbClr val="FFFF00"/>
                </a:solidFill>
              </a:rPr>
              <a:t> (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</a:t>
            </a:r>
            <a:r>
              <a:rPr lang="hu-HU" u="sng" smtClean="0">
                <a:solidFill>
                  <a:srgbClr val="FFFF00"/>
                </a:solidFill>
              </a:rPr>
              <a:t>zDodec(z) </a:t>
            </a:r>
            <a:r>
              <a:rPr lang="hu-HU" baseline="-25000" smtClean="0">
                <a:solidFill>
                  <a:srgbClr val="FFFF00"/>
                </a:solidFill>
              </a:rPr>
              <a:t>B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</a:t>
            </a:r>
            <a:r>
              <a:rPr lang="hu-HU" smtClean="0">
                <a:solidFill>
                  <a:srgbClr val="FFFF00"/>
                </a:solidFill>
              </a:rPr>
              <a:t> </a:t>
            </a:r>
            <a:r>
              <a:rPr lang="hu-HU" u="sng" smtClean="0">
                <a:solidFill>
                  <a:srgbClr val="FFFF00"/>
                </a:solidFill>
              </a:rPr>
              <a:t>Cube(a</a:t>
            </a:r>
            <a:r>
              <a:rPr lang="hu-HU" smtClean="0">
                <a:solidFill>
                  <a:srgbClr val="FFFF00"/>
                </a:solidFill>
              </a:rPr>
              <a:t>)</a:t>
            </a:r>
            <a:r>
              <a:rPr lang="hu-HU" baseline="-25000" smtClean="0">
                <a:solidFill>
                  <a:srgbClr val="FFFF00"/>
                </a:solidFill>
              </a:rPr>
              <a:t>C</a:t>
            </a:r>
            <a:r>
              <a:rPr lang="hu-HU" smtClean="0">
                <a:solidFill>
                  <a:srgbClr val="FFFF00"/>
                </a:solidFill>
              </a:rPr>
              <a:t>))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(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xCube(x)</a:t>
            </a:r>
            <a:r>
              <a:rPr lang="hu-HU" baseline="-25000" smtClean="0">
                <a:solidFill>
                  <a:srgbClr val="FFFF00"/>
                </a:solidFill>
                <a:sym typeface="Symbol"/>
              </a:rPr>
              <a:t>D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 Cube(a))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</a:t>
            </a:r>
            <a:r>
              <a:rPr lang="hu-HU" u="sng" smtClean="0">
                <a:solidFill>
                  <a:srgbClr val="FFFF00"/>
                </a:solidFill>
              </a:rPr>
              <a:t>x(Cube(x)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 </a:t>
            </a:r>
            <a:r>
              <a:rPr lang="hu-HU" u="sng" smtClean="0">
                <a:solidFill>
                  <a:srgbClr val="FFFF00"/>
                </a:solidFill>
              </a:rPr>
              <a:t>y(FrontOf(x, y) 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 </a:t>
            </a:r>
            <a:r>
              <a:rPr lang="hu-HU" u="sng" smtClean="0">
                <a:solidFill>
                  <a:srgbClr val="FFFF00"/>
                </a:solidFill>
              </a:rPr>
              <a:t>BackOf(x, y)))</a:t>
            </a:r>
            <a:r>
              <a:rPr lang="hu-HU" baseline="-25000" smtClean="0">
                <a:solidFill>
                  <a:srgbClr val="FFFF00"/>
                </a:solidFill>
              </a:rPr>
              <a:t>A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</a:t>
            </a:r>
            <a:r>
              <a:rPr lang="hu-HU" smtClean="0">
                <a:solidFill>
                  <a:srgbClr val="FFFF00"/>
                </a:solidFill>
              </a:rPr>
              <a:t> (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</a:t>
            </a:r>
            <a:r>
              <a:rPr lang="hu-HU" u="sng" smtClean="0">
                <a:solidFill>
                  <a:srgbClr val="FFFF00"/>
                </a:solidFill>
              </a:rPr>
              <a:t>zDodec(z) </a:t>
            </a:r>
            <a:r>
              <a:rPr lang="hu-HU" baseline="-25000" smtClean="0">
                <a:solidFill>
                  <a:srgbClr val="FFFF00"/>
                </a:solidFill>
              </a:rPr>
              <a:t>B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</a:t>
            </a:r>
            <a:r>
              <a:rPr lang="hu-HU" smtClean="0">
                <a:solidFill>
                  <a:srgbClr val="FFFF00"/>
                </a:solidFill>
              </a:rPr>
              <a:t> </a:t>
            </a:r>
            <a:r>
              <a:rPr lang="hu-HU" u="sng" smtClean="0">
                <a:solidFill>
                  <a:srgbClr val="FFFF00"/>
                </a:solidFill>
              </a:rPr>
              <a:t>Cube(a</a:t>
            </a:r>
            <a:r>
              <a:rPr lang="hu-HU" smtClean="0">
                <a:solidFill>
                  <a:srgbClr val="FFFF00"/>
                </a:solidFill>
              </a:rPr>
              <a:t>)</a:t>
            </a:r>
            <a:r>
              <a:rPr lang="hu-HU" baseline="-25000" smtClean="0">
                <a:solidFill>
                  <a:srgbClr val="FFFF00"/>
                </a:solidFill>
              </a:rPr>
              <a:t>C</a:t>
            </a:r>
            <a:r>
              <a:rPr lang="hu-HU" smtClean="0">
                <a:solidFill>
                  <a:srgbClr val="FFFF00"/>
                </a:solidFill>
              </a:rPr>
              <a:t>))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(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xCube(x)</a:t>
            </a:r>
            <a:r>
              <a:rPr lang="hu-HU" baseline="-25000" smtClean="0">
                <a:solidFill>
                  <a:srgbClr val="FFFF00"/>
                </a:solidFill>
                <a:sym typeface="Symbol"/>
              </a:rPr>
              <a:t>D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 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Cube(a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)</a:t>
            </a:r>
            <a:r>
              <a:rPr lang="hu-HU" baseline="-25000" smtClean="0">
                <a:solidFill>
                  <a:srgbClr val="FFFF00"/>
                </a:solidFill>
                <a:sym typeface="Symbol"/>
              </a:rPr>
              <a:t>C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Itt készültünk el az annotációval.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Ennek alapján a kijelentéslogikai forma a következő: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(A  (B  C))  (D   C) </a:t>
            </a:r>
          </a:p>
          <a:p>
            <a:endParaRPr lang="hu-HU" smtClean="0">
              <a:solidFill>
                <a:srgbClr val="FFFF00"/>
              </a:solidFill>
              <a:sym typeface="Symbol"/>
            </a:endParaRPr>
          </a:p>
          <a:p>
            <a:endParaRPr lang="hu-HU" smtClean="0">
              <a:solidFill>
                <a:srgbClr val="FFFF00"/>
              </a:solidFill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552" y="732206"/>
            <a:ext cx="64087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u="sng" smtClean="0">
                <a:solidFill>
                  <a:srgbClr val="FFFF00"/>
                </a:solidFill>
                <a:latin typeface="+mj-lt"/>
              </a:rPr>
              <a:t>Centrális logikai fogalmak - újra</a:t>
            </a:r>
          </a:p>
          <a:p>
            <a:r>
              <a:rPr lang="hu-HU" smtClean="0">
                <a:solidFill>
                  <a:srgbClr val="FFFF00"/>
                </a:solidFill>
              </a:rPr>
              <a:t>Logikai igazság: </a:t>
            </a:r>
          </a:p>
          <a:p>
            <a:r>
              <a:rPr lang="hu-HU" smtClean="0">
                <a:solidFill>
                  <a:srgbClr val="FFFF00"/>
                </a:solidFill>
              </a:rPr>
              <a:t>minden lehetséges világban igaz</a:t>
            </a:r>
          </a:p>
          <a:p>
            <a:r>
              <a:rPr lang="hu-HU" smtClean="0">
                <a:solidFill>
                  <a:srgbClr val="FFFF00"/>
                </a:solidFill>
              </a:rPr>
              <a:t>Logikai következmény [helyes/érvényes következtetés]:</a:t>
            </a:r>
          </a:p>
          <a:p>
            <a:r>
              <a:rPr lang="hu-HU" smtClean="0">
                <a:solidFill>
                  <a:srgbClr val="FFFF00"/>
                </a:solidFill>
              </a:rPr>
              <a:t>minden világban, ahol a premisszák igazak, </a:t>
            </a:r>
            <a:br>
              <a:rPr lang="hu-HU" smtClean="0">
                <a:solidFill>
                  <a:srgbClr val="FFFF00"/>
                </a:solidFill>
              </a:rPr>
            </a:br>
            <a:r>
              <a:rPr lang="hu-HU" smtClean="0">
                <a:solidFill>
                  <a:srgbClr val="FFFF00"/>
                </a:solidFill>
              </a:rPr>
              <a:t>a konklúzió is igaz.</a:t>
            </a:r>
          </a:p>
          <a:p>
            <a:r>
              <a:rPr lang="hu-HU" smtClean="0">
                <a:solidFill>
                  <a:srgbClr val="FFFF00"/>
                </a:solidFill>
              </a:rPr>
              <a:t>Logikailag ekvivalensek:</a:t>
            </a:r>
          </a:p>
          <a:p>
            <a:r>
              <a:rPr lang="hu-HU" smtClean="0">
                <a:solidFill>
                  <a:srgbClr val="FFFF00"/>
                </a:solidFill>
              </a:rPr>
              <a:t>ugyanazokban a világokban igazak.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3" name="Felhő 2"/>
          <p:cNvSpPr/>
          <p:nvPr/>
        </p:nvSpPr>
        <p:spPr>
          <a:xfrm>
            <a:off x="7164288" y="692696"/>
            <a:ext cx="1979712" cy="2232248"/>
          </a:xfrm>
          <a:prstGeom prst="cloudCallout">
            <a:avLst>
              <a:gd name="adj1" fmla="val -65532"/>
              <a:gd name="adj2" fmla="val 25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Lehetséges világok:</a:t>
            </a:r>
          </a:p>
          <a:p>
            <a:pPr algn="ctr"/>
            <a:r>
              <a:rPr lang="hu-HU" smtClean="0">
                <a:solidFill>
                  <a:srgbClr val="FFFF00"/>
                </a:solidFill>
              </a:rPr>
              <a:t>nyelvhez</a:t>
            </a:r>
          </a:p>
          <a:p>
            <a:pPr algn="ctr"/>
            <a:r>
              <a:rPr lang="hu-HU" smtClean="0">
                <a:solidFill>
                  <a:srgbClr val="FFFF00"/>
                </a:solidFill>
              </a:rPr>
              <a:t>(nyelv-családhoz) képest!!!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539552" y="3139742"/>
            <a:ext cx="79208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Kijelentéslogikai igazság (tautológia):</a:t>
            </a:r>
          </a:p>
          <a:p>
            <a:r>
              <a:rPr lang="hu-HU" smtClean="0">
                <a:solidFill>
                  <a:srgbClr val="FFFF00"/>
                </a:solidFill>
              </a:rPr>
              <a:t>a kijelentéslogikai formája logikai igazság.</a:t>
            </a:r>
          </a:p>
          <a:p>
            <a:r>
              <a:rPr lang="hu-HU" smtClean="0">
                <a:solidFill>
                  <a:srgbClr val="FFFF00"/>
                </a:solidFill>
              </a:rPr>
              <a:t>Azaz bármilyen igazságértéket rendelünk a mondatbetűkhöz, az egész mondat igaz.</a:t>
            </a:r>
          </a:p>
          <a:p>
            <a:r>
              <a:rPr lang="hu-HU" smtClean="0">
                <a:solidFill>
                  <a:srgbClr val="FFFF00"/>
                </a:solidFill>
              </a:rPr>
              <a:t>Kijelentéslogikai (tautologikus) következmény:</a:t>
            </a:r>
          </a:p>
          <a:p>
            <a:r>
              <a:rPr lang="hu-HU" smtClean="0">
                <a:solidFill>
                  <a:srgbClr val="FFFF00"/>
                </a:solidFill>
              </a:rPr>
              <a:t>Ha úgy rendelünk igazságértéket a mondatbetűkhöz, hogy a premisszák igazak,</a:t>
            </a:r>
          </a:p>
          <a:p>
            <a:r>
              <a:rPr lang="hu-HU" smtClean="0">
                <a:solidFill>
                  <a:srgbClr val="FFFF00"/>
                </a:solidFill>
              </a:rPr>
              <a:t>akkor a konklúzió is igaz lesz.</a:t>
            </a:r>
          </a:p>
          <a:p>
            <a:r>
              <a:rPr lang="hu-HU" smtClean="0">
                <a:solidFill>
                  <a:srgbClr val="FFFF00"/>
                </a:solidFill>
              </a:rPr>
              <a:t>Kijelentéslogikailag (tautologikusan) ekvivalensek:</a:t>
            </a:r>
          </a:p>
          <a:p>
            <a:r>
              <a:rPr lang="hu-HU" smtClean="0">
                <a:solidFill>
                  <a:srgbClr val="FFFF00"/>
                </a:solidFill>
              </a:rPr>
              <a:t>bárhogy rendelünk a mondatbetűkhöz igazságértéket, egyszerre igazak . </a:t>
            </a:r>
          </a:p>
          <a:p>
            <a:r>
              <a:rPr lang="hu-HU" smtClean="0">
                <a:solidFill>
                  <a:srgbClr val="FFFF00"/>
                </a:solidFill>
              </a:rPr>
              <a:t>Lehetséges világok: a mondatbetűk igazságértékelései.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5" name="Jobb oldali kapcsos zárójel 4"/>
          <p:cNvSpPr/>
          <p:nvPr/>
        </p:nvSpPr>
        <p:spPr>
          <a:xfrm>
            <a:off x="6571367" y="1032434"/>
            <a:ext cx="288032" cy="1800200"/>
          </a:xfrm>
          <a:prstGeom prst="rightBrac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83568" y="1124744"/>
            <a:ext cx="77048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smtClean="0">
                <a:solidFill>
                  <a:srgbClr val="FFFF00"/>
                </a:solidFill>
                <a:latin typeface="+mj-lt"/>
              </a:rPr>
              <a:t>Centrális logikai fogalmak az elsőrendű logikában</a:t>
            </a:r>
          </a:p>
          <a:p>
            <a:endParaRPr lang="hu-HU" sz="2400" smtClean="0">
              <a:solidFill>
                <a:srgbClr val="FFFF00"/>
              </a:solidFill>
              <a:latin typeface="+mj-lt"/>
            </a:endParaRPr>
          </a:p>
          <a:p>
            <a:r>
              <a:rPr lang="hu-HU" smtClean="0">
                <a:solidFill>
                  <a:srgbClr val="FFFF00"/>
                </a:solidFill>
              </a:rPr>
              <a:t>Elsőrendű logikai igazság, avagy érvényes mondat (FO validity)</a:t>
            </a:r>
          </a:p>
          <a:p>
            <a:r>
              <a:rPr lang="hu-HU" smtClean="0">
                <a:solidFill>
                  <a:srgbClr val="FFFF00"/>
                </a:solidFill>
              </a:rPr>
              <a:t>Elsőrendű (logikai) következmény, avagy elsőrendben érvényes következtetés</a:t>
            </a:r>
          </a:p>
          <a:p>
            <a:r>
              <a:rPr lang="hu-HU" smtClean="0">
                <a:solidFill>
                  <a:srgbClr val="FFFF00"/>
                </a:solidFill>
              </a:rPr>
              <a:t>Elsőrendű (logikai) ekvivalencia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A lehetséges világok most olyanok, mint a Tarski-féle világok: minden predikátumnak van terjedelme, minden névnek  van jelölete. De ezeket szabadon választhatjuk meg, a predikátumok jelentését is figyelmen kívül hagyhatjuk (kivéve az azonosságpredikátumot).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Csak az elsőrendű logika konstansainak jelentése számít. </a:t>
            </a:r>
          </a:p>
          <a:p>
            <a:endParaRPr lang="hu-HU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67544" y="980728"/>
            <a:ext cx="806489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u="sng" smtClean="0">
                <a:solidFill>
                  <a:srgbClr val="FFFF00"/>
                </a:solidFill>
              </a:rPr>
              <a:t>Elsőrendű logikai igazság </a:t>
            </a:r>
            <a:r>
              <a:rPr lang="hu-HU" smtClean="0">
                <a:solidFill>
                  <a:srgbClr val="FFFF00"/>
                </a:solidFill>
              </a:rPr>
              <a:t>az a FOL-mondat, amelyik igaz lesz, akárhogy adjuk  meg a szereplő predikátumok terjedelmét és a nevek jelöletét.</a:t>
            </a:r>
          </a:p>
          <a:p>
            <a:pPr lvl="1"/>
            <a:r>
              <a:rPr lang="hu-HU" smtClean="0">
                <a:solidFill>
                  <a:srgbClr val="FFFF00"/>
                </a:solidFill>
              </a:rPr>
              <a:t>Szokásos módszer: egy predikátum terjedelmét egy másik predikátum adott(nak tekintett) terjedelmével azonosítjuk.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u="sng" smtClean="0">
                <a:solidFill>
                  <a:srgbClr val="FFFF00"/>
                </a:solidFill>
              </a:rPr>
              <a:t>Elsőrendű logikai következmény</a:t>
            </a:r>
            <a:r>
              <a:rPr lang="hu-HU" smtClean="0">
                <a:solidFill>
                  <a:srgbClr val="FFFF00"/>
                </a:solidFill>
              </a:rPr>
              <a:t>e egy FOL-mondat (konklúzió) adott FOL-mondatoknak (premisszák) ha </a:t>
            </a:r>
            <a:r>
              <a:rPr lang="hu-HU">
                <a:solidFill>
                  <a:srgbClr val="FFFF00"/>
                </a:solidFill>
              </a:rPr>
              <a:t>akárhogy adjuk  meg a szereplő predikátumok terjedelmét és a nevek </a:t>
            </a:r>
            <a:r>
              <a:rPr lang="hu-HU" smtClean="0">
                <a:solidFill>
                  <a:srgbClr val="FFFF00"/>
                </a:solidFill>
              </a:rPr>
              <a:t>jelöletét, amennyiben a premisszák igazak lesznek, úgy a konklúzió is igaz lesz.</a:t>
            </a:r>
          </a:p>
          <a:p>
            <a:pPr lvl="1"/>
            <a:r>
              <a:rPr lang="hu-HU" smtClean="0">
                <a:solidFill>
                  <a:srgbClr val="FFFF00"/>
                </a:solidFill>
              </a:rPr>
              <a:t>Más szavakkal: </a:t>
            </a:r>
            <a:r>
              <a:rPr lang="hu-HU" u="sng" smtClean="0">
                <a:solidFill>
                  <a:srgbClr val="FFFF00"/>
                </a:solidFill>
              </a:rPr>
              <a:t>érvényes</a:t>
            </a:r>
            <a:r>
              <a:rPr lang="hu-HU" smtClean="0">
                <a:solidFill>
                  <a:srgbClr val="FFFF00"/>
                </a:solidFill>
              </a:rPr>
              <a:t> a következtetés a premisszákról a konklúzióra.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u="sng" smtClean="0">
                <a:solidFill>
                  <a:srgbClr val="FFFF00"/>
                </a:solidFill>
              </a:rPr>
              <a:t>Elsőrendűen (FOL-ban) ekvivalens</a:t>
            </a:r>
            <a:r>
              <a:rPr lang="hu-HU" smtClean="0">
                <a:solidFill>
                  <a:srgbClr val="FFFF00"/>
                </a:solidFill>
              </a:rPr>
              <a:t> két FOL-mondat, ha …</a:t>
            </a:r>
          </a:p>
          <a:p>
            <a:pPr lvl="1"/>
            <a:r>
              <a:rPr lang="hu-HU" smtClean="0">
                <a:solidFill>
                  <a:srgbClr val="FFFF00"/>
                </a:solidFill>
              </a:rPr>
              <a:t>Egyszerűbben: ha kölcsönosen következményei egymásnak.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Mindegyik fogalom </a:t>
            </a:r>
            <a:r>
              <a:rPr lang="hu-HU">
                <a:solidFill>
                  <a:srgbClr val="FFFF00"/>
                </a:solidFill>
              </a:rPr>
              <a:t>tágabb, mint a megfelelő kijelentéslogikai fogalom (tautológia, tautologikus következmény, tautologikus ekvivalencia) és szűkebb, mint az általános logikai (analitikus) </a:t>
            </a:r>
            <a:r>
              <a:rPr lang="hu-HU" smtClean="0">
                <a:solidFill>
                  <a:srgbClr val="FFFF00"/>
                </a:solidFill>
              </a:rPr>
              <a:t>igazság.</a:t>
            </a:r>
          </a:p>
          <a:p>
            <a:endParaRPr lang="hu-HU">
              <a:solidFill>
                <a:srgbClr val="FFFF00"/>
              </a:solidFill>
            </a:endParaRPr>
          </a:p>
          <a:p>
            <a:r>
              <a:rPr lang="hu-HU">
                <a:solidFill>
                  <a:srgbClr val="FFFF00"/>
                </a:solidFill>
              </a:rPr>
              <a:t>HF: 10.3, </a:t>
            </a:r>
            <a:r>
              <a:rPr lang="hu-HU" smtClean="0">
                <a:solidFill>
                  <a:srgbClr val="FFFF00"/>
                </a:solidFill>
              </a:rPr>
              <a:t>10.4</a:t>
            </a:r>
            <a:endParaRPr lang="hu-H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23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1425550"/>
            <a:ext cx="77768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  <a:sym typeface="Symbol"/>
              </a:rPr>
              <a:t>x(x &gt; 0  x =0)  x(x &gt;0  x=0)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Tautológia.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xy((Páros(x)  x=y)  Páros(y))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FO igazság, de nem tautológia.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x(x &gt; 0  x =0)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Logikai (analitikus) igazság a természetes számok aritmetikájának nyelvében, de nem FO igazság.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xyz((x&gt;y  y&gt;z)  x&gt;z)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Logikai igazság minden olyan nyelvben, ahol ‘&gt;’ azt jelenti, hogy nagyobb, de nem FO igazság.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Tudunk a ‘&gt;’ predikátumhoz olyan terjedelmet rendelni, hogy ez a mondat ne legyen igaz.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Például legyen az univerzum emberek egy halmaza, és legyen ‘x&gt;y’ akkor igaz, ha x szülője y-nak.</a:t>
            </a:r>
            <a:endParaRPr lang="hu-HU">
              <a:solidFill>
                <a:srgbClr val="FFFF00"/>
              </a:solidFill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638</TotalTime>
  <Words>1028</Words>
  <Application>Microsoft Office PowerPoint</Application>
  <PresentationFormat>Diavetítés a képernyőre (4:3 oldalarány)</PresentationFormat>
  <Paragraphs>139</Paragraphs>
  <Slides>10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Áramlás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Andras</dc:creator>
  <cp:lastModifiedBy>andrás</cp:lastModifiedBy>
  <cp:revision>40</cp:revision>
  <dcterms:created xsi:type="dcterms:W3CDTF">2012-09-27T05:46:55Z</dcterms:created>
  <dcterms:modified xsi:type="dcterms:W3CDTF">2017-09-29T08:01:51Z</dcterms:modified>
</cp:coreProperties>
</file>