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D5BAF9-B917-4CC9-8EB1-25DA914FA7FB}" type="datetimeFigureOut">
              <a:rPr lang="hu-HU" smtClean="0"/>
              <a:t>2017.10.06.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15490E-DB4E-477A-AD08-F45F186C5051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539552" y="1053912"/>
            <a:ext cx="80648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>
                <a:solidFill>
                  <a:srgbClr val="FFFF00"/>
                </a:solidFill>
              </a:rPr>
              <a:t>Kijelentéslogikai igazság (tautológia):</a:t>
            </a:r>
          </a:p>
          <a:p>
            <a:r>
              <a:rPr lang="hu-HU">
                <a:solidFill>
                  <a:srgbClr val="FFFF00"/>
                </a:solidFill>
              </a:rPr>
              <a:t>a kijelentéslogikai formája logikai </a:t>
            </a:r>
            <a:r>
              <a:rPr lang="hu-HU" smtClean="0">
                <a:solidFill>
                  <a:srgbClr val="FFFF00"/>
                </a:solidFill>
              </a:rPr>
              <a:t>igazság, azaz </a:t>
            </a:r>
            <a:r>
              <a:rPr lang="hu-HU">
                <a:solidFill>
                  <a:srgbClr val="FFFF00"/>
                </a:solidFill>
              </a:rPr>
              <a:t>bármilyen igazságértéket rendelünk a mondatbetűkhöz, az egész mondat igaz.</a:t>
            </a:r>
          </a:p>
          <a:p>
            <a:r>
              <a:rPr lang="hu-HU">
                <a:solidFill>
                  <a:srgbClr val="FFFF00"/>
                </a:solidFill>
              </a:rPr>
              <a:t>Kijelentéslogikai (tautologikus) </a:t>
            </a:r>
            <a:r>
              <a:rPr lang="hu-HU" smtClean="0">
                <a:solidFill>
                  <a:srgbClr val="FFFF00"/>
                </a:solidFill>
              </a:rPr>
              <a:t>következmény: ha </a:t>
            </a:r>
            <a:r>
              <a:rPr lang="hu-HU">
                <a:solidFill>
                  <a:srgbClr val="FFFF00"/>
                </a:solidFill>
              </a:rPr>
              <a:t>úgy rendelünk igazságértéket a mondatbetűkhöz, hogy a premisszák </a:t>
            </a:r>
            <a:r>
              <a:rPr lang="hu-HU" smtClean="0">
                <a:solidFill>
                  <a:srgbClr val="FFFF00"/>
                </a:solidFill>
              </a:rPr>
              <a:t>igazak, akkor </a:t>
            </a:r>
            <a:r>
              <a:rPr lang="hu-HU">
                <a:solidFill>
                  <a:srgbClr val="FFFF00"/>
                </a:solidFill>
              </a:rPr>
              <a:t>a konklúzió is igaz lesz.</a:t>
            </a:r>
          </a:p>
          <a:p>
            <a:r>
              <a:rPr lang="hu-HU">
                <a:solidFill>
                  <a:srgbClr val="FFFF00"/>
                </a:solidFill>
              </a:rPr>
              <a:t>Kijelentéslogikailag (tautologikusan) ekvivalensek:</a:t>
            </a:r>
          </a:p>
          <a:p>
            <a:r>
              <a:rPr lang="hu-HU">
                <a:solidFill>
                  <a:srgbClr val="FFFF00"/>
                </a:solidFill>
              </a:rPr>
              <a:t>bárhogy rendelünk a mondatbetűkhöz igazságértéket, egyszerre igazak . </a:t>
            </a:r>
            <a:endParaRPr lang="hu-HU" smtClean="0">
              <a:solidFill>
                <a:srgbClr val="FFFF00"/>
              </a:solidFill>
            </a:endParaRP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 u="sng">
                <a:solidFill>
                  <a:srgbClr val="FFFF00"/>
                </a:solidFill>
              </a:rPr>
              <a:t>Elsőrendű logikai igazság </a:t>
            </a:r>
            <a:r>
              <a:rPr lang="hu-HU">
                <a:solidFill>
                  <a:srgbClr val="FFFF00"/>
                </a:solidFill>
              </a:rPr>
              <a:t>az a FOL-mondat, amelyik igaz lesz, akárhogy adjuk  meg a szereplő predikátumok terjedelmét és a nevek jelöletét</a:t>
            </a:r>
            <a:r>
              <a:rPr lang="hu-HU" smtClean="0">
                <a:solidFill>
                  <a:srgbClr val="FFFF00"/>
                </a:solidFill>
              </a:rPr>
              <a:t>.</a:t>
            </a:r>
          </a:p>
          <a:p>
            <a:pPr lvl="1"/>
            <a:r>
              <a:rPr lang="hu-HU" smtClean="0">
                <a:solidFill>
                  <a:srgbClr val="FFFF00"/>
                </a:solidFill>
              </a:rPr>
              <a:t>Avagy: az üres premisszahalmaz FOL-következménye.</a:t>
            </a:r>
            <a:endParaRPr lang="hu-HU">
              <a:solidFill>
                <a:srgbClr val="FFFF00"/>
              </a:solidFill>
            </a:endParaRPr>
          </a:p>
          <a:p>
            <a:r>
              <a:rPr lang="hu-HU" u="sng" smtClean="0">
                <a:solidFill>
                  <a:srgbClr val="FFFF00"/>
                </a:solidFill>
              </a:rPr>
              <a:t>Elsőrendű </a:t>
            </a:r>
            <a:r>
              <a:rPr lang="hu-HU" u="sng">
                <a:solidFill>
                  <a:srgbClr val="FFFF00"/>
                </a:solidFill>
              </a:rPr>
              <a:t>logikai következmény</a:t>
            </a:r>
            <a:r>
              <a:rPr lang="hu-HU">
                <a:solidFill>
                  <a:srgbClr val="FFFF00"/>
                </a:solidFill>
              </a:rPr>
              <a:t>e egy FOL-mondat (konklúzió) adott FOL-mondatoknak (premisszák) ha akárhogy adjuk  meg a szereplő predikátumok terjedelmét és a nevek jelöletét, amennyiben a premisszák igazak lesznek, úgy a konklúzió is igaz lesz.</a:t>
            </a:r>
          </a:p>
          <a:p>
            <a:r>
              <a:rPr lang="hu-HU" u="sng" smtClean="0">
                <a:solidFill>
                  <a:srgbClr val="FFFF00"/>
                </a:solidFill>
              </a:rPr>
              <a:t>Elsőrendűen </a:t>
            </a:r>
            <a:r>
              <a:rPr lang="hu-HU" u="sng">
                <a:solidFill>
                  <a:srgbClr val="FFFF00"/>
                </a:solidFill>
              </a:rPr>
              <a:t>(FOL-ban) ekvivalens</a:t>
            </a:r>
            <a:r>
              <a:rPr lang="hu-HU">
                <a:solidFill>
                  <a:srgbClr val="FFFF00"/>
                </a:solidFill>
              </a:rPr>
              <a:t> két FOL-mondat, ha </a:t>
            </a:r>
            <a:r>
              <a:rPr lang="hu-HU" b="1">
                <a:solidFill>
                  <a:srgbClr val="FFFF00"/>
                </a:solidFill>
              </a:rPr>
              <a:t>…</a:t>
            </a:r>
          </a:p>
          <a:p>
            <a:pPr lvl="1"/>
            <a:r>
              <a:rPr lang="hu-HU">
                <a:solidFill>
                  <a:srgbClr val="FFFF00"/>
                </a:solidFill>
              </a:rPr>
              <a:t>Egyszerűbben: ha kölcsönösen következményei egymásnak</a:t>
            </a:r>
            <a:r>
              <a:rPr lang="hu-HU" smtClean="0">
                <a:solidFill>
                  <a:srgbClr val="FFFF00"/>
                </a:solidFill>
              </a:rPr>
              <a:t>.</a:t>
            </a:r>
            <a:endParaRPr lang="hu-HU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0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3140968"/>
            <a:ext cx="7920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Hogyan tudjuk cáfolni FOL-ban a következményviszony fennállását?</a:t>
            </a:r>
          </a:p>
          <a:p>
            <a:r>
              <a:rPr lang="hu-HU" smtClean="0">
                <a:solidFill>
                  <a:srgbClr val="FFFF00"/>
                </a:solidFill>
              </a:rPr>
              <a:t>Volt példa: megadunk egy tárgyalási univerzumot és kijelöljük a szereplő predikátumok terjedelmét az univerzumon belül úgy, hogy a premisszák igazak legyenek, és a konklúzió hamis. (Ellenpélda.)</a:t>
            </a:r>
          </a:p>
          <a:p>
            <a:r>
              <a:rPr lang="hu-HU" smtClean="0">
                <a:solidFill>
                  <a:srgbClr val="FFFF00"/>
                </a:solidFill>
              </a:rPr>
              <a:t>Kb. olyan, mintha egy Tarski-féle világot adnánk meg, csak a predikátumok jelentését nem kell megtartani.</a:t>
            </a:r>
          </a:p>
          <a:p>
            <a:r>
              <a:rPr lang="hu-HU" smtClean="0">
                <a:solidFill>
                  <a:srgbClr val="FFFF00"/>
                </a:solidFill>
              </a:rPr>
              <a:t>Azaz össze szabad cserélni pl. a BackOf-ot az Adjoins-szal.</a:t>
            </a:r>
          </a:p>
          <a:p>
            <a:r>
              <a:rPr lang="hu-HU" smtClean="0">
                <a:solidFill>
                  <a:srgbClr val="FFFF00"/>
                </a:solidFill>
              </a:rPr>
              <a:t>Ha a predikátumok jelentését is meg akarjuk tartani, akkor a blokknyelv analitikus igazság-, következmény-, stb. fogalmához jutunk.</a:t>
            </a:r>
          </a:p>
          <a:p>
            <a:endParaRPr lang="hu-HU" smtClean="0">
              <a:solidFill>
                <a:srgbClr val="FFFF00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611560" y="1340768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>
                <a:solidFill>
                  <a:srgbClr val="FFFF00"/>
                </a:solidFill>
              </a:rPr>
              <a:t>Mindegyik FOL-fogalom tágabb, mint a megfelelő kijelentéslogikai fogalom (tautológia, tautologikus következmény, tautologikus ekvivalencia) és szűkebb, mint az általános logikai (analitikus) igazság, következmény, ekvivalencia.</a:t>
            </a:r>
            <a:endParaRPr lang="hu-H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4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59416" y="3802216"/>
            <a:ext cx="79208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mtClean="0">
                <a:solidFill>
                  <a:srgbClr val="FFFF00"/>
                </a:solidFill>
              </a:rPr>
              <a:t>(Látszólag) másik </a:t>
            </a:r>
            <a:r>
              <a:rPr lang="hu-HU">
                <a:solidFill>
                  <a:srgbClr val="FFFF00"/>
                </a:solidFill>
              </a:rPr>
              <a:t>módszer az elsőrendű következményviszony cáfolására: behelyettesítés.</a:t>
            </a:r>
          </a:p>
          <a:p>
            <a:r>
              <a:rPr lang="hu-HU">
                <a:solidFill>
                  <a:srgbClr val="FFFF00"/>
                </a:solidFill>
              </a:rPr>
              <a:t>Helyettesítsük az előforduló predikátumokat jelentés nélküli predikátumbetűkkel.</a:t>
            </a:r>
          </a:p>
          <a:p>
            <a:endParaRPr lang="hu-HU">
              <a:solidFill>
                <a:srgbClr val="FFFF00"/>
              </a:solidFill>
            </a:endParaRPr>
          </a:p>
          <a:p>
            <a:endParaRPr lang="hu-HU">
              <a:solidFill>
                <a:srgbClr val="FFFF00"/>
              </a:solidFill>
            </a:endParaRPr>
          </a:p>
          <a:p>
            <a:endParaRPr lang="hu-HU">
              <a:solidFill>
                <a:srgbClr val="FFFF00"/>
              </a:solidFill>
            </a:endParaRPr>
          </a:p>
        </p:txBody>
      </p:sp>
      <p:sp>
        <p:nvSpPr>
          <p:cNvPr id="3" name="Felhő 2"/>
          <p:cNvSpPr/>
          <p:nvPr/>
        </p:nvSpPr>
        <p:spPr>
          <a:xfrm>
            <a:off x="4269190" y="4689327"/>
            <a:ext cx="4968552" cy="1080120"/>
          </a:xfrm>
          <a:prstGeom prst="cloudCallout">
            <a:avLst>
              <a:gd name="adj1" fmla="val -49535"/>
              <a:gd name="adj2" fmla="val -46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Vagy halandzsa-predikátumokkal – l. könyv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743425" y="1268760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>
                <a:solidFill>
                  <a:srgbClr val="FFFF00"/>
                </a:solidFill>
              </a:rPr>
              <a:t>Legyen adott egy következtetés, keressünk hozzá ellenpéldát a fenti módon.</a:t>
            </a:r>
          </a:p>
          <a:p>
            <a:r>
              <a:rPr lang="hu-HU">
                <a:solidFill>
                  <a:srgbClr val="FFFF00"/>
                </a:solidFill>
              </a:rPr>
              <a:t>Ha ezt meg tudjuk tenni (tehát olyan világot találunk, amelyben a premisszák igazak, a konklúzió meg hamis), akkor a premisszákból nem következik a konklúzió.</a:t>
            </a:r>
          </a:p>
          <a:p>
            <a:r>
              <a:rPr lang="hu-HU">
                <a:solidFill>
                  <a:srgbClr val="FFFF00"/>
                </a:solidFill>
              </a:rPr>
              <a:t>Ha bizonyítani tudjuk (mondjuk szemantikai érveléssel), hogy ez nem tehető meg, akkor következik.</a:t>
            </a:r>
          </a:p>
          <a:p>
            <a:r>
              <a:rPr lang="hu-HU">
                <a:solidFill>
                  <a:srgbClr val="FFFF00"/>
                </a:solidFill>
              </a:rPr>
              <a:t>Példa: Barbara-Barbari.</a:t>
            </a:r>
          </a:p>
          <a:p>
            <a:r>
              <a:rPr lang="hu-HU">
                <a:solidFill>
                  <a:srgbClr val="FFFF00"/>
                </a:solidFill>
              </a:rPr>
              <a:t>HF: 10.13-10.19</a:t>
            </a:r>
          </a:p>
        </p:txBody>
      </p:sp>
    </p:spTree>
    <p:extLst>
      <p:ext uri="{BB962C8B-B14F-4D97-AF65-F5344CB8AC3E}">
        <p14:creationId xmlns:p14="http://schemas.microsoft.com/office/powerpoint/2010/main" val="414240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827584" y="1196752"/>
            <a:ext cx="76328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smtClean="0">
                <a:solidFill>
                  <a:srgbClr val="FFFF00"/>
                </a:solidFill>
                <a:latin typeface="+mj-lt"/>
              </a:rPr>
              <a:t>Ekvivalenciák nyitott mondatok között</a:t>
            </a:r>
          </a:p>
          <a:p>
            <a:endParaRPr lang="hu-HU" sz="2400" u="sng">
              <a:solidFill>
                <a:srgbClr val="FFFF00"/>
              </a:solidFill>
              <a:latin typeface="+mj-lt"/>
            </a:endParaRPr>
          </a:p>
          <a:p>
            <a:r>
              <a:rPr lang="hu-HU" smtClean="0">
                <a:solidFill>
                  <a:srgbClr val="FFFF00"/>
                </a:solidFill>
              </a:rPr>
              <a:t>Két nyitott mondatot ekvivalensnek mondunk, hha tetszőleges világban ugyanazok az objektumok teszik őket igazzá .</a:t>
            </a: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Másképp ugyanaz: két nyitott mondat ekvivalens, hha a szabad változókat nevekkel helyettesítve ekvivalens mondatokat kapunk.</a:t>
            </a:r>
          </a:p>
          <a:p>
            <a:endParaRPr lang="hu-HU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Például:</a:t>
            </a:r>
          </a:p>
          <a:p>
            <a:pPr algn="ctr"/>
            <a:r>
              <a:rPr lang="hu-HU" smtClean="0">
                <a:solidFill>
                  <a:srgbClr val="FFFF00"/>
                </a:solidFill>
              </a:rPr>
              <a:t>(1)		S(x)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P(x)   P(x )  S(x)         </a:t>
            </a:r>
          </a:p>
          <a:p>
            <a:endParaRPr lang="hu-HU">
              <a:solidFill>
                <a:srgbClr val="FFFF00"/>
              </a:solidFill>
              <a:sym typeface="Symbol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Ha egy kijelentéslogikai  (tautologikus)ekvivalenciában a mondatokat (mondatbetűket) nyitott mondatokkal pótoljuk,  mindig ekvivalens nyitott mondatokat kapunk. (</a:t>
            </a:r>
            <a:r>
              <a:rPr lang="hu-HU" u="sng" smtClean="0">
                <a:solidFill>
                  <a:srgbClr val="FFFF00"/>
                </a:solidFill>
                <a:sym typeface="Symbol"/>
              </a:rPr>
              <a:t>Pótlás elve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Így kaphatjuk meg az (1) ekvivalenciát a kijelentéslogikai kontrapozíció törvényéből.</a:t>
            </a:r>
            <a:endParaRPr lang="hu-HU">
              <a:solidFill>
                <a:srgbClr val="FFFF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524741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1268760"/>
            <a:ext cx="79928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smtClean="0">
                <a:solidFill>
                  <a:srgbClr val="FFFF00"/>
                </a:solidFill>
                <a:sym typeface="Symbol"/>
              </a:rPr>
              <a:t>Helyettesítés elve: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Ha egy A(B) mondaton belül  a B részmondatot a vele ekvivalens C mondattal helyettesítünk, az új, A(C) mondat  ekvivalens lesz A(B)-vel.</a:t>
            </a:r>
            <a:endParaRPr lang="hu-HU" smtClean="0">
              <a:solidFill>
                <a:srgbClr val="FFFF00"/>
              </a:solidFill>
            </a:endParaRP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A helyettesítés elvével kapjuk (1)-ből a következő FO elvivalenciát:</a:t>
            </a:r>
          </a:p>
          <a:p>
            <a:pPr algn="ctr"/>
            <a:r>
              <a:rPr lang="hu-HU" smtClean="0">
                <a:solidFill>
                  <a:srgbClr val="FFFF00"/>
                </a:solidFill>
                <a:sym typeface="Symbol"/>
              </a:rPr>
              <a:t>x(</a:t>
            </a:r>
            <a:r>
              <a:rPr lang="hu-HU" smtClean="0">
                <a:solidFill>
                  <a:srgbClr val="FFFF00"/>
                </a:solidFill>
              </a:rPr>
              <a:t>S(x)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P(x))   x(P(x )  S(x))      </a:t>
            </a:r>
          </a:p>
          <a:p>
            <a:r>
              <a:rPr lang="hu-HU" smtClean="0">
                <a:solidFill>
                  <a:srgbClr val="FFFF00"/>
                </a:solidFill>
              </a:rPr>
              <a:t>Ez a </a:t>
            </a:r>
            <a:r>
              <a:rPr lang="hu-HU" i="1" smtClean="0">
                <a:solidFill>
                  <a:srgbClr val="FFFF00"/>
                </a:solidFill>
              </a:rPr>
              <a:t>kvantifikált kontrapozíció</a:t>
            </a:r>
            <a:r>
              <a:rPr lang="hu-HU" smtClean="0">
                <a:solidFill>
                  <a:srgbClr val="FFFF00"/>
                </a:solidFill>
              </a:rPr>
              <a:t> szabálya.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Hasonlóan kaphatjuk meg a kategorikus állítások különböző formalizálásainak ekvivalenciáját (felhasználva a kvantifikációs De Morgan-szabályokat is).</a:t>
            </a:r>
          </a:p>
          <a:p>
            <a:r>
              <a:rPr lang="hu-HU" smtClean="0">
                <a:solidFill>
                  <a:srgbClr val="FFFF00"/>
                </a:solidFill>
              </a:rPr>
              <a:t>Pl. egyetemes állító (</a:t>
            </a:r>
            <a:r>
              <a:rPr lang="hu-HU" u="dbl" smtClean="0">
                <a:solidFill>
                  <a:srgbClr val="FFFF00"/>
                </a:solidFill>
              </a:rPr>
              <a:t>a</a:t>
            </a:r>
            <a:r>
              <a:rPr lang="hu-HU" smtClean="0">
                <a:solidFill>
                  <a:srgbClr val="FFFF00"/>
                </a:solidFill>
              </a:rPr>
              <a:t>):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x(S(x)  P(x))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x(S(x)  P(x))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x(S(x)  P(x))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x(S(x)  P(x))</a:t>
            </a:r>
            <a:endParaRPr lang="hu-HU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86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1628800"/>
            <a:ext cx="79208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x(P(x)  Q(x))  xP(x)  xQ(x)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De ‘x(P(x)  Q(x))’ nem ekvivalens azzal, hogy ‘xP(x)  xQ(x)’ !!!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x(P(x)  Q(x)) xP(x)  xQ(x)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De ‘x(P(x)  Q(x))’ nem ekvivalens azzal, hogy ‘xP(x)  xQ(x)’ !!!</a:t>
            </a:r>
          </a:p>
          <a:p>
            <a:endParaRPr lang="hu-HU" smtClean="0">
              <a:solidFill>
                <a:srgbClr val="FFFF00"/>
              </a:solidFill>
              <a:sym typeface="Symbol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És ha P(x) helyett egy P zárt mondatot veszünk?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Akkor minden esetben lehetséges a szétosztás:</a:t>
            </a:r>
          </a:p>
          <a:p>
            <a:endParaRPr lang="hu-HU" smtClean="0">
              <a:solidFill>
                <a:srgbClr val="FFFF00"/>
              </a:solidFill>
              <a:sym typeface="Symbol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x(P  Q(x))  P  xQ(x)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x(P  Q(x))  P  xQ(x)</a:t>
            </a:r>
          </a:p>
          <a:p>
            <a:endParaRPr lang="hu-HU" smtClean="0">
              <a:solidFill>
                <a:srgbClr val="FFFF00"/>
              </a:solidFill>
              <a:sym typeface="Symbol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Kondicionális és kvantifikáció kapcsolata? 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Legyen P megint zárt mondat.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P xQ(x)  x(PQ(x))		PxQ(x) x(P  Q(x))</a:t>
            </a: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xQ(x) P x(Q(x) P)		xQ(x)  P  x(Q(x) P) </a:t>
            </a:r>
          </a:p>
          <a:p>
            <a:endParaRPr lang="hu-HU" smtClean="0">
              <a:solidFill>
                <a:srgbClr val="FFFF00"/>
              </a:solidFill>
              <a:sym typeface="Symbol"/>
            </a:endParaRPr>
          </a:p>
          <a:p>
            <a:r>
              <a:rPr lang="hu-HU" smtClean="0">
                <a:solidFill>
                  <a:srgbClr val="FFFF00"/>
                </a:solidFill>
                <a:sym typeface="Symbol"/>
              </a:rPr>
              <a:t>HF: 10.24-10.29 – csak az ellenpéldákat kell küldeni (ahol vannak).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611560" y="1196752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>
                <a:solidFill>
                  <a:srgbClr val="FFFF00"/>
                </a:solidFill>
                <a:sym typeface="Symbol"/>
              </a:rPr>
              <a:t>Szétoszthatók-e a kvantorok egy konjunkció vagy diszjunkció tagjaira?</a:t>
            </a:r>
          </a:p>
          <a:p>
            <a:endParaRPr lang="hu-HU">
              <a:solidFill>
                <a:srgbClr val="FFFF00"/>
              </a:solidFill>
            </a:endParaRPr>
          </a:p>
        </p:txBody>
      </p:sp>
      <p:sp>
        <p:nvSpPr>
          <p:cNvPr id="4" name="1. sz. felirat 3"/>
          <p:cNvSpPr/>
          <p:nvPr/>
        </p:nvSpPr>
        <p:spPr>
          <a:xfrm>
            <a:off x="6372200" y="3717032"/>
            <a:ext cx="2592288" cy="1080120"/>
          </a:xfrm>
          <a:prstGeom prst="borderCallout1">
            <a:avLst>
              <a:gd name="adj1" fmla="val 6656"/>
              <a:gd name="adj2" fmla="val -1614"/>
              <a:gd name="adj3" fmla="val 4337"/>
              <a:gd name="adj4" fmla="val -743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P mindenütt lehet olyan nyitott mondat is, amelyben x nem fordul elő szabadon</a:t>
            </a:r>
            <a:endParaRPr lang="hu-H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70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476672"/>
            <a:ext cx="770485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smtClean="0">
                <a:solidFill>
                  <a:srgbClr val="FFFF00"/>
                </a:solidFill>
                <a:latin typeface="+mj-lt"/>
              </a:rPr>
              <a:t>Jelentésposztulátumok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A blokknyelvben vannak olyan logikai igazságok, amelyek nem FO igazságok .</a:t>
            </a:r>
          </a:p>
          <a:p>
            <a:r>
              <a:rPr lang="hu-HU" smtClean="0">
                <a:solidFill>
                  <a:srgbClr val="FFFF00"/>
                </a:solidFill>
              </a:rPr>
              <a:t>Ezeket hívtuk úgy, hogy a blokknyelv analitikus igazságai.</a:t>
            </a:r>
          </a:p>
          <a:p>
            <a:r>
              <a:rPr lang="hu-HU" smtClean="0">
                <a:solidFill>
                  <a:srgbClr val="FFFF00"/>
                </a:solidFill>
              </a:rPr>
              <a:t>Pl. (BackOf(a, b) </a:t>
            </a:r>
            <a:r>
              <a:rPr lang="hu-HU" smtClean="0">
                <a:solidFill>
                  <a:srgbClr val="FFFF00"/>
                </a:solidFill>
                <a:sym typeface="Symbol"/>
              </a:rPr>
              <a:t> BackOf(b, c))  BackOf(a,c)</a:t>
            </a:r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Hasonlóan a köznyelvben:</a:t>
            </a:r>
          </a:p>
          <a:p>
            <a:r>
              <a:rPr lang="hu-HU" smtClean="0">
                <a:solidFill>
                  <a:srgbClr val="FFFF00"/>
                </a:solidFill>
              </a:rPr>
              <a:t>Ha a nagyobb, mint b és b nagyobb, mint c, akkor a nagyobb, mint  c.</a:t>
            </a:r>
          </a:p>
          <a:p>
            <a:r>
              <a:rPr lang="hu-HU" smtClean="0">
                <a:solidFill>
                  <a:srgbClr val="FFFF00"/>
                </a:solidFill>
              </a:rPr>
              <a:t>Vannak olyan érvényes következtetések a blokknyelvben, amelyek nem FO érvényesek.</a:t>
            </a:r>
          </a:p>
          <a:p>
            <a:r>
              <a:rPr lang="hu-HU" smtClean="0">
                <a:solidFill>
                  <a:srgbClr val="FFFF00"/>
                </a:solidFill>
              </a:rPr>
              <a:t> BackOf(a, b) </a:t>
            </a:r>
          </a:p>
          <a:p>
            <a:r>
              <a:rPr lang="hu-HU" smtClean="0">
                <a:solidFill>
                  <a:srgbClr val="FFFF00"/>
                </a:solidFill>
              </a:rPr>
              <a:t> SameRow(b, c)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 BackOf(a, c)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Az ilyen következtetések általában átalakíthatók FO érvényes következtetéssé úgy, hogy a premisszákhoz hozzáveszünk egy vagy több, a szereplő predikátumok jelentésén alapuló logikai (analitikus) igazságot.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r>
              <a:rPr lang="hu-HU" smtClean="0">
                <a:solidFill>
                  <a:srgbClr val="FFFF00"/>
                </a:solidFill>
              </a:rPr>
              <a:t>Az ilyen pótpremisszákat hívjuk – Carnap nyomán – </a:t>
            </a:r>
            <a:r>
              <a:rPr lang="hu-HU" u="sng" smtClean="0">
                <a:solidFill>
                  <a:srgbClr val="FFFF00"/>
                </a:solidFill>
              </a:rPr>
              <a:t>jelentésposztulátum</a:t>
            </a:r>
            <a:r>
              <a:rPr lang="hu-HU" smtClean="0">
                <a:solidFill>
                  <a:srgbClr val="FFFF00"/>
                </a:solidFill>
              </a:rPr>
              <a:t>oknak.</a:t>
            </a:r>
          </a:p>
        </p:txBody>
      </p:sp>
      <p:cxnSp>
        <p:nvCxnSpPr>
          <p:cNvPr id="4" name="Egyenes összekötő 3"/>
          <p:cNvCxnSpPr/>
          <p:nvPr/>
        </p:nvCxnSpPr>
        <p:spPr>
          <a:xfrm>
            <a:off x="755576" y="3356992"/>
            <a:ext cx="0" cy="108012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5"/>
          <p:cNvCxnSpPr/>
          <p:nvPr/>
        </p:nvCxnSpPr>
        <p:spPr>
          <a:xfrm>
            <a:off x="755576" y="4005064"/>
            <a:ext cx="216024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elhő 6"/>
          <p:cNvSpPr/>
          <p:nvPr/>
        </p:nvSpPr>
        <p:spPr>
          <a:xfrm>
            <a:off x="3995936" y="3356992"/>
            <a:ext cx="2880320" cy="1224136"/>
          </a:xfrm>
          <a:prstGeom prst="cloudCallout">
            <a:avLst>
              <a:gd name="adj1" fmla="val -27090"/>
              <a:gd name="adj2" fmla="val 72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A blokknyelvben  majdnem mindig!</a:t>
            </a:r>
            <a:endParaRPr lang="hu-HU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07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468</TotalTime>
  <Words>820</Words>
  <Application>Microsoft Office PowerPoint</Application>
  <PresentationFormat>Diavetítés a képernyőre (4:3 oldalarány)</PresentationFormat>
  <Paragraphs>86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Áramlás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andrás</dc:creator>
  <cp:lastModifiedBy>andrás</cp:lastModifiedBy>
  <cp:revision>19</cp:revision>
  <dcterms:created xsi:type="dcterms:W3CDTF">2015-10-09T09:52:35Z</dcterms:created>
  <dcterms:modified xsi:type="dcterms:W3CDTF">2017-10-06T10:21:19Z</dcterms:modified>
</cp:coreProperties>
</file>