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1" r:id="rId2"/>
    <p:sldId id="262" r:id="rId3"/>
    <p:sldId id="257" r:id="rId4"/>
    <p:sldId id="258" r:id="rId5"/>
    <p:sldId id="259" r:id="rId6"/>
    <p:sldId id="260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72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D8DA2-705B-478D-9B0E-1592D74C380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3484E-43D1-4C20-9096-985BD0D60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85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03484E-43D1-4C20-9096-985BD0D607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51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529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30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94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44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36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48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670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03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20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302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06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BB102-32E3-4642-88B8-B89293B67744}" type="datetimeFigureOut">
              <a:rPr lang="en-US" smtClean="0"/>
              <a:t>10/20/2017</a:t>
            </a:fld>
            <a:endParaRPr lang="en-US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E62FC-9E49-42F2-A6C2-EBC5BE30E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6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20" y="980728"/>
            <a:ext cx="6696745" cy="340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églalap 1"/>
          <p:cNvSpPr/>
          <p:nvPr/>
        </p:nvSpPr>
        <p:spPr>
          <a:xfrm>
            <a:off x="619273" y="620091"/>
            <a:ext cx="5285421" cy="50783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>
                <a:sym typeface="Symbol"/>
              </a:rPr>
              <a:t>11.4.</a:t>
            </a:r>
          </a:p>
          <a:p>
            <a:endParaRPr lang="hu-HU" smtClean="0">
              <a:sym typeface="Symbol"/>
            </a:endParaRPr>
          </a:p>
          <a:p>
            <a:endParaRPr lang="hu-HU">
              <a:sym typeface="Symbol"/>
            </a:endParaRPr>
          </a:p>
          <a:p>
            <a:r>
              <a:rPr lang="en-US" smtClean="0">
                <a:sym typeface="Symbol"/>
              </a:rPr>
              <a:t></a:t>
            </a:r>
            <a:r>
              <a:rPr lang="en-US" smtClean="0"/>
              <a:t>x </a:t>
            </a:r>
            <a:r>
              <a:rPr lang="en-US" smtClean="0">
                <a:sym typeface="Symbol"/>
              </a:rPr>
              <a:t></a:t>
            </a:r>
            <a:r>
              <a:rPr lang="en-US" smtClean="0"/>
              <a:t>y </a:t>
            </a:r>
            <a:r>
              <a:rPr lang="en-US"/>
              <a:t>((Small(x) </a:t>
            </a:r>
            <a:r>
              <a:rPr lang="en-US" smtClean="0">
                <a:sym typeface="Symbol"/>
              </a:rPr>
              <a:t></a:t>
            </a:r>
            <a:r>
              <a:rPr lang="en-US" smtClean="0"/>
              <a:t> </a:t>
            </a:r>
            <a:r>
              <a:rPr lang="en-US"/>
              <a:t>Large(y)) </a:t>
            </a:r>
            <a:r>
              <a:rPr lang="en-US" smtClean="0">
                <a:sym typeface="Symbol"/>
              </a:rPr>
              <a:t></a:t>
            </a:r>
            <a:r>
              <a:rPr lang="en-US" smtClean="0"/>
              <a:t> </a:t>
            </a:r>
            <a:r>
              <a:rPr lang="en-US"/>
              <a:t>FrontOf(x,y</a:t>
            </a:r>
            <a:r>
              <a:rPr lang="en-US" smtClean="0"/>
              <a:t>))</a:t>
            </a:r>
            <a:endParaRPr lang="hu-HU" smtClean="0"/>
          </a:p>
          <a:p>
            <a:r>
              <a:rPr lang="en-US" smtClean="0">
                <a:sym typeface="Symbol"/>
              </a:rPr>
              <a:t></a:t>
            </a:r>
            <a:r>
              <a:rPr lang="en-US" smtClean="0"/>
              <a:t>x </a:t>
            </a:r>
            <a:r>
              <a:rPr lang="en-US"/>
              <a:t>(Small(x) </a:t>
            </a:r>
            <a:r>
              <a:rPr lang="en-US">
                <a:sym typeface="Symbol"/>
              </a:rPr>
              <a:t></a:t>
            </a:r>
            <a:r>
              <a:rPr lang="en-US" smtClean="0"/>
              <a:t> </a:t>
            </a:r>
            <a:r>
              <a:rPr lang="en-US">
                <a:sym typeface="Symbol"/>
              </a:rPr>
              <a:t> </a:t>
            </a:r>
            <a:r>
              <a:rPr lang="en-US" smtClean="0"/>
              <a:t>y </a:t>
            </a:r>
            <a:r>
              <a:rPr lang="en-US"/>
              <a:t>(Large(y) </a:t>
            </a:r>
            <a:r>
              <a:rPr lang="en-US">
                <a:sym typeface="Symbol"/>
              </a:rPr>
              <a:t></a:t>
            </a:r>
            <a:r>
              <a:rPr lang="en-US" smtClean="0"/>
              <a:t> </a:t>
            </a:r>
            <a:r>
              <a:rPr lang="en-US"/>
              <a:t>FrontOf(x, y</a:t>
            </a:r>
            <a:r>
              <a:rPr lang="en-US" smtClean="0"/>
              <a:t>)))</a:t>
            </a:r>
            <a:endParaRPr lang="hu-HU" smtClean="0"/>
          </a:p>
          <a:p>
            <a:endParaRPr lang="hu-HU"/>
          </a:p>
          <a:p>
            <a:endParaRPr lang="hu-HU" smtClean="0"/>
          </a:p>
          <a:p>
            <a:r>
              <a:rPr lang="es-ES" smtClean="0">
                <a:sym typeface="Symbol"/>
              </a:rPr>
              <a:t></a:t>
            </a:r>
            <a:r>
              <a:rPr lang="es-ES" smtClean="0"/>
              <a:t>x </a:t>
            </a:r>
            <a:r>
              <a:rPr lang="es-ES">
                <a:sym typeface="Symbol"/>
              </a:rPr>
              <a:t> </a:t>
            </a:r>
            <a:r>
              <a:rPr lang="es-ES" smtClean="0"/>
              <a:t>y </a:t>
            </a:r>
            <a:r>
              <a:rPr lang="es-ES"/>
              <a:t>((Cube(x) </a:t>
            </a:r>
            <a:r>
              <a:rPr lang="en-US">
                <a:sym typeface="Symbol"/>
              </a:rPr>
              <a:t></a:t>
            </a:r>
            <a:r>
              <a:rPr lang="es-ES" smtClean="0"/>
              <a:t> </a:t>
            </a:r>
            <a:r>
              <a:rPr lang="es-ES"/>
              <a:t>Tet(y)) </a:t>
            </a:r>
            <a:r>
              <a:rPr lang="es-ES" smtClean="0">
                <a:sym typeface="Symbol"/>
              </a:rPr>
              <a:t></a:t>
            </a:r>
            <a:r>
              <a:rPr lang="es-ES" smtClean="0"/>
              <a:t> </a:t>
            </a:r>
            <a:r>
              <a:rPr lang="es-ES"/>
              <a:t>Larger(x, y</a:t>
            </a:r>
            <a:r>
              <a:rPr lang="es-ES" smtClean="0"/>
              <a:t>))</a:t>
            </a:r>
            <a:endParaRPr lang="hu-HU" smtClean="0"/>
          </a:p>
          <a:p>
            <a:r>
              <a:rPr lang="es-ES" smtClean="0">
                <a:sym typeface="Symbol"/>
              </a:rPr>
              <a:t></a:t>
            </a:r>
            <a:r>
              <a:rPr lang="es-ES" smtClean="0"/>
              <a:t>x </a:t>
            </a:r>
            <a:r>
              <a:rPr lang="es-ES"/>
              <a:t>(Cube(x) </a:t>
            </a:r>
            <a:r>
              <a:rPr lang="en-US">
                <a:sym typeface="Symbol"/>
              </a:rPr>
              <a:t></a:t>
            </a:r>
            <a:r>
              <a:rPr lang="es-ES" smtClean="0"/>
              <a:t> </a:t>
            </a:r>
            <a:r>
              <a:rPr lang="es-ES">
                <a:sym typeface="Symbol"/>
              </a:rPr>
              <a:t> </a:t>
            </a:r>
            <a:r>
              <a:rPr lang="es-ES" smtClean="0"/>
              <a:t>y(Tet(y</a:t>
            </a:r>
            <a:r>
              <a:rPr lang="es-ES"/>
              <a:t>) </a:t>
            </a:r>
            <a:r>
              <a:rPr lang="en-US">
                <a:sym typeface="Symbol"/>
              </a:rPr>
              <a:t></a:t>
            </a:r>
            <a:r>
              <a:rPr lang="es-ES" smtClean="0"/>
              <a:t> </a:t>
            </a:r>
            <a:r>
              <a:rPr lang="es-ES"/>
              <a:t>Larger(x, y</a:t>
            </a:r>
            <a:r>
              <a:rPr lang="es-ES" smtClean="0"/>
              <a:t>)))</a:t>
            </a:r>
            <a:endParaRPr lang="hu-HU" smtClean="0"/>
          </a:p>
          <a:p>
            <a:pPr marL="285750" indent="-285750">
              <a:buFont typeface="Symbol"/>
              <a:buChar char="$"/>
            </a:pPr>
            <a:endParaRPr lang="hu-HU"/>
          </a:p>
          <a:p>
            <a:endParaRPr lang="hu-HU" smtClean="0"/>
          </a:p>
          <a:p>
            <a:r>
              <a:rPr lang="en-US">
                <a:sym typeface="Symbol"/>
              </a:rPr>
              <a:t> </a:t>
            </a:r>
            <a:r>
              <a:rPr lang="es-ES" smtClean="0"/>
              <a:t>x</a:t>
            </a:r>
            <a:r>
              <a:rPr lang="en-US">
                <a:sym typeface="Symbol"/>
              </a:rPr>
              <a:t>  </a:t>
            </a:r>
            <a:r>
              <a:rPr lang="es-ES" smtClean="0"/>
              <a:t>y</a:t>
            </a:r>
            <a:r>
              <a:rPr lang="es-ES"/>
              <a:t>((Cube(x) </a:t>
            </a:r>
            <a:r>
              <a:rPr lang="en-US">
                <a:sym typeface="Symbol"/>
              </a:rPr>
              <a:t> </a:t>
            </a:r>
            <a:r>
              <a:rPr lang="es-ES" smtClean="0"/>
              <a:t>Cube(y</a:t>
            </a:r>
            <a:r>
              <a:rPr lang="es-ES"/>
              <a:t>)) </a:t>
            </a:r>
            <a:r>
              <a:rPr lang="es-ES">
                <a:sym typeface="Symbol"/>
              </a:rPr>
              <a:t></a:t>
            </a:r>
            <a:r>
              <a:rPr lang="es-ES" smtClean="0"/>
              <a:t> </a:t>
            </a:r>
            <a:r>
              <a:rPr lang="es-ES"/>
              <a:t>SameCol(x, y))</a:t>
            </a:r>
            <a:endParaRPr lang="hu-HU" smtClean="0"/>
          </a:p>
          <a:p>
            <a:r>
              <a:rPr lang="es-ES" smtClean="0">
                <a:sym typeface="Symbol"/>
              </a:rPr>
              <a:t></a:t>
            </a:r>
            <a:r>
              <a:rPr lang="es-ES" smtClean="0"/>
              <a:t>x </a:t>
            </a:r>
            <a:r>
              <a:rPr lang="en-US">
                <a:sym typeface="Symbol"/>
              </a:rPr>
              <a:t> </a:t>
            </a:r>
            <a:r>
              <a:rPr lang="es-ES" smtClean="0"/>
              <a:t>y </a:t>
            </a:r>
            <a:r>
              <a:rPr lang="es-ES"/>
              <a:t>((Cube(x) </a:t>
            </a:r>
            <a:r>
              <a:rPr lang="en-US">
                <a:sym typeface="Symbol"/>
              </a:rPr>
              <a:t></a:t>
            </a:r>
            <a:r>
              <a:rPr lang="es-ES" smtClean="0"/>
              <a:t> </a:t>
            </a:r>
            <a:r>
              <a:rPr lang="es-ES"/>
              <a:t>Cube(y) </a:t>
            </a:r>
            <a:r>
              <a:rPr lang="en-US">
                <a:sym typeface="Symbol"/>
              </a:rPr>
              <a:t></a:t>
            </a:r>
            <a:r>
              <a:rPr lang="es-ES" smtClean="0"/>
              <a:t> </a:t>
            </a:r>
            <a:r>
              <a:rPr lang="es-ES"/>
              <a:t>(x </a:t>
            </a:r>
            <a:r>
              <a:rPr lang="es-ES" smtClean="0">
                <a:sym typeface="Symbol"/>
              </a:rPr>
              <a:t></a:t>
            </a:r>
            <a:r>
              <a:rPr lang="es-ES" smtClean="0"/>
              <a:t> </a:t>
            </a:r>
            <a:r>
              <a:rPr lang="es-ES"/>
              <a:t>y )) </a:t>
            </a:r>
            <a:r>
              <a:rPr lang="es-ES">
                <a:sym typeface="Symbol"/>
              </a:rPr>
              <a:t></a:t>
            </a:r>
            <a:r>
              <a:rPr lang="es-ES" smtClean="0"/>
              <a:t> </a:t>
            </a:r>
            <a:r>
              <a:rPr lang="es-ES"/>
              <a:t>SameCol(x, y</a:t>
            </a:r>
            <a:r>
              <a:rPr lang="es-ES" smtClean="0"/>
              <a:t>))</a:t>
            </a:r>
            <a:endParaRPr lang="hu-HU" smtClean="0"/>
          </a:p>
          <a:p>
            <a:pPr marL="285750" indent="-285750">
              <a:buFont typeface="Symbol"/>
              <a:buChar char="&quot;"/>
            </a:pPr>
            <a:endParaRPr lang="hu-HU"/>
          </a:p>
          <a:p>
            <a:pPr marL="285750" indent="-285750">
              <a:buFont typeface="Symbol"/>
              <a:buChar char="&quot;"/>
            </a:pPr>
            <a:endParaRPr lang="hu-HU" smtClean="0"/>
          </a:p>
          <a:p>
            <a:r>
              <a:rPr lang="en-US" smtClean="0">
                <a:sym typeface="Symbol"/>
              </a:rPr>
              <a:t> </a:t>
            </a:r>
            <a:r>
              <a:rPr lang="es-ES"/>
              <a:t>x</a:t>
            </a:r>
            <a:r>
              <a:rPr lang="en-US">
                <a:sym typeface="Symbol"/>
              </a:rPr>
              <a:t>  </a:t>
            </a:r>
            <a:r>
              <a:rPr lang="es-ES"/>
              <a:t>y</a:t>
            </a:r>
            <a:r>
              <a:rPr lang="es-ES" smtClean="0"/>
              <a:t>((</a:t>
            </a:r>
            <a:r>
              <a:rPr lang="hu-HU" smtClean="0"/>
              <a:t>Tet</a:t>
            </a:r>
            <a:r>
              <a:rPr lang="es-ES" smtClean="0"/>
              <a:t>(x</a:t>
            </a:r>
            <a:r>
              <a:rPr lang="es-ES"/>
              <a:t>) </a:t>
            </a:r>
            <a:r>
              <a:rPr lang="en-US">
                <a:sym typeface="Symbol"/>
              </a:rPr>
              <a:t> </a:t>
            </a:r>
            <a:r>
              <a:rPr lang="hu-HU" smtClean="0">
                <a:sym typeface="Symbol"/>
              </a:rPr>
              <a:t>Tet</a:t>
            </a:r>
            <a:r>
              <a:rPr lang="es-ES" smtClean="0"/>
              <a:t>(y</a:t>
            </a:r>
            <a:r>
              <a:rPr lang="es-ES"/>
              <a:t>)) </a:t>
            </a:r>
            <a:r>
              <a:rPr lang="es-ES">
                <a:sym typeface="Symbol"/>
              </a:rPr>
              <a:t></a:t>
            </a:r>
            <a:r>
              <a:rPr lang="es-ES"/>
              <a:t> SameCol(x, y))</a:t>
            </a:r>
            <a:endParaRPr lang="hu-HU"/>
          </a:p>
          <a:p>
            <a:r>
              <a:rPr lang="en-US">
                <a:sym typeface="Symbol"/>
              </a:rPr>
              <a:t> </a:t>
            </a:r>
            <a:r>
              <a:rPr lang="es-ES"/>
              <a:t>x</a:t>
            </a:r>
            <a:r>
              <a:rPr lang="en-US">
                <a:sym typeface="Symbol"/>
              </a:rPr>
              <a:t> </a:t>
            </a:r>
            <a:r>
              <a:rPr lang="en-US" smtClean="0">
                <a:sym typeface="Symbol"/>
              </a:rPr>
              <a:t> </a:t>
            </a:r>
            <a:r>
              <a:rPr lang="es-ES"/>
              <a:t>y((</a:t>
            </a:r>
            <a:r>
              <a:rPr lang="hu-HU"/>
              <a:t>Tet</a:t>
            </a:r>
            <a:r>
              <a:rPr lang="es-ES"/>
              <a:t>(x) </a:t>
            </a:r>
            <a:r>
              <a:rPr lang="en-US">
                <a:sym typeface="Symbol"/>
              </a:rPr>
              <a:t> </a:t>
            </a:r>
            <a:r>
              <a:rPr lang="hu-HU">
                <a:sym typeface="Symbol"/>
              </a:rPr>
              <a:t>Tet</a:t>
            </a:r>
            <a:r>
              <a:rPr lang="es-ES"/>
              <a:t>(y)) </a:t>
            </a:r>
            <a:r>
              <a:rPr lang="es-ES">
                <a:sym typeface="Symbol"/>
              </a:rPr>
              <a:t></a:t>
            </a:r>
            <a:r>
              <a:rPr lang="es-ES"/>
              <a:t> SameCol(x, y))</a:t>
            </a:r>
            <a:endParaRPr lang="hu-HU"/>
          </a:p>
          <a:p>
            <a:endParaRPr lang="hu-H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060848"/>
            <a:ext cx="1080120" cy="447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661"/>
          <a:stretch/>
        </p:blipFill>
        <p:spPr bwMode="auto">
          <a:xfrm>
            <a:off x="643546" y="2060848"/>
            <a:ext cx="4978278" cy="4100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46" y="3151369"/>
            <a:ext cx="4044960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11" y="4399174"/>
            <a:ext cx="3952727" cy="383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1787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6717547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églalap 1"/>
          <p:cNvSpPr/>
          <p:nvPr/>
        </p:nvSpPr>
        <p:spPr>
          <a:xfrm>
            <a:off x="605001" y="1124744"/>
            <a:ext cx="62464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mtClean="0">
                <a:sym typeface="Symbol"/>
              </a:rPr>
              <a:t></a:t>
            </a:r>
            <a:r>
              <a:rPr lang="es-ES" smtClean="0"/>
              <a:t>x </a:t>
            </a:r>
            <a:r>
              <a:rPr lang="es-ES">
                <a:sym typeface="Symbol"/>
              </a:rPr>
              <a:t> </a:t>
            </a:r>
            <a:r>
              <a:rPr lang="es-ES" smtClean="0"/>
              <a:t>y </a:t>
            </a:r>
            <a:r>
              <a:rPr lang="es-ES"/>
              <a:t>((Cube(x) </a:t>
            </a:r>
            <a:r>
              <a:rPr lang="es-ES" smtClean="0">
                <a:sym typeface="Symbol"/>
              </a:rPr>
              <a:t></a:t>
            </a:r>
            <a:r>
              <a:rPr lang="es-ES" smtClean="0"/>
              <a:t> </a:t>
            </a:r>
            <a:r>
              <a:rPr lang="es-ES"/>
              <a:t>Cube(y)) </a:t>
            </a:r>
            <a:r>
              <a:rPr lang="es-ES" smtClean="0">
                <a:sym typeface="Symbol"/>
              </a:rPr>
              <a:t></a:t>
            </a:r>
            <a:r>
              <a:rPr lang="hu-HU" smtClean="0">
                <a:sym typeface="Symbol"/>
              </a:rPr>
              <a:t> </a:t>
            </a:r>
            <a:r>
              <a:rPr lang="es-ES" smtClean="0">
                <a:sym typeface="Symbol"/>
              </a:rPr>
              <a:t></a:t>
            </a:r>
            <a:r>
              <a:rPr lang="es-ES" smtClean="0"/>
              <a:t>SameRow(x</a:t>
            </a:r>
            <a:r>
              <a:rPr lang="es-ES"/>
              <a:t>, y</a:t>
            </a:r>
            <a:r>
              <a:rPr lang="es-ES" smtClean="0"/>
              <a:t>))</a:t>
            </a:r>
            <a:endParaRPr lang="hu-HU" smtClean="0"/>
          </a:p>
          <a:p>
            <a:r>
              <a:rPr lang="es-ES">
                <a:sym typeface="Symbol"/>
              </a:rPr>
              <a:t></a:t>
            </a:r>
            <a:r>
              <a:rPr lang="es-ES"/>
              <a:t>x </a:t>
            </a:r>
            <a:r>
              <a:rPr lang="es-ES">
                <a:sym typeface="Symbol"/>
              </a:rPr>
              <a:t> </a:t>
            </a:r>
            <a:r>
              <a:rPr lang="es-ES"/>
              <a:t>y ((Cube(x) </a:t>
            </a:r>
            <a:r>
              <a:rPr lang="es-ES">
                <a:sym typeface="Symbol"/>
              </a:rPr>
              <a:t></a:t>
            </a:r>
            <a:r>
              <a:rPr lang="es-ES"/>
              <a:t> Cube(y</a:t>
            </a:r>
            <a:r>
              <a:rPr lang="es-ES" smtClean="0"/>
              <a:t>)</a:t>
            </a:r>
            <a:r>
              <a:rPr lang="hu-HU" smtClean="0"/>
              <a:t> </a:t>
            </a:r>
            <a:r>
              <a:rPr lang="es-ES" smtClean="0">
                <a:sym typeface="Symbol"/>
              </a:rPr>
              <a:t></a:t>
            </a:r>
            <a:r>
              <a:rPr lang="hu-HU" smtClean="0">
                <a:sym typeface="Symbol"/>
              </a:rPr>
              <a:t> x</a:t>
            </a:r>
            <a:r>
              <a:rPr lang="es-ES" smtClean="0">
                <a:sym typeface="Symbol"/>
              </a:rPr>
              <a:t></a:t>
            </a:r>
            <a:r>
              <a:rPr lang="hu-HU" smtClean="0">
                <a:sym typeface="Symbol"/>
              </a:rPr>
              <a:t>y</a:t>
            </a:r>
            <a:r>
              <a:rPr lang="es-ES" smtClean="0"/>
              <a:t>) </a:t>
            </a:r>
            <a:r>
              <a:rPr lang="es-ES">
                <a:sym typeface="Symbol"/>
              </a:rPr>
              <a:t></a:t>
            </a:r>
            <a:r>
              <a:rPr lang="hu-HU">
                <a:sym typeface="Symbol"/>
              </a:rPr>
              <a:t> </a:t>
            </a:r>
            <a:r>
              <a:rPr lang="es-ES">
                <a:sym typeface="Symbol"/>
              </a:rPr>
              <a:t></a:t>
            </a:r>
            <a:r>
              <a:rPr lang="es-ES"/>
              <a:t>SameRow(x, y</a:t>
            </a:r>
            <a:r>
              <a:rPr lang="es-ES" smtClean="0"/>
              <a:t>))</a:t>
            </a:r>
            <a:endParaRPr lang="hu-H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001" y="1916832"/>
            <a:ext cx="3725214" cy="2880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églalap 2"/>
          <p:cNvSpPr/>
          <p:nvPr/>
        </p:nvSpPr>
        <p:spPr>
          <a:xfrm>
            <a:off x="605001" y="2348880"/>
            <a:ext cx="48740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mtClean="0">
                <a:sym typeface="Symbol"/>
              </a:rPr>
              <a:t> x  y </a:t>
            </a:r>
            <a:r>
              <a:rPr lang="es-ES">
                <a:sym typeface="Symbol"/>
              </a:rPr>
              <a:t>((Tet(x) </a:t>
            </a:r>
            <a:r>
              <a:rPr lang="es-ES" smtClean="0">
                <a:sym typeface="Symbol"/>
              </a:rPr>
              <a:t> </a:t>
            </a:r>
            <a:r>
              <a:rPr lang="es-ES">
                <a:sym typeface="Symbol"/>
              </a:rPr>
              <a:t>Tet(y)) </a:t>
            </a:r>
            <a:r>
              <a:rPr lang="es-ES" smtClean="0">
                <a:sym typeface="Symbol"/>
              </a:rPr>
              <a:t> SameRow(x</a:t>
            </a:r>
            <a:r>
              <a:rPr lang="es-ES">
                <a:sym typeface="Symbol"/>
              </a:rPr>
              <a:t>, y))</a:t>
            </a:r>
            <a:endParaRPr lang="hu-HU" smtClean="0">
              <a:sym typeface="Symbol"/>
            </a:endParaRPr>
          </a:p>
          <a:p>
            <a:r>
              <a:rPr lang="es-ES" smtClean="0">
                <a:sym typeface="Symbol"/>
              </a:rPr>
              <a:t></a:t>
            </a:r>
            <a:r>
              <a:rPr lang="es-ES" smtClean="0"/>
              <a:t>x </a:t>
            </a:r>
            <a:r>
              <a:rPr lang="es-ES">
                <a:sym typeface="Symbol"/>
              </a:rPr>
              <a:t> </a:t>
            </a:r>
            <a:r>
              <a:rPr lang="es-ES" smtClean="0"/>
              <a:t>y </a:t>
            </a:r>
            <a:r>
              <a:rPr lang="es-ES"/>
              <a:t>((Tet(x) </a:t>
            </a:r>
            <a:r>
              <a:rPr lang="es-ES">
                <a:sym typeface="Symbol"/>
              </a:rPr>
              <a:t></a:t>
            </a:r>
            <a:r>
              <a:rPr lang="es-ES" smtClean="0"/>
              <a:t> </a:t>
            </a:r>
            <a:r>
              <a:rPr lang="es-ES"/>
              <a:t>Tet(y) </a:t>
            </a:r>
            <a:r>
              <a:rPr lang="es-ES">
                <a:sym typeface="Symbol"/>
              </a:rPr>
              <a:t></a:t>
            </a:r>
            <a:r>
              <a:rPr lang="es-ES" smtClean="0"/>
              <a:t> </a:t>
            </a:r>
            <a:r>
              <a:rPr lang="es-ES"/>
              <a:t>x </a:t>
            </a:r>
            <a:r>
              <a:rPr lang="es-ES">
                <a:sym typeface="Symbol"/>
              </a:rPr>
              <a:t></a:t>
            </a:r>
            <a:r>
              <a:rPr lang="es-ES" smtClean="0"/>
              <a:t> </a:t>
            </a:r>
            <a:r>
              <a:rPr lang="es-ES"/>
              <a:t>y ) </a:t>
            </a:r>
            <a:r>
              <a:rPr lang="es-ES">
                <a:sym typeface="Symbol"/>
              </a:rPr>
              <a:t></a:t>
            </a:r>
            <a:r>
              <a:rPr lang="es-ES" smtClean="0"/>
              <a:t> </a:t>
            </a:r>
            <a:r>
              <a:rPr lang="es-ES"/>
              <a:t>SameRow(x, y))</a:t>
            </a:r>
            <a:endParaRPr lang="hu-HU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3027869"/>
            <a:ext cx="6408712" cy="376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églalap 4"/>
          <p:cNvSpPr/>
          <p:nvPr/>
        </p:nvSpPr>
        <p:spPr>
          <a:xfrm>
            <a:off x="611560" y="3573016"/>
            <a:ext cx="56166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>
                <a:sym typeface="Symbol"/>
              </a:rPr>
              <a:t></a:t>
            </a:r>
            <a:r>
              <a:rPr lang="es-ES"/>
              <a:t>x </a:t>
            </a:r>
            <a:r>
              <a:rPr lang="es-ES">
                <a:sym typeface="Symbol"/>
              </a:rPr>
              <a:t> </a:t>
            </a:r>
            <a:r>
              <a:rPr lang="es-ES"/>
              <a:t>y ((Tet(x) </a:t>
            </a:r>
            <a:r>
              <a:rPr lang="es-ES">
                <a:sym typeface="Symbol"/>
              </a:rPr>
              <a:t></a:t>
            </a:r>
            <a:r>
              <a:rPr lang="es-ES"/>
              <a:t> Tet(y</a:t>
            </a:r>
            <a:r>
              <a:rPr lang="es-ES" smtClean="0"/>
              <a:t>) </a:t>
            </a:r>
            <a:r>
              <a:rPr lang="es-ES"/>
              <a:t>) </a:t>
            </a:r>
            <a:r>
              <a:rPr lang="es-ES">
                <a:sym typeface="Symbol"/>
              </a:rPr>
              <a:t></a:t>
            </a:r>
            <a:r>
              <a:rPr lang="es-ES"/>
              <a:t> Same</a:t>
            </a:r>
            <a:r>
              <a:rPr lang="hu-HU"/>
              <a:t>Size</a:t>
            </a:r>
            <a:r>
              <a:rPr lang="es-ES"/>
              <a:t>(x, y))</a:t>
            </a:r>
            <a:endParaRPr lang="hu-HU" smtClean="0">
              <a:sym typeface="Symbol"/>
            </a:endParaRPr>
          </a:p>
          <a:p>
            <a:r>
              <a:rPr lang="es-ES" smtClean="0">
                <a:sym typeface="Symbol"/>
              </a:rPr>
              <a:t></a:t>
            </a:r>
            <a:r>
              <a:rPr lang="es-ES"/>
              <a:t>x </a:t>
            </a:r>
            <a:r>
              <a:rPr lang="es-ES">
                <a:sym typeface="Symbol"/>
              </a:rPr>
              <a:t> </a:t>
            </a:r>
            <a:r>
              <a:rPr lang="es-ES"/>
              <a:t>y ((Tet(x) </a:t>
            </a:r>
            <a:r>
              <a:rPr lang="es-ES">
                <a:sym typeface="Symbol"/>
              </a:rPr>
              <a:t></a:t>
            </a:r>
            <a:r>
              <a:rPr lang="es-ES"/>
              <a:t> Tet(y) </a:t>
            </a:r>
            <a:r>
              <a:rPr lang="es-ES">
                <a:sym typeface="Symbol"/>
              </a:rPr>
              <a:t></a:t>
            </a:r>
            <a:r>
              <a:rPr lang="es-ES"/>
              <a:t> x </a:t>
            </a:r>
            <a:r>
              <a:rPr lang="es-ES">
                <a:sym typeface="Symbol"/>
              </a:rPr>
              <a:t></a:t>
            </a:r>
            <a:r>
              <a:rPr lang="es-ES"/>
              <a:t> y ) </a:t>
            </a:r>
            <a:r>
              <a:rPr lang="es-ES">
                <a:sym typeface="Symbol"/>
              </a:rPr>
              <a:t></a:t>
            </a:r>
            <a:r>
              <a:rPr lang="es-ES"/>
              <a:t> </a:t>
            </a:r>
            <a:r>
              <a:rPr lang="es-ES" smtClean="0"/>
              <a:t>Same</a:t>
            </a:r>
            <a:r>
              <a:rPr lang="hu-HU" smtClean="0"/>
              <a:t>Size</a:t>
            </a:r>
            <a:r>
              <a:rPr lang="es-ES" smtClean="0"/>
              <a:t>(x</a:t>
            </a:r>
            <a:r>
              <a:rPr lang="es-ES"/>
              <a:t>, y))</a:t>
            </a:r>
            <a:endParaRPr lang="hu-H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4257092"/>
            <a:ext cx="4588290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églalap 5"/>
          <p:cNvSpPr/>
          <p:nvPr/>
        </p:nvSpPr>
        <p:spPr>
          <a:xfrm>
            <a:off x="605001" y="4725144"/>
            <a:ext cx="49500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Symbol"/>
              <a:buChar char="Ø"/>
            </a:pPr>
            <a:r>
              <a:rPr lang="es-ES" smtClean="0">
                <a:sym typeface="Symbol"/>
              </a:rPr>
              <a:t> </a:t>
            </a:r>
            <a:r>
              <a:rPr lang="es-ES" smtClean="0"/>
              <a:t>x </a:t>
            </a:r>
            <a:r>
              <a:rPr lang="es-ES" smtClean="0">
                <a:sym typeface="Symbol"/>
              </a:rPr>
              <a:t> </a:t>
            </a:r>
            <a:r>
              <a:rPr lang="es-ES" smtClean="0"/>
              <a:t>y </a:t>
            </a:r>
            <a:r>
              <a:rPr lang="es-ES"/>
              <a:t>((Cube(x) </a:t>
            </a:r>
            <a:r>
              <a:rPr lang="es-ES">
                <a:sym typeface="Symbol"/>
              </a:rPr>
              <a:t></a:t>
            </a:r>
            <a:r>
              <a:rPr lang="es-ES" smtClean="0"/>
              <a:t> </a:t>
            </a:r>
            <a:r>
              <a:rPr lang="es-ES"/>
              <a:t>Cube(y)) </a:t>
            </a:r>
            <a:r>
              <a:rPr lang="es-ES">
                <a:sym typeface="Symbol"/>
              </a:rPr>
              <a:t></a:t>
            </a:r>
            <a:r>
              <a:rPr lang="es-ES" smtClean="0"/>
              <a:t> </a:t>
            </a:r>
            <a:r>
              <a:rPr lang="es-ES"/>
              <a:t>SameSize(x,y </a:t>
            </a:r>
            <a:r>
              <a:rPr lang="es-ES" smtClean="0"/>
              <a:t>))</a:t>
            </a:r>
            <a:endParaRPr lang="hu-HU" smtClean="0"/>
          </a:p>
          <a:p>
            <a:r>
              <a:rPr lang="hu-HU" smtClean="0"/>
              <a:t>HF: 11.16</a:t>
            </a:r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22139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971600" y="1268760"/>
            <a:ext cx="72008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dirty="0" smtClean="0">
                <a:latin typeface="+mj-lt"/>
              </a:rPr>
              <a:t>Numerikus kvantorok </a:t>
            </a:r>
            <a:r>
              <a:rPr lang="hu-HU" sz="2400" u="sng" smtClean="0">
                <a:latin typeface="+mj-lt"/>
              </a:rPr>
              <a:t>(első kör)</a:t>
            </a:r>
            <a:endParaRPr lang="hu-HU" sz="2400" u="sng" dirty="0" smtClean="0">
              <a:latin typeface="+mj-lt"/>
            </a:endParaRPr>
          </a:p>
          <a:p>
            <a:endParaRPr lang="hu-HU" sz="2400" u="sng" dirty="0" smtClean="0">
              <a:latin typeface="+mj-lt"/>
            </a:endParaRPr>
          </a:p>
          <a:p>
            <a:r>
              <a:rPr lang="hu-HU" dirty="0" smtClean="0"/>
              <a:t>Károly az egyetlen barátom.</a:t>
            </a:r>
          </a:p>
          <a:p>
            <a:r>
              <a:rPr lang="hu-HU" dirty="0" smtClean="0"/>
              <a:t>(Károly barátom) és (nincs senki, aki barátom és </a:t>
            </a:r>
            <a:r>
              <a:rPr lang="hu-HU" smtClean="0"/>
              <a:t>nem azonos Károllyal).</a:t>
            </a:r>
            <a:endParaRPr lang="hu-HU" dirty="0" smtClean="0"/>
          </a:p>
          <a:p>
            <a:r>
              <a:rPr lang="hu-HU" dirty="0" smtClean="0"/>
              <a:t>B(k) </a:t>
            </a:r>
            <a:r>
              <a:rPr lang="hu-HU" dirty="0" smtClean="0">
                <a:sym typeface="Symbol"/>
              </a:rPr>
              <a:t>x(B(x) 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 k)</a:t>
            </a:r>
          </a:p>
          <a:p>
            <a:r>
              <a:rPr lang="hu-HU" dirty="0" smtClean="0">
                <a:sym typeface="Symbol"/>
              </a:rPr>
              <a:t>B(k) x(B(x) 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= k)</a:t>
            </a:r>
          </a:p>
          <a:p>
            <a:r>
              <a:rPr lang="hu-HU" dirty="0" smtClean="0">
                <a:sym typeface="Symbol"/>
              </a:rPr>
              <a:t>x(B(x) 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=k)</a:t>
            </a:r>
          </a:p>
          <a:p>
            <a:r>
              <a:rPr lang="hu-HU" dirty="0" smtClean="0">
                <a:sym typeface="Symbol"/>
              </a:rPr>
              <a:t>Egyetlen barátom van.</a:t>
            </a:r>
          </a:p>
          <a:p>
            <a:r>
              <a:rPr lang="hu-HU" dirty="0" smtClean="0">
                <a:sym typeface="Symbol"/>
              </a:rPr>
              <a:t>yx(B(x) 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= y)</a:t>
            </a:r>
          </a:p>
          <a:p>
            <a:r>
              <a:rPr lang="hu-HU" dirty="0" smtClean="0">
                <a:sym typeface="Symbol"/>
              </a:rPr>
              <a:t>Rövidítve: ! </a:t>
            </a:r>
            <a:r>
              <a:rPr lang="hu-HU" dirty="0" err="1" smtClean="0">
                <a:sym typeface="Symbol"/>
              </a:rPr>
              <a:t>yB</a:t>
            </a:r>
            <a:r>
              <a:rPr lang="hu-HU" dirty="0" smtClean="0">
                <a:sym typeface="Symbol"/>
              </a:rPr>
              <a:t>(y)</a:t>
            </a:r>
          </a:p>
          <a:p>
            <a:r>
              <a:rPr lang="hu-HU" dirty="0" smtClean="0">
                <a:sym typeface="Symbol"/>
              </a:rPr>
              <a:t>‘!’ : </a:t>
            </a:r>
            <a:r>
              <a:rPr lang="hu-HU" u="sng" dirty="0" smtClean="0">
                <a:sym typeface="Symbol"/>
              </a:rPr>
              <a:t>egzisztencia-és </a:t>
            </a:r>
            <a:r>
              <a:rPr lang="hu-HU" u="sng" dirty="0" err="1" smtClean="0">
                <a:sym typeface="Symbol"/>
              </a:rPr>
              <a:t>unicitáskvantor</a:t>
            </a:r>
            <a:r>
              <a:rPr lang="hu-HU" u="sng" dirty="0" smtClean="0">
                <a:sym typeface="Symbol"/>
              </a:rPr>
              <a:t>.</a:t>
            </a:r>
          </a:p>
          <a:p>
            <a:r>
              <a:rPr lang="hu-HU" dirty="0" smtClean="0">
                <a:sym typeface="Symbol"/>
              </a:rPr>
              <a:t>Hogyan formalizálhatjuk azt, hogy ‘Legalább két barátom van’?</a:t>
            </a:r>
          </a:p>
          <a:p>
            <a:r>
              <a:rPr lang="hu-HU" dirty="0" smtClean="0">
                <a:sym typeface="Symbol"/>
              </a:rPr>
              <a:t>És azt, hogy ‘pontosan kettő’?</a:t>
            </a:r>
          </a:p>
          <a:p>
            <a:r>
              <a:rPr lang="hu-HU" dirty="0" smtClean="0">
                <a:sym typeface="Symbol"/>
              </a:rPr>
              <a:t>Hogyan általánosíthatjuk mindezt?</a:t>
            </a:r>
          </a:p>
          <a:p>
            <a:r>
              <a:rPr lang="hu-HU" dirty="0" smtClean="0">
                <a:sym typeface="Symbol"/>
              </a:rPr>
              <a:t>Erről majd később </a:t>
            </a:r>
            <a:r>
              <a:rPr lang="hu-HU" smtClean="0">
                <a:sym typeface="Symbol"/>
              </a:rPr>
              <a:t>részletesen.</a:t>
            </a:r>
            <a:endParaRPr lang="hu-HU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837517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827584" y="908720"/>
            <a:ext cx="748883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400" u="sng">
                <a:latin typeface="+mj-lt"/>
              </a:rPr>
              <a:t>Fordítás természetes nyelvről FOL-ra</a:t>
            </a:r>
          </a:p>
          <a:p>
            <a:endParaRPr lang="hu-HU"/>
          </a:p>
          <a:p>
            <a:r>
              <a:rPr lang="hu-HU"/>
              <a:t>Kvantifikáló kifejezések: </a:t>
            </a:r>
          </a:p>
          <a:p>
            <a:endParaRPr lang="hu-HU" smtClean="0"/>
          </a:p>
          <a:p>
            <a:r>
              <a:rPr lang="hu-HU" smtClean="0"/>
              <a:t>Néhány/Egy </a:t>
            </a:r>
            <a:r>
              <a:rPr lang="hu-HU"/>
              <a:t>F 	</a:t>
            </a:r>
            <a:r>
              <a:rPr lang="hu-HU">
                <a:sym typeface="Wingdings" pitchFamily="2" charset="2"/>
              </a:rPr>
              <a:t></a:t>
            </a:r>
            <a:r>
              <a:rPr lang="hu-HU"/>
              <a:t> 	</a:t>
            </a:r>
          </a:p>
          <a:p>
            <a:r>
              <a:rPr lang="hu-HU">
                <a:sym typeface="Symbol"/>
              </a:rPr>
              <a:t>x( F(x)  </a:t>
            </a:r>
            <a:r>
              <a:rPr lang="hu-HU" smtClean="0">
                <a:sym typeface="Symbol"/>
              </a:rPr>
              <a:t>…)</a:t>
            </a:r>
          </a:p>
          <a:p>
            <a:endParaRPr lang="hu-HU">
              <a:sym typeface="Symbol"/>
            </a:endParaRPr>
          </a:p>
          <a:p>
            <a:r>
              <a:rPr lang="hu-HU">
                <a:sym typeface="Symbol"/>
              </a:rPr>
              <a:t>Minden G 	</a:t>
            </a:r>
            <a:r>
              <a:rPr lang="hu-HU">
                <a:sym typeface="Wingdings" pitchFamily="2" charset="2"/>
              </a:rPr>
              <a:t></a:t>
            </a:r>
            <a:r>
              <a:rPr lang="hu-HU">
                <a:sym typeface="Symbol"/>
              </a:rPr>
              <a:t>	</a:t>
            </a:r>
          </a:p>
          <a:p>
            <a:r>
              <a:rPr lang="hu-HU">
                <a:sym typeface="Symbol"/>
              </a:rPr>
              <a:t>x( G(x)  …)</a:t>
            </a:r>
          </a:p>
          <a:p>
            <a:endParaRPr lang="hu-HU" smtClean="0">
              <a:sym typeface="Symbol"/>
            </a:endParaRPr>
          </a:p>
          <a:p>
            <a:r>
              <a:rPr lang="hu-HU" smtClean="0">
                <a:sym typeface="Symbol"/>
              </a:rPr>
              <a:t>Két </a:t>
            </a:r>
            <a:r>
              <a:rPr lang="hu-HU">
                <a:sym typeface="Symbol"/>
              </a:rPr>
              <a:t>H		</a:t>
            </a:r>
            <a:r>
              <a:rPr lang="hu-HU">
                <a:sym typeface="Wingdings" pitchFamily="2" charset="2"/>
              </a:rPr>
              <a:t></a:t>
            </a:r>
            <a:r>
              <a:rPr lang="hu-HU">
                <a:sym typeface="Symbol"/>
              </a:rPr>
              <a:t>	</a:t>
            </a:r>
          </a:p>
          <a:p>
            <a:r>
              <a:rPr lang="hu-HU">
                <a:sym typeface="Symbol"/>
              </a:rPr>
              <a:t>xy( H(x)  H(y)  </a:t>
            </a:r>
            <a:r>
              <a:rPr lang="hu-HU" smtClean="0">
                <a:solidFill>
                  <a:srgbClr val="FF0000"/>
                </a:solidFill>
                <a:sym typeface="Symbol"/>
              </a:rPr>
              <a:t>x ≠y</a:t>
            </a:r>
            <a:r>
              <a:rPr lang="hu-HU" smtClean="0">
                <a:sym typeface="Symbol"/>
              </a:rPr>
              <a:t> …)</a:t>
            </a:r>
            <a:endParaRPr lang="hu-HU">
              <a:sym typeface="Symbol"/>
            </a:endParaRPr>
          </a:p>
          <a:p>
            <a:endParaRPr lang="hu-HU" smtClean="0">
              <a:sym typeface="Symbol"/>
            </a:endParaRPr>
          </a:p>
          <a:p>
            <a:r>
              <a:rPr lang="hu-HU" smtClean="0">
                <a:sym typeface="Symbol"/>
              </a:rPr>
              <a:t>Egy </a:t>
            </a:r>
            <a:r>
              <a:rPr lang="hu-HU">
                <a:sym typeface="Symbol"/>
              </a:rPr>
              <a:t>F sem 	</a:t>
            </a:r>
            <a:r>
              <a:rPr lang="hu-HU">
                <a:sym typeface="Wingdings" pitchFamily="2" charset="2"/>
              </a:rPr>
              <a:t></a:t>
            </a:r>
          </a:p>
          <a:p>
            <a:r>
              <a:rPr lang="hu-HU">
                <a:sym typeface="Symbol"/>
              </a:rPr>
              <a:t>x( F(x)  </a:t>
            </a:r>
            <a:r>
              <a:rPr lang="hu-HU" smtClean="0">
                <a:sym typeface="Symbol"/>
              </a:rPr>
              <a:t>…)</a:t>
            </a:r>
          </a:p>
          <a:p>
            <a:endParaRPr lang="hu-HU">
              <a:solidFill>
                <a:srgbClr val="FFFF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846705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395536" y="1412776"/>
            <a:ext cx="799288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u="sng" smtClean="0">
                <a:latin typeface="+mj-lt"/>
              </a:rPr>
              <a:t>Hatókör-kétértelműségek és kontextusfüggőség</a:t>
            </a:r>
          </a:p>
          <a:p>
            <a:endParaRPr lang="hu-HU" sz="2000" u="sng">
              <a:latin typeface="+mj-lt"/>
            </a:endParaRPr>
          </a:p>
          <a:p>
            <a:r>
              <a:rPr lang="hu-HU" smtClean="0"/>
              <a:t>Minden fiú táncolt egy lánnyal.		(1)</a:t>
            </a:r>
          </a:p>
          <a:p>
            <a:r>
              <a:rPr lang="hu-HU" smtClean="0">
                <a:sym typeface="Symbol"/>
              </a:rPr>
              <a:t>x(x fiú  y (y lány   x táncolt y-nal))	(2)</a:t>
            </a:r>
          </a:p>
          <a:p>
            <a:r>
              <a:rPr lang="hu-HU" smtClean="0"/>
              <a:t>A lány a végére teljesen kimerült.</a:t>
            </a:r>
          </a:p>
          <a:p>
            <a:endParaRPr lang="hu-HU" smtClean="0">
              <a:solidFill>
                <a:srgbClr val="FFFF00"/>
              </a:solidFill>
            </a:endParaRPr>
          </a:p>
          <a:p>
            <a:endParaRPr lang="hu-HU">
              <a:solidFill>
                <a:srgbClr val="FFFF00"/>
              </a:solidFill>
            </a:endParaRPr>
          </a:p>
        </p:txBody>
      </p:sp>
      <p:sp>
        <p:nvSpPr>
          <p:cNvPr id="5" name="Felhő 4"/>
          <p:cNvSpPr/>
          <p:nvPr/>
        </p:nvSpPr>
        <p:spPr>
          <a:xfrm>
            <a:off x="3995936" y="2924944"/>
            <a:ext cx="3168352" cy="936104"/>
          </a:xfrm>
          <a:prstGeom prst="cloudCallout">
            <a:avLst>
              <a:gd name="adj1" fmla="val -70175"/>
              <a:gd name="adj2" fmla="val -3321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mtClean="0">
                <a:solidFill>
                  <a:srgbClr val="FFFF00"/>
                </a:solidFill>
              </a:rPr>
              <a:t>Hoppá!</a:t>
            </a:r>
            <a:endParaRPr lang="hu-HU">
              <a:solidFill>
                <a:srgbClr val="FFFF00"/>
              </a:solidFill>
            </a:endParaRPr>
          </a:p>
        </p:txBody>
      </p:sp>
      <p:sp>
        <p:nvSpPr>
          <p:cNvPr id="8" name="Szövegdoboz 7"/>
          <p:cNvSpPr txBox="1"/>
          <p:nvPr/>
        </p:nvSpPr>
        <p:spPr>
          <a:xfrm>
            <a:off x="539552" y="4293096"/>
            <a:ext cx="76328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ym typeface="Symbol"/>
              </a:rPr>
              <a:t>y (</a:t>
            </a:r>
            <a:r>
              <a:rPr lang="hu-HU" dirty="0" err="1" smtClean="0">
                <a:sym typeface="Symbol"/>
              </a:rPr>
              <a:t>y</a:t>
            </a:r>
            <a:r>
              <a:rPr lang="hu-HU" dirty="0" smtClean="0">
                <a:sym typeface="Symbol"/>
              </a:rPr>
              <a:t> lány  x(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fiú  x táncolt y-nal))	(3)</a:t>
            </a:r>
          </a:p>
          <a:p>
            <a:r>
              <a:rPr lang="hu-HU" dirty="0" smtClean="0">
                <a:sym typeface="Symbol"/>
              </a:rPr>
              <a:t>(3) (1)</a:t>
            </a:r>
            <a:r>
              <a:rPr lang="hu-HU" dirty="0" err="1" smtClean="0">
                <a:sym typeface="Symbol"/>
              </a:rPr>
              <a:t>-nek</a:t>
            </a:r>
            <a:r>
              <a:rPr lang="hu-HU" dirty="0" smtClean="0">
                <a:sym typeface="Symbol"/>
              </a:rPr>
              <a:t> olyan olvasata,amelyben az egzisztenciális kvantornak tulajdonítottunk tágabb hatókört.</a:t>
            </a:r>
          </a:p>
          <a:p>
            <a:r>
              <a:rPr lang="hu-HU" dirty="0" smtClean="0">
                <a:sym typeface="Symbol"/>
              </a:rPr>
              <a:t>BE: ez az erős olvasat (mert (3)</a:t>
            </a:r>
            <a:r>
              <a:rPr lang="hu-HU" dirty="0" err="1" smtClean="0">
                <a:sym typeface="Symbol"/>
              </a:rPr>
              <a:t>-ból</a:t>
            </a:r>
            <a:r>
              <a:rPr lang="hu-HU" dirty="0" smtClean="0">
                <a:sym typeface="Symbol"/>
              </a:rPr>
              <a:t> következik (2)). </a:t>
            </a:r>
          </a:p>
          <a:p>
            <a:r>
              <a:rPr lang="hu-HU" dirty="0" smtClean="0"/>
              <a:t>Kevésbé valószínű, de a kontextus egyértelművé teheti, hogy erről van szó.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6902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539552" y="1196752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Nem mind arany, ami fénylik.</a:t>
            </a:r>
          </a:p>
          <a:p>
            <a:r>
              <a:rPr lang="hu-HU" dirty="0" err="1" smtClean="0"/>
              <a:t>All</a:t>
            </a:r>
            <a:r>
              <a:rPr lang="hu-HU" dirty="0" smtClean="0"/>
              <a:t> </a:t>
            </a:r>
            <a:r>
              <a:rPr lang="hu-HU" dirty="0" err="1" smtClean="0"/>
              <a:t>that</a:t>
            </a:r>
            <a:r>
              <a:rPr lang="hu-HU" dirty="0" smtClean="0"/>
              <a:t> </a:t>
            </a:r>
            <a:r>
              <a:rPr lang="hu-HU" dirty="0" err="1" smtClean="0"/>
              <a:t>glitters</a:t>
            </a:r>
            <a:r>
              <a:rPr lang="hu-HU" dirty="0" smtClean="0"/>
              <a:t> is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gold</a:t>
            </a:r>
            <a:r>
              <a:rPr lang="hu-HU" dirty="0" smtClean="0"/>
              <a:t>.</a:t>
            </a:r>
          </a:p>
          <a:p>
            <a:r>
              <a:rPr lang="hu-HU" dirty="0" smtClean="0">
                <a:sym typeface="Symbol"/>
              </a:rPr>
              <a:t>x(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</a:t>
            </a:r>
            <a:r>
              <a:rPr lang="hu-HU" dirty="0" err="1" smtClean="0">
                <a:sym typeface="Symbol"/>
              </a:rPr>
              <a:t>glitters</a:t>
            </a:r>
            <a:r>
              <a:rPr lang="hu-HU" dirty="0" smtClean="0">
                <a:sym typeface="Symbol"/>
              </a:rPr>
              <a:t>  (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is </a:t>
            </a:r>
            <a:r>
              <a:rPr lang="hu-HU" dirty="0" err="1" smtClean="0">
                <a:sym typeface="Symbol"/>
              </a:rPr>
              <a:t>gold</a:t>
            </a:r>
            <a:r>
              <a:rPr lang="hu-HU" dirty="0" smtClean="0">
                <a:sym typeface="Symbol"/>
              </a:rPr>
              <a:t>)) </a:t>
            </a:r>
          </a:p>
          <a:p>
            <a:r>
              <a:rPr lang="hu-HU" dirty="0" smtClean="0">
                <a:sym typeface="Symbol"/>
              </a:rPr>
              <a:t>Az angol mondatban a kvantor és a negáció hatókörének viszonya nem egyértelmű.</a:t>
            </a:r>
          </a:p>
          <a:p>
            <a:endParaRPr lang="hu-HU" dirty="0">
              <a:sym typeface="Symbol"/>
            </a:endParaRPr>
          </a:p>
          <a:p>
            <a:r>
              <a:rPr lang="hu-HU" dirty="0" smtClean="0">
                <a:sym typeface="Symbol"/>
              </a:rPr>
              <a:t>Russell klasszikus példája:</a:t>
            </a:r>
          </a:p>
          <a:p>
            <a:r>
              <a:rPr lang="hu-HU" dirty="0" smtClean="0">
                <a:sym typeface="Symbol"/>
              </a:rPr>
              <a:t>A jelenlegi francia király kopasz.</a:t>
            </a:r>
          </a:p>
          <a:p>
            <a:r>
              <a:rPr lang="hu-HU" dirty="0" smtClean="0">
                <a:sym typeface="Symbol"/>
              </a:rPr>
              <a:t>Russell szerint ez a következőképpen értelmezhető:</a:t>
            </a:r>
          </a:p>
          <a:p>
            <a:r>
              <a:rPr lang="hu-HU" dirty="0" smtClean="0">
                <a:sym typeface="Symbol"/>
              </a:rPr>
              <a:t>x(y(</a:t>
            </a:r>
            <a:r>
              <a:rPr lang="hu-HU" dirty="0" err="1" smtClean="0">
                <a:sym typeface="Symbol"/>
              </a:rPr>
              <a:t>y</a:t>
            </a:r>
            <a:r>
              <a:rPr lang="hu-HU" dirty="0" smtClean="0">
                <a:sym typeface="Symbol"/>
              </a:rPr>
              <a:t> jelenleg király </a:t>
            </a:r>
            <a:r>
              <a:rPr lang="hu-HU" dirty="0" err="1" smtClean="0">
                <a:sym typeface="Symbol"/>
              </a:rPr>
              <a:t>Fro.-ban</a:t>
            </a:r>
            <a:r>
              <a:rPr lang="hu-HU" dirty="0" smtClean="0">
                <a:sym typeface="Symbol"/>
              </a:rPr>
              <a:t>  y=x) 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kopasz)</a:t>
            </a:r>
          </a:p>
          <a:p>
            <a:r>
              <a:rPr lang="hu-HU" dirty="0" smtClean="0">
                <a:sym typeface="Symbol"/>
              </a:rPr>
              <a:t>Ez hamis. De mi a negációja?</a:t>
            </a:r>
          </a:p>
          <a:p>
            <a:r>
              <a:rPr lang="hu-HU" dirty="0" smtClean="0">
                <a:sym typeface="Symbol"/>
              </a:rPr>
              <a:t>x(y(</a:t>
            </a:r>
            <a:r>
              <a:rPr lang="hu-HU" dirty="0" err="1" smtClean="0">
                <a:sym typeface="Symbol"/>
              </a:rPr>
              <a:t>y</a:t>
            </a:r>
            <a:r>
              <a:rPr lang="hu-HU" dirty="0" smtClean="0">
                <a:sym typeface="Symbol"/>
              </a:rPr>
              <a:t> jelenleg király </a:t>
            </a:r>
            <a:r>
              <a:rPr lang="hu-HU" dirty="0" err="1" smtClean="0">
                <a:sym typeface="Symbol"/>
              </a:rPr>
              <a:t>Fro.-ban</a:t>
            </a:r>
            <a:r>
              <a:rPr lang="hu-HU" dirty="0" smtClean="0">
                <a:sym typeface="Symbol"/>
              </a:rPr>
              <a:t>  y=x)  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kopasz)</a:t>
            </a:r>
          </a:p>
          <a:p>
            <a:r>
              <a:rPr lang="hu-HU" dirty="0" smtClean="0"/>
              <a:t>Ez igaz. De aligha fogadható el, mint annak a mondatnak a </a:t>
            </a:r>
            <a:r>
              <a:rPr lang="hu-HU" dirty="0" err="1" smtClean="0"/>
              <a:t>FOL-fordítása</a:t>
            </a:r>
            <a:r>
              <a:rPr lang="hu-HU" dirty="0" smtClean="0"/>
              <a:t>, hogy </a:t>
            </a:r>
            <a:br>
              <a:rPr lang="hu-HU" dirty="0" smtClean="0"/>
            </a:br>
            <a:r>
              <a:rPr lang="hu-HU" dirty="0" smtClean="0"/>
              <a:t>‘A jelenlegi francia király nem kopasz’.</a:t>
            </a:r>
          </a:p>
          <a:p>
            <a:r>
              <a:rPr lang="hu-HU" dirty="0" smtClean="0"/>
              <a:t>Russell felfogása szerint az utóbbit kézenfekvőbb volna így értelmezni:</a:t>
            </a:r>
          </a:p>
          <a:p>
            <a:r>
              <a:rPr lang="hu-HU" dirty="0" smtClean="0">
                <a:sym typeface="Symbol"/>
              </a:rPr>
              <a:t>x(y(</a:t>
            </a:r>
            <a:r>
              <a:rPr lang="hu-HU" dirty="0" err="1" smtClean="0">
                <a:sym typeface="Symbol"/>
              </a:rPr>
              <a:t>y</a:t>
            </a:r>
            <a:r>
              <a:rPr lang="hu-HU" dirty="0" smtClean="0">
                <a:sym typeface="Symbol"/>
              </a:rPr>
              <a:t> jelenleg király </a:t>
            </a:r>
            <a:r>
              <a:rPr lang="hu-HU" dirty="0" err="1" smtClean="0">
                <a:sym typeface="Symbol"/>
              </a:rPr>
              <a:t>Fro.-ban</a:t>
            </a:r>
            <a:r>
              <a:rPr lang="hu-HU" dirty="0" smtClean="0">
                <a:sym typeface="Symbol"/>
              </a:rPr>
              <a:t>  y=x)  (</a:t>
            </a:r>
            <a:r>
              <a:rPr lang="hu-HU" dirty="0" err="1" smtClean="0">
                <a:sym typeface="Symbol"/>
              </a:rPr>
              <a:t>x</a:t>
            </a:r>
            <a:r>
              <a:rPr lang="hu-HU" dirty="0" smtClean="0">
                <a:sym typeface="Symbol"/>
              </a:rPr>
              <a:t> kopasz))</a:t>
            </a:r>
          </a:p>
          <a:p>
            <a:r>
              <a:rPr lang="hu-HU" dirty="0" smtClean="0"/>
              <a:t>Ez is </a:t>
            </a:r>
            <a:r>
              <a:rPr lang="hu-HU" smtClean="0"/>
              <a:t>hatókör-kétértelműség.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0326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488370" y="1124744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/>
              <a:t>Kétértelműség: melyik van kívül?</a:t>
            </a:r>
          </a:p>
          <a:p>
            <a:endParaRPr lang="hu-HU"/>
          </a:p>
          <a:p>
            <a:r>
              <a:rPr lang="hu-HU"/>
              <a:t>Every cube is between a pair of dodecahedra.</a:t>
            </a:r>
          </a:p>
          <a:p>
            <a:r>
              <a:rPr lang="hu-HU" u="sng"/>
              <a:t>Every cube </a:t>
            </a:r>
            <a:r>
              <a:rPr lang="hu-HU"/>
              <a:t>is between </a:t>
            </a:r>
            <a:r>
              <a:rPr lang="hu-HU" u="dash"/>
              <a:t>a pair of dodecahedra</a:t>
            </a:r>
            <a:r>
              <a:rPr lang="hu-HU"/>
              <a:t>.</a:t>
            </a:r>
          </a:p>
          <a:p>
            <a:r>
              <a:rPr lang="hu-HU" u="sng"/>
              <a:t>Minden kocka </a:t>
            </a:r>
            <a:r>
              <a:rPr lang="hu-HU"/>
              <a:t> </a:t>
            </a:r>
            <a:r>
              <a:rPr lang="hu-HU" u="dash"/>
              <a:t>két dodekaéder</a:t>
            </a:r>
            <a:r>
              <a:rPr lang="hu-HU" u="sng"/>
              <a:t> </a:t>
            </a:r>
            <a:r>
              <a:rPr lang="hu-HU"/>
              <a:t>között van.</a:t>
            </a:r>
          </a:p>
          <a:p>
            <a:r>
              <a:rPr lang="hu-HU"/>
              <a:t>a./ </a:t>
            </a:r>
            <a:r>
              <a:rPr lang="hu-HU" u="sng"/>
              <a:t>Minden kockára igaz, hogy</a:t>
            </a:r>
            <a:r>
              <a:rPr lang="hu-HU"/>
              <a:t>(van két dodekaéder, amelyek között van).</a:t>
            </a:r>
          </a:p>
          <a:p>
            <a:r>
              <a:rPr lang="hu-HU"/>
              <a:t>b./ </a:t>
            </a:r>
            <a:r>
              <a:rPr lang="hu-HU" u="dash"/>
              <a:t>Van két dodekaéder, amelyre igaz, hogy</a:t>
            </a:r>
            <a:r>
              <a:rPr lang="hu-HU"/>
              <a:t> (minden kocka közöttük van).</a:t>
            </a:r>
          </a:p>
          <a:p>
            <a:endParaRPr lang="hu-HU"/>
          </a:p>
          <a:p>
            <a:r>
              <a:rPr lang="hu-HU"/>
              <a:t>A köznyelvi sorrend gyakran sugallja a valószínű olvasatot – de nem mindig</a:t>
            </a:r>
            <a:r>
              <a:rPr lang="hu-HU" smtClean="0"/>
              <a:t>.</a:t>
            </a:r>
          </a:p>
          <a:p>
            <a:r>
              <a:rPr lang="hu-HU" smtClean="0"/>
              <a:t>A gyenge olvasat az, amikor az univerzális kvantor van kívül.</a:t>
            </a:r>
            <a:endParaRPr lang="hu-HU"/>
          </a:p>
          <a:p>
            <a:r>
              <a:rPr lang="hu-HU"/>
              <a:t>Gyakran a gyengébb olvasat a valószínűbb – de nem mindig</a:t>
            </a:r>
            <a:r>
              <a:rPr lang="hu-HU" smtClean="0"/>
              <a:t>.</a:t>
            </a:r>
          </a:p>
          <a:p>
            <a:endParaRPr lang="hu-HU" smtClean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2272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397003" y="980728"/>
            <a:ext cx="81369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/>
              <a:t>Every cube to the right of a dodecahedron is smaller than it is.</a:t>
            </a:r>
          </a:p>
          <a:p>
            <a:r>
              <a:rPr lang="hu-HU" u="sng"/>
              <a:t>Every cube</a:t>
            </a:r>
            <a:r>
              <a:rPr lang="hu-HU"/>
              <a:t> to the right of </a:t>
            </a:r>
            <a:r>
              <a:rPr lang="hu-HU" u="dashHeavy"/>
              <a:t>a dodecahedron</a:t>
            </a:r>
            <a:r>
              <a:rPr lang="hu-HU"/>
              <a:t> is smaller than it is.</a:t>
            </a:r>
          </a:p>
          <a:p>
            <a:r>
              <a:rPr lang="hu-HU" u="sng"/>
              <a:t>Minden kocka</a:t>
            </a:r>
            <a:r>
              <a:rPr lang="hu-HU"/>
              <a:t>, ami jobbra van </a:t>
            </a:r>
            <a:r>
              <a:rPr lang="hu-HU" u="dash"/>
              <a:t>egy dodekaédertől</a:t>
            </a:r>
            <a:r>
              <a:rPr lang="hu-HU"/>
              <a:t>, kisebb nála.</a:t>
            </a:r>
          </a:p>
          <a:p>
            <a:r>
              <a:rPr lang="hu-HU"/>
              <a:t>a./ </a:t>
            </a:r>
            <a:r>
              <a:rPr lang="hu-HU" u="sng"/>
              <a:t>Minden kockára igaz, hogy </a:t>
            </a:r>
            <a:r>
              <a:rPr lang="hu-HU"/>
              <a:t>(ha jobbra van </a:t>
            </a:r>
            <a:r>
              <a:rPr lang="hu-HU" u="dash"/>
              <a:t>egy dodekaédertől</a:t>
            </a:r>
            <a:r>
              <a:rPr lang="hu-HU"/>
              <a:t>, akkor kisebb nála).</a:t>
            </a:r>
          </a:p>
          <a:p>
            <a:r>
              <a:rPr lang="hu-HU"/>
              <a:t>Minden kockára igaz, hogy(bármely dodekaéderre igaz, hogy(ha [a kocka] jobbra van tőle, akkor kisebb nála))</a:t>
            </a:r>
          </a:p>
          <a:p>
            <a:r>
              <a:rPr lang="hu-HU"/>
              <a:t>b./ Van olyan dodekaéder, amelyre igaz, hogy (minden [kocka, amelyik jobbra van tőle] kisebb nála</a:t>
            </a:r>
            <a:r>
              <a:rPr lang="hu-HU" smtClean="0"/>
              <a:t>).</a:t>
            </a:r>
          </a:p>
          <a:p>
            <a:endParaRPr lang="hu-HU"/>
          </a:p>
          <a:p>
            <a:r>
              <a:rPr lang="hu-HU"/>
              <a:t>Cube </a:t>
            </a:r>
            <a:r>
              <a:rPr lang="hu-HU" b="1"/>
              <a:t>a </a:t>
            </a:r>
            <a:r>
              <a:rPr lang="hu-HU"/>
              <a:t>is not larger than every dodecahedron.</a:t>
            </a:r>
          </a:p>
          <a:p>
            <a:r>
              <a:rPr lang="hu-HU"/>
              <a:t>Az </a:t>
            </a:r>
            <a:r>
              <a:rPr lang="hu-HU" b="1"/>
              <a:t>a</a:t>
            </a:r>
            <a:r>
              <a:rPr lang="hu-HU"/>
              <a:t> kocka nem nagyobb, mint bármely dodekaéder.</a:t>
            </a:r>
          </a:p>
          <a:p>
            <a:r>
              <a:rPr lang="hu-HU"/>
              <a:t>Itt a negáció és az univerzális kvantor hatókörének  (argumentumának)viszonyában van a kétértelműség.</a:t>
            </a:r>
          </a:p>
          <a:p>
            <a:r>
              <a:rPr lang="hu-HU"/>
              <a:t>a./ Nem igaz, hogy (az </a:t>
            </a:r>
            <a:r>
              <a:rPr lang="hu-HU" b="1"/>
              <a:t>a</a:t>
            </a:r>
            <a:r>
              <a:rPr lang="hu-HU"/>
              <a:t> kocka nagyobb, mint bármely dodekaéder).</a:t>
            </a:r>
          </a:p>
          <a:p>
            <a:r>
              <a:rPr lang="hu-HU"/>
              <a:t>b./ Minden dodekaéderre igaz, hogy( az </a:t>
            </a:r>
            <a:r>
              <a:rPr lang="hu-HU" b="1"/>
              <a:t>a</a:t>
            </a:r>
            <a:r>
              <a:rPr lang="hu-HU"/>
              <a:t> kocka nem nagyobb nála). </a:t>
            </a:r>
          </a:p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2848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777</Words>
  <Application>Microsoft Office PowerPoint</Application>
  <PresentationFormat>Diavetítés a képernyőre (4:3 oldalarány)</PresentationFormat>
  <Paragraphs>104</Paragraphs>
  <Slides>8</Slides>
  <Notes>1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andrás</dc:creator>
  <cp:lastModifiedBy>andrás</cp:lastModifiedBy>
  <cp:revision>13</cp:revision>
  <dcterms:created xsi:type="dcterms:W3CDTF">2017-10-13T13:33:08Z</dcterms:created>
  <dcterms:modified xsi:type="dcterms:W3CDTF">2017-10-20T10:54:29Z</dcterms:modified>
</cp:coreProperties>
</file>