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58C9E-BECD-4BD9-AAA0-E07E84E19275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49263-F7E8-4E8D-8E46-3C136134B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643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58C9E-BECD-4BD9-AAA0-E07E84E19275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49263-F7E8-4E8D-8E46-3C136134B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58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58C9E-BECD-4BD9-AAA0-E07E84E19275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49263-F7E8-4E8D-8E46-3C136134B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535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58C9E-BECD-4BD9-AAA0-E07E84E19275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49263-F7E8-4E8D-8E46-3C136134B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615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58C9E-BECD-4BD9-AAA0-E07E84E19275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49263-F7E8-4E8D-8E46-3C136134B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802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58C9E-BECD-4BD9-AAA0-E07E84E19275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49263-F7E8-4E8D-8E46-3C136134B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816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58C9E-BECD-4BD9-AAA0-E07E84E19275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49263-F7E8-4E8D-8E46-3C136134B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519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58C9E-BECD-4BD9-AAA0-E07E84E19275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49263-F7E8-4E8D-8E46-3C136134B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1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58C9E-BECD-4BD9-AAA0-E07E84E19275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49263-F7E8-4E8D-8E46-3C136134B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413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58C9E-BECD-4BD9-AAA0-E07E84E19275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49263-F7E8-4E8D-8E46-3C136134B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272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58C9E-BECD-4BD9-AAA0-E07E84E19275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49263-F7E8-4E8D-8E46-3C136134B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578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58C9E-BECD-4BD9-AAA0-E07E84E19275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49263-F7E8-4E8D-8E46-3C136134B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393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365688" y="620688"/>
            <a:ext cx="8136904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400" smtClean="0"/>
              <a:t>Hatókör-kétértelműségek: néhány további gyakori eset</a:t>
            </a:r>
          </a:p>
          <a:p>
            <a:endParaRPr lang="hu-HU" smtClean="0"/>
          </a:p>
          <a:p>
            <a:r>
              <a:rPr lang="hu-HU" sz="2000" smtClean="0"/>
              <a:t>Every </a:t>
            </a:r>
            <a:r>
              <a:rPr lang="hu-HU" sz="2000"/>
              <a:t>cube to the right of a dodecahedron is smaller than it is.</a:t>
            </a:r>
          </a:p>
          <a:p>
            <a:r>
              <a:rPr lang="hu-HU" sz="2000" u="sng"/>
              <a:t>Every cube</a:t>
            </a:r>
            <a:r>
              <a:rPr lang="hu-HU" sz="2000"/>
              <a:t> to the right of </a:t>
            </a:r>
            <a:r>
              <a:rPr lang="hu-HU" sz="2000" u="dashHeavy"/>
              <a:t>a dodecahedron</a:t>
            </a:r>
            <a:r>
              <a:rPr lang="hu-HU" sz="2000"/>
              <a:t> is smaller than it is.</a:t>
            </a:r>
          </a:p>
          <a:p>
            <a:r>
              <a:rPr lang="hu-HU" sz="2000" u="sng"/>
              <a:t>Minden kocka</a:t>
            </a:r>
            <a:r>
              <a:rPr lang="hu-HU" sz="2000"/>
              <a:t>, ami jobbra van </a:t>
            </a:r>
            <a:r>
              <a:rPr lang="hu-HU" sz="2000" u="dash"/>
              <a:t>egy dodekaédertől</a:t>
            </a:r>
            <a:r>
              <a:rPr lang="hu-HU" sz="2000"/>
              <a:t>, kisebb nála.</a:t>
            </a:r>
          </a:p>
          <a:p>
            <a:r>
              <a:rPr lang="hu-HU" sz="2000"/>
              <a:t>a./ </a:t>
            </a:r>
            <a:r>
              <a:rPr lang="hu-HU" sz="2000" u="sng"/>
              <a:t>Minden kockára igaz, hogy </a:t>
            </a:r>
            <a:r>
              <a:rPr lang="hu-HU" sz="2000"/>
              <a:t>(ha jobbra van </a:t>
            </a:r>
            <a:r>
              <a:rPr lang="hu-HU" sz="2000" u="dash"/>
              <a:t>egy dodekaédertől</a:t>
            </a:r>
            <a:r>
              <a:rPr lang="hu-HU" sz="2000"/>
              <a:t>, akkor kisebb nála).</a:t>
            </a:r>
          </a:p>
          <a:p>
            <a:r>
              <a:rPr lang="hu-HU" sz="2000"/>
              <a:t>Minden kockára igaz, hogy(bármely dodekaéderre igaz, hogy(ha [a kocka] jobbra van tőle, akkor kisebb nála))</a:t>
            </a:r>
          </a:p>
          <a:p>
            <a:r>
              <a:rPr lang="hu-HU" sz="2000"/>
              <a:t>b./ Van olyan dodekaéder, amelyre igaz, hogy (minden [kocka, amelyik jobbra van tőle] kisebb nála</a:t>
            </a:r>
            <a:r>
              <a:rPr lang="hu-HU" sz="2000" smtClean="0"/>
              <a:t>).</a:t>
            </a:r>
          </a:p>
          <a:p>
            <a:endParaRPr lang="hu-HU" sz="2000"/>
          </a:p>
          <a:p>
            <a:r>
              <a:rPr lang="hu-HU" sz="2000"/>
              <a:t>Cube </a:t>
            </a:r>
            <a:r>
              <a:rPr lang="hu-HU" sz="2000" b="1"/>
              <a:t>a </a:t>
            </a:r>
            <a:r>
              <a:rPr lang="hu-HU" sz="2000"/>
              <a:t>is not larger than every dodecahedron.</a:t>
            </a:r>
          </a:p>
          <a:p>
            <a:r>
              <a:rPr lang="hu-HU" sz="2000"/>
              <a:t>Az </a:t>
            </a:r>
            <a:r>
              <a:rPr lang="hu-HU" sz="2000" b="1"/>
              <a:t>a</a:t>
            </a:r>
            <a:r>
              <a:rPr lang="hu-HU" sz="2000"/>
              <a:t> kocka nem nagyobb, mint bármely dodekaéder.</a:t>
            </a:r>
          </a:p>
          <a:p>
            <a:r>
              <a:rPr lang="hu-HU" sz="2000"/>
              <a:t>Itt a negáció és az univerzális kvantor hatókörének  (argumentumának)viszonyában van a kétértelműség.</a:t>
            </a:r>
          </a:p>
          <a:p>
            <a:r>
              <a:rPr lang="hu-HU" sz="2000"/>
              <a:t>a./ Nem igaz, hogy (az </a:t>
            </a:r>
            <a:r>
              <a:rPr lang="hu-HU" sz="2000" b="1"/>
              <a:t>a</a:t>
            </a:r>
            <a:r>
              <a:rPr lang="hu-HU" sz="2000"/>
              <a:t> kocka nagyobb, mint bármely dodekaéder).</a:t>
            </a:r>
          </a:p>
          <a:p>
            <a:r>
              <a:rPr lang="hu-HU" sz="2000"/>
              <a:t>b./ Minden dodekaéderre igaz, hogy( az </a:t>
            </a:r>
            <a:r>
              <a:rPr lang="hu-HU" sz="2000" b="1"/>
              <a:t>a</a:t>
            </a:r>
            <a:r>
              <a:rPr lang="hu-HU" sz="2000"/>
              <a:t> kocka nem nagyobb nála). </a:t>
            </a:r>
          </a:p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67863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598442" y="980727"/>
            <a:ext cx="784887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mtClean="0"/>
              <a:t>Nem mentenénk meg vele az eljárás végességét. Pl.:</a:t>
            </a:r>
          </a:p>
          <a:p>
            <a:pPr algn="ctr"/>
            <a:endParaRPr lang="hu-HU" smtClean="0"/>
          </a:p>
          <a:p>
            <a:pPr algn="ctr"/>
            <a:r>
              <a:rPr lang="hu-HU" smtClean="0">
                <a:sym typeface="Symbol"/>
              </a:rPr>
              <a:t>xyF(x, y)</a:t>
            </a:r>
          </a:p>
          <a:p>
            <a:pPr algn="ctr"/>
            <a:r>
              <a:rPr lang="hu-HU" smtClean="0">
                <a:sym typeface="Symbol"/>
              </a:rPr>
              <a:t>xF(x, x)</a:t>
            </a:r>
          </a:p>
          <a:p>
            <a:pPr algn="ctr"/>
            <a:r>
              <a:rPr lang="hu-HU" smtClean="0">
                <a:sym typeface="Symbol"/>
              </a:rPr>
              <a:t>xyx(((F(x, y)  F(y, z))  F(x, z))</a:t>
            </a:r>
          </a:p>
          <a:p>
            <a:r>
              <a:rPr lang="hu-HU" smtClean="0">
                <a:sym typeface="Symbol"/>
              </a:rPr>
              <a:t>Ennek már csak végtelen modellje van (lényegében a fenti).</a:t>
            </a:r>
          </a:p>
          <a:p>
            <a:endParaRPr lang="hu-HU">
              <a:sym typeface="Symbol"/>
            </a:endParaRPr>
          </a:p>
          <a:p>
            <a:r>
              <a:rPr lang="hu-HU" smtClean="0">
                <a:sym typeface="Symbol"/>
              </a:rPr>
              <a:t>Nem érdemes ragaszkodni a kiinduló mondathalmaz végességéhez. De legalább legyen sorozatba rendezve.</a:t>
            </a:r>
          </a:p>
          <a:p>
            <a:endParaRPr lang="hu-HU">
              <a:sym typeface="Symbol"/>
            </a:endParaRPr>
          </a:p>
          <a:p>
            <a:r>
              <a:rPr lang="hu-HU" smtClean="0">
                <a:sym typeface="Symbol"/>
              </a:rPr>
              <a:t>Következtetés helyességének vizsgálata analitikus fával:</a:t>
            </a:r>
          </a:p>
          <a:p>
            <a:r>
              <a:rPr lang="hu-HU" smtClean="0">
                <a:sym typeface="Symbol"/>
              </a:rPr>
              <a:t>Legyen a kiinduló formulasorozat első tagja a konklúzió </a:t>
            </a:r>
            <a:r>
              <a:rPr lang="hu-HU" u="sng" smtClean="0">
                <a:sym typeface="Symbol"/>
              </a:rPr>
              <a:t>negációja</a:t>
            </a:r>
            <a:r>
              <a:rPr lang="hu-HU" smtClean="0">
                <a:sym typeface="Symbol"/>
              </a:rPr>
              <a:t>, utána sorban a premisszák (akár végtelen sokan). </a:t>
            </a:r>
          </a:p>
          <a:p>
            <a:endParaRPr lang="hu-HU">
              <a:sym typeface="Symbol"/>
            </a:endParaRPr>
          </a:p>
          <a:p>
            <a:endParaRPr lang="hu-HU" smtClean="0">
              <a:sym typeface="Symbol"/>
            </a:endParaRPr>
          </a:p>
          <a:p>
            <a:endParaRPr lang="hu-HU">
              <a:sym typeface="Symbol"/>
            </a:endParaRPr>
          </a:p>
          <a:p>
            <a:endParaRPr lang="hu-HU" smtClean="0">
              <a:sym typeface="Symbol"/>
            </a:endParaRPr>
          </a:p>
          <a:p>
            <a:endParaRPr lang="hu-HU">
              <a:sym typeface="Symbol"/>
            </a:endParaRPr>
          </a:p>
          <a:p>
            <a:r>
              <a:rPr lang="hu-HU" smtClean="0">
                <a:sym typeface="Symbol"/>
              </a:rPr>
              <a:t>Példa: a BARBARA szillogizmus igazolása analitikus fával.</a:t>
            </a:r>
          </a:p>
          <a:p>
            <a:r>
              <a:rPr lang="hu-HU" smtClean="0">
                <a:sym typeface="Symbol"/>
              </a:rPr>
              <a:t>{x(A(x)  B(x)), x(B(x)  C(x)}  x(A(x)  C(x))</a:t>
            </a:r>
            <a:endParaRPr lang="hu-HU"/>
          </a:p>
        </p:txBody>
      </p:sp>
      <p:sp>
        <p:nvSpPr>
          <p:cNvPr id="3" name="Felhő 2"/>
          <p:cNvSpPr/>
          <p:nvPr/>
        </p:nvSpPr>
        <p:spPr>
          <a:xfrm>
            <a:off x="1835696" y="4674047"/>
            <a:ext cx="6408712" cy="1275233"/>
          </a:xfrm>
          <a:prstGeom prst="cloudCallout">
            <a:avLst>
              <a:gd name="adj1" fmla="val -27054"/>
              <a:gd name="adj2" fmla="val -5700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mtClean="0"/>
              <a:t>Az egyik megengedett lépés: a kiinduló mondatok sorozatának következő tagját felírni a fa minden (még) nyitott ágára.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26968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467544" y="1124744"/>
            <a:ext cx="8136904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u-HU" smtClean="0">
              <a:solidFill>
                <a:srgbClr val="FFFF00"/>
              </a:solidFill>
            </a:endParaRPr>
          </a:p>
          <a:p>
            <a:r>
              <a:rPr lang="hu-HU" sz="2000" smtClean="0"/>
              <a:t>No </a:t>
            </a:r>
            <a:r>
              <a:rPr lang="hu-HU" sz="2000"/>
              <a:t>cube is to the left of some dodecahedron.</a:t>
            </a:r>
          </a:p>
          <a:p>
            <a:r>
              <a:rPr lang="hu-HU" sz="2000" u="sng"/>
              <a:t>No cube</a:t>
            </a:r>
            <a:r>
              <a:rPr lang="hu-HU" sz="2000"/>
              <a:t> is to the left of </a:t>
            </a:r>
            <a:r>
              <a:rPr lang="hu-HU" sz="2000" u="dash"/>
              <a:t>some dodecahedron</a:t>
            </a:r>
            <a:r>
              <a:rPr lang="hu-HU" sz="2000"/>
              <a:t>.</a:t>
            </a:r>
          </a:p>
          <a:p>
            <a:r>
              <a:rPr lang="hu-HU" sz="2000" u="sng"/>
              <a:t>Egy kocka sincs</a:t>
            </a:r>
            <a:r>
              <a:rPr lang="hu-HU" sz="2000"/>
              <a:t> balra </a:t>
            </a:r>
            <a:r>
              <a:rPr lang="hu-HU" sz="2000" u="dash"/>
              <a:t>egy dodekaédertől</a:t>
            </a:r>
            <a:r>
              <a:rPr lang="hu-HU" sz="2000"/>
              <a:t>.</a:t>
            </a:r>
          </a:p>
          <a:p>
            <a:r>
              <a:rPr lang="hu-HU" sz="2000"/>
              <a:t>a./ Nincs olyan kocka, amely (balra van egy dodekaédertől).</a:t>
            </a:r>
          </a:p>
          <a:p>
            <a:r>
              <a:rPr lang="hu-HU" sz="2000"/>
              <a:t>b./ Van olyan dodekaéder, amelytől (egy kocka sincs balra).</a:t>
            </a:r>
          </a:p>
          <a:p>
            <a:endParaRPr lang="hu-HU" sz="2000"/>
          </a:p>
          <a:p>
            <a:r>
              <a:rPr lang="hu-HU" sz="2000"/>
              <a:t>(At least) two cubes are between (at least) two dodecahedra.</a:t>
            </a:r>
          </a:p>
          <a:p>
            <a:r>
              <a:rPr lang="hu-HU" sz="2000" u="sng"/>
              <a:t>Két kocka </a:t>
            </a:r>
            <a:r>
              <a:rPr lang="hu-HU" sz="2000" u="dash"/>
              <a:t>két dodekaéder</a:t>
            </a:r>
            <a:r>
              <a:rPr lang="hu-HU" sz="2000"/>
              <a:t> között van.</a:t>
            </a:r>
          </a:p>
          <a:p>
            <a:r>
              <a:rPr lang="hu-HU" sz="2000"/>
              <a:t>a./ Van két kocka, amelyekre [külön-külön] igaz, hogy (két dodekaéder között vannak).</a:t>
            </a:r>
          </a:p>
          <a:p>
            <a:r>
              <a:rPr lang="hu-HU" sz="2000"/>
              <a:t>b./ Van két dodekaéder, amelyekre igaz, hogy (van két kocka, amely közöttük van).</a:t>
            </a:r>
          </a:p>
          <a:p>
            <a:r>
              <a:rPr lang="hu-HU" sz="2000" smtClean="0"/>
              <a:t>HF: 11.26</a:t>
            </a:r>
            <a:endParaRPr lang="hu-HU" sz="2000"/>
          </a:p>
        </p:txBody>
      </p:sp>
    </p:spTree>
    <p:extLst>
      <p:ext uri="{BB962C8B-B14F-4D97-AF65-F5344CB8AC3E}">
        <p14:creationId xmlns:p14="http://schemas.microsoft.com/office/powerpoint/2010/main" val="206725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510343" y="620688"/>
            <a:ext cx="8064896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u="sng" smtClean="0">
                <a:latin typeface="+mj-lt"/>
              </a:rPr>
              <a:t>Függvényjelek (function symbols) (névfunktorok) FOL-ban</a:t>
            </a:r>
          </a:p>
          <a:p>
            <a:r>
              <a:rPr lang="hu-HU" sz="2000" u="sng" smtClean="0"/>
              <a:t>Fügvényjel (névfunktor)</a:t>
            </a:r>
            <a:r>
              <a:rPr lang="hu-HU" sz="2000" smtClean="0"/>
              <a:t>: olyan kifejezés, amelynek argumentumhelyeire neveket vagy in-változókat lehet írni</a:t>
            </a:r>
          </a:p>
          <a:p>
            <a:r>
              <a:rPr lang="hu-HU" sz="2000" smtClean="0"/>
              <a:t>és az eredmény is név (</a:t>
            </a:r>
            <a:r>
              <a:rPr lang="hu-HU" sz="2000" i="1" smtClean="0"/>
              <a:t>deskripció</a:t>
            </a:r>
            <a:r>
              <a:rPr lang="hu-HU" sz="2000" smtClean="0"/>
              <a:t>).</a:t>
            </a:r>
          </a:p>
          <a:p>
            <a:r>
              <a:rPr lang="hu-HU" sz="2000" smtClean="0"/>
              <a:t>Példák: </a:t>
            </a:r>
          </a:p>
          <a:p>
            <a:r>
              <a:rPr lang="hu-HU" sz="2000" smtClean="0"/>
              <a:t>… anyja</a:t>
            </a:r>
          </a:p>
          <a:p>
            <a:r>
              <a:rPr lang="hu-HU" sz="2000" smtClean="0"/>
              <a:t>… + ___</a:t>
            </a:r>
          </a:p>
          <a:p>
            <a:r>
              <a:rPr lang="hu-HU" sz="2000" smtClean="0"/>
              <a:t>FOL-grammatikával:</a:t>
            </a:r>
          </a:p>
          <a:p>
            <a:r>
              <a:rPr lang="hu-HU" sz="2000" smtClean="0">
                <a:latin typeface="+mj-lt"/>
              </a:rPr>
              <a:t>anyja( )</a:t>
            </a:r>
          </a:p>
          <a:p>
            <a:r>
              <a:rPr lang="hu-HU" sz="2000" smtClean="0">
                <a:latin typeface="+mj-lt"/>
              </a:rPr>
              <a:t>+( , )</a:t>
            </a:r>
          </a:p>
          <a:p>
            <a:r>
              <a:rPr lang="hu-HU" sz="2000" smtClean="0"/>
              <a:t>Tehát a </a:t>
            </a:r>
            <a:r>
              <a:rPr lang="hu-HU" sz="2000" smtClean="0">
                <a:sym typeface="Symbol"/>
              </a:rPr>
              <a:t>Pista anyja’ köznyelvi kifejezés egy alkalmas FOL-ban:</a:t>
            </a:r>
          </a:p>
          <a:p>
            <a:r>
              <a:rPr lang="hu-HU" sz="2000" smtClean="0">
                <a:latin typeface="+mj-lt"/>
                <a:sym typeface="Symbol"/>
              </a:rPr>
              <a:t>anyja(pista)</a:t>
            </a:r>
          </a:p>
          <a:p>
            <a:r>
              <a:rPr lang="hu-HU" sz="2000" smtClean="0">
                <a:sym typeface="Symbol"/>
              </a:rPr>
              <a:t>Konvenció volt: a mondatok (és ezért a predikátumok is) nagybetűvel kezdődnek, a nevek kisbetűvel.</a:t>
            </a:r>
          </a:p>
          <a:p>
            <a:r>
              <a:rPr lang="hu-HU" sz="2000" smtClean="0">
                <a:sym typeface="Symbol"/>
              </a:rPr>
              <a:t>Ezért a függvényjelek is kisbetűvel kezdődnek. </a:t>
            </a:r>
          </a:p>
          <a:p>
            <a:r>
              <a:rPr lang="hu-HU" sz="2000" smtClean="0">
                <a:sym typeface="Symbol"/>
              </a:rPr>
              <a:t>3 és 2 összege’:</a:t>
            </a:r>
          </a:p>
          <a:p>
            <a:r>
              <a:rPr lang="hu-HU" sz="2000" smtClean="0">
                <a:sym typeface="Symbol"/>
              </a:rPr>
              <a:t> </a:t>
            </a:r>
            <a:r>
              <a:rPr lang="hu-HU" sz="2000" smtClean="0">
                <a:latin typeface="+mj-lt"/>
                <a:sym typeface="Symbol"/>
              </a:rPr>
              <a:t>+(3, 2)</a:t>
            </a:r>
          </a:p>
          <a:p>
            <a:r>
              <a:rPr lang="hu-HU" sz="2000" smtClean="0">
                <a:sym typeface="Symbol"/>
              </a:rPr>
              <a:t>Persze ezt lehet konvenció alapján </a:t>
            </a:r>
            <a:r>
              <a:rPr lang="hu-HU" sz="2000" smtClean="0">
                <a:latin typeface="+mj-lt"/>
                <a:sym typeface="Symbol"/>
              </a:rPr>
              <a:t>3+2’</a:t>
            </a:r>
            <a:r>
              <a:rPr lang="hu-HU" sz="2000" smtClean="0">
                <a:sym typeface="Symbol"/>
              </a:rPr>
              <a:t>-nek írni.</a:t>
            </a:r>
            <a:endParaRPr lang="hu-HU" sz="2000" smtClean="0"/>
          </a:p>
        </p:txBody>
      </p:sp>
    </p:spTree>
    <p:extLst>
      <p:ext uri="{BB962C8B-B14F-4D97-AF65-F5344CB8AC3E}">
        <p14:creationId xmlns:p14="http://schemas.microsoft.com/office/powerpoint/2010/main" val="966256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458378" y="1124744"/>
            <a:ext cx="806489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smtClean="0">
                <a:sym typeface="Symbol"/>
              </a:rPr>
              <a:t></a:t>
            </a:r>
            <a:r>
              <a:rPr lang="hu-HU" sz="2000" smtClean="0"/>
              <a:t>Pista anyja Márta néni’</a:t>
            </a:r>
          </a:p>
          <a:p>
            <a:r>
              <a:rPr lang="hu-HU" sz="2000" smtClean="0"/>
              <a:t>Ebben a mondatban a kopula nem a predikátum kiegészítője, mert nem szerepel predikátum. Két individuumnév (egy tulajdonnév és egy deskripció) szerepel.</a:t>
            </a:r>
          </a:p>
          <a:p>
            <a:r>
              <a:rPr lang="hu-HU" sz="2000" smtClean="0"/>
              <a:t>A kopula most azonosságot fejez ki.</a:t>
            </a:r>
          </a:p>
          <a:p>
            <a:r>
              <a:rPr lang="hu-HU" sz="2000" smtClean="0">
                <a:latin typeface="+mj-lt"/>
              </a:rPr>
              <a:t>anyja(pista) = mártanéni</a:t>
            </a:r>
          </a:p>
          <a:p>
            <a:r>
              <a:rPr lang="hu-HU" sz="2000" smtClean="0"/>
              <a:t>Ki tudjuk-e ugyanezt fejezni egy olyan FOL-ban, amelyben nincsenek függvényjelek, de van egy </a:t>
            </a:r>
            <a:r>
              <a:rPr lang="hu-HU" sz="2000" smtClean="0">
                <a:latin typeface="+mj-lt"/>
              </a:rPr>
              <a:t>Anyja(x, y) </a:t>
            </a:r>
            <a:r>
              <a:rPr lang="hu-HU" sz="2000" smtClean="0"/>
              <a:t>predikátum, ami x-re és y-ra akkor igaz, hha x anyja y-nak?</a:t>
            </a:r>
          </a:p>
          <a:p>
            <a:r>
              <a:rPr lang="hu-HU" sz="2000" smtClean="0">
                <a:latin typeface="+mj-lt"/>
              </a:rPr>
              <a:t>Anyja(mártanéni, pista)</a:t>
            </a:r>
          </a:p>
          <a:p>
            <a:r>
              <a:rPr lang="hu-HU" sz="2000" smtClean="0"/>
              <a:t>Ez kb. annyit mond, hogy Márta néni az egyik anyja Pistának. </a:t>
            </a:r>
          </a:p>
          <a:p>
            <a:r>
              <a:rPr lang="hu-HU" sz="2000" smtClean="0"/>
              <a:t>Nem fejezi ki, hogy az </a:t>
            </a:r>
            <a:r>
              <a:rPr lang="hu-HU" sz="2000" smtClean="0">
                <a:latin typeface="+mj-lt"/>
              </a:rPr>
              <a:t>Anyja</a:t>
            </a:r>
            <a:r>
              <a:rPr lang="hu-HU" sz="2000" smtClean="0"/>
              <a:t> predikátumnak az a speciális tulajdonsága, hogy a második argumentum minden (megengedett) értékéhez az első argumentumnak egy és csak egy olyan értéke van, amelyre igaz.</a:t>
            </a:r>
          </a:p>
          <a:p>
            <a:r>
              <a:rPr lang="hu-HU" sz="2000" smtClean="0"/>
              <a:t>Magyarul: mindenkinek van egy és csak egy anyja.</a:t>
            </a:r>
          </a:p>
          <a:p>
            <a:r>
              <a:rPr lang="hu-HU" sz="2000" smtClean="0"/>
              <a:t>Logikául: az </a:t>
            </a:r>
            <a:r>
              <a:rPr lang="hu-HU" sz="2000" smtClean="0">
                <a:latin typeface="+mj-lt"/>
              </a:rPr>
              <a:t>Anyja</a:t>
            </a:r>
            <a:r>
              <a:rPr lang="hu-HU" sz="2000" smtClean="0"/>
              <a:t> predikátum </a:t>
            </a:r>
            <a:r>
              <a:rPr lang="hu-HU" sz="2000" u="sng" smtClean="0"/>
              <a:t>függvényszerű</a:t>
            </a:r>
            <a:r>
              <a:rPr lang="hu-HU" sz="2000" smtClean="0"/>
              <a:t> (functional).</a:t>
            </a:r>
          </a:p>
        </p:txBody>
      </p:sp>
    </p:spTree>
    <p:extLst>
      <p:ext uri="{BB962C8B-B14F-4D97-AF65-F5344CB8AC3E}">
        <p14:creationId xmlns:p14="http://schemas.microsoft.com/office/powerpoint/2010/main" val="903192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755576" y="1124744"/>
            <a:ext cx="756084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/>
              <a:t>Egy n-argumentumú </a:t>
            </a:r>
            <a:r>
              <a:rPr lang="hu-HU" sz="2000" smtClean="0">
                <a:latin typeface="+mj-lt"/>
              </a:rPr>
              <a:t>f </a:t>
            </a:r>
            <a:r>
              <a:rPr lang="hu-HU" sz="2000" smtClean="0"/>
              <a:t>névfunktort mindig tekinthetünk úgy, hogy egy </a:t>
            </a:r>
            <a:r>
              <a:rPr lang="hu-HU" sz="2000" smtClean="0">
                <a:latin typeface="+mj-lt"/>
              </a:rPr>
              <a:t>F</a:t>
            </a:r>
            <a:r>
              <a:rPr lang="hu-HU" sz="2000" smtClean="0"/>
              <a:t> </a:t>
            </a:r>
            <a:r>
              <a:rPr lang="hu-HU" sz="2000"/>
              <a:t>n+1 </a:t>
            </a:r>
            <a:r>
              <a:rPr lang="hu-HU" sz="2000" smtClean="0"/>
              <a:t>argumentumú függvényszerű predikátumot rövidít.</a:t>
            </a:r>
          </a:p>
          <a:p>
            <a:r>
              <a:rPr lang="hu-HU" sz="2000" smtClean="0"/>
              <a:t>(Függvényszerű: ha rögzítjük (bármilyen megengedett módon) a második, … n+1-edik argumentum értékét, akkor az első argumentumnak egy és csak egy olyan értéket tudunk találni, hogy igaz mondatot kapjunk.)</a:t>
            </a:r>
          </a:p>
          <a:p>
            <a:r>
              <a:rPr lang="hu-HU" sz="2000" smtClean="0">
                <a:latin typeface="+mj-lt"/>
              </a:rPr>
              <a:t>f(x</a:t>
            </a:r>
            <a:r>
              <a:rPr lang="hu-HU" sz="2000" baseline="-25000" smtClean="0">
                <a:latin typeface="+mj-lt"/>
              </a:rPr>
              <a:t>1</a:t>
            </a:r>
            <a:r>
              <a:rPr lang="hu-HU" sz="2000" smtClean="0">
                <a:latin typeface="+mj-lt"/>
              </a:rPr>
              <a:t>, x</a:t>
            </a:r>
            <a:r>
              <a:rPr lang="hu-HU" sz="2000" baseline="-25000" smtClean="0">
                <a:latin typeface="+mj-lt"/>
              </a:rPr>
              <a:t>2</a:t>
            </a:r>
            <a:r>
              <a:rPr lang="hu-HU" sz="2000" smtClean="0">
                <a:latin typeface="+mj-lt"/>
              </a:rPr>
              <a:t>, … x</a:t>
            </a:r>
            <a:r>
              <a:rPr lang="hu-HU" sz="2000" baseline="-25000" smtClean="0">
                <a:latin typeface="+mj-lt"/>
              </a:rPr>
              <a:t>n</a:t>
            </a:r>
            <a:r>
              <a:rPr lang="hu-HU" sz="2000" smtClean="0">
                <a:latin typeface="+mj-lt"/>
              </a:rPr>
              <a:t>) = y </a:t>
            </a:r>
            <a:r>
              <a:rPr lang="hu-HU" sz="2000" smtClean="0">
                <a:latin typeface="+mj-lt"/>
                <a:sym typeface="Symbol"/>
              </a:rPr>
              <a:t> F(y, x</a:t>
            </a:r>
            <a:r>
              <a:rPr lang="hu-HU" sz="2000" baseline="-25000" smtClean="0">
                <a:latin typeface="+mj-lt"/>
                <a:sym typeface="Symbol"/>
              </a:rPr>
              <a:t>1</a:t>
            </a:r>
            <a:r>
              <a:rPr lang="hu-HU" sz="2000" smtClean="0">
                <a:latin typeface="+mj-lt"/>
                <a:sym typeface="Symbol"/>
              </a:rPr>
              <a:t>, x</a:t>
            </a:r>
            <a:r>
              <a:rPr lang="hu-HU" sz="2000" baseline="-25000" smtClean="0">
                <a:latin typeface="+mj-lt"/>
                <a:sym typeface="Symbol"/>
              </a:rPr>
              <a:t>2</a:t>
            </a:r>
            <a:r>
              <a:rPr lang="hu-HU" sz="2000" smtClean="0">
                <a:latin typeface="+mj-lt"/>
                <a:sym typeface="Symbol"/>
              </a:rPr>
              <a:t>, …x</a:t>
            </a:r>
            <a:r>
              <a:rPr lang="hu-HU" sz="2000" baseline="-25000" smtClean="0">
                <a:latin typeface="+mj-lt"/>
                <a:sym typeface="Symbol"/>
              </a:rPr>
              <a:t>n</a:t>
            </a:r>
            <a:r>
              <a:rPr lang="hu-HU" sz="2000" smtClean="0">
                <a:latin typeface="+mj-lt"/>
                <a:sym typeface="Symbol"/>
              </a:rPr>
              <a:t>)</a:t>
            </a:r>
            <a:endParaRPr lang="hu-HU" sz="2000">
              <a:latin typeface="+mj-lt"/>
            </a:endParaRPr>
          </a:p>
          <a:p>
            <a:r>
              <a:rPr lang="hu-HU" sz="2000" smtClean="0"/>
              <a:t>x </a:t>
            </a:r>
            <a:r>
              <a:rPr lang="hu-HU" sz="2000"/>
              <a:t>+ y = z kifejezésére is alkalmazhatunk egy háromargumentumú predikátumot:</a:t>
            </a:r>
          </a:p>
          <a:p>
            <a:r>
              <a:rPr lang="hu-HU" sz="2000" smtClean="0">
                <a:latin typeface="+mj-lt"/>
                <a:sym typeface="Symbol"/>
              </a:rPr>
              <a:t>(z, x, y)’  </a:t>
            </a:r>
            <a:r>
              <a:rPr lang="hu-HU" sz="2000" smtClean="0">
                <a:sym typeface="Symbol"/>
              </a:rPr>
              <a:t>annyit jelent, hogy x és y összege z. </a:t>
            </a:r>
          </a:p>
          <a:p>
            <a:r>
              <a:rPr lang="hu-HU" sz="2000" smtClean="0">
                <a:sym typeface="Symbol"/>
              </a:rPr>
              <a:t>Ha így akarjuk az összeget kifejezni, még ki kell kötnünk, hogy  függvényszerű.</a:t>
            </a:r>
          </a:p>
          <a:p>
            <a:r>
              <a:rPr lang="hu-HU" sz="2000" smtClean="0">
                <a:sym typeface="Symbol"/>
              </a:rPr>
              <a:t>Nem függvényszerű predikátum pl. </a:t>
            </a:r>
            <a:r>
              <a:rPr lang="hu-HU" sz="2000" smtClean="0">
                <a:latin typeface="+mj-lt"/>
                <a:sym typeface="Symbol"/>
              </a:rPr>
              <a:t>Szülője(y,x).</a:t>
            </a:r>
          </a:p>
          <a:p>
            <a:r>
              <a:rPr lang="hu-HU" sz="2000" smtClean="0">
                <a:sym typeface="Symbol"/>
              </a:rPr>
              <a:t>Azaz </a:t>
            </a:r>
            <a:r>
              <a:rPr lang="hu-HU" sz="2000" smtClean="0">
                <a:latin typeface="+mj-lt"/>
                <a:sym typeface="Symbol"/>
              </a:rPr>
              <a:t>szülője(x) </a:t>
            </a:r>
            <a:r>
              <a:rPr lang="hu-HU" sz="2000" smtClean="0">
                <a:sym typeface="Symbol"/>
              </a:rPr>
              <a:t>értelmetlen, nem jelölő deskripció.</a:t>
            </a:r>
          </a:p>
          <a:p>
            <a:r>
              <a:rPr lang="hu-HU" sz="2000">
                <a:sym typeface="Symbol"/>
              </a:rPr>
              <a:t>HF: </a:t>
            </a:r>
            <a:r>
              <a:rPr lang="hu-HU" sz="2000" smtClean="0">
                <a:sym typeface="Symbol"/>
              </a:rPr>
              <a:t>11.29</a:t>
            </a:r>
            <a:endParaRPr lang="hu-HU" sz="2000"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2389572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626800" y="980728"/>
            <a:ext cx="804965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u-HU">
              <a:solidFill>
                <a:srgbClr val="FFFF00"/>
              </a:solidFill>
            </a:endParaRPr>
          </a:p>
          <a:p>
            <a:r>
              <a:rPr lang="hu-HU" sz="2400" smtClean="0">
                <a:latin typeface="+mj-lt"/>
              </a:rPr>
              <a:t>Analitikus fák az elsőrendű logikában</a:t>
            </a:r>
          </a:p>
          <a:p>
            <a:endParaRPr lang="hu-HU" sz="2000" smtClean="0">
              <a:latin typeface="+mj-lt"/>
            </a:endParaRPr>
          </a:p>
          <a:p>
            <a:r>
              <a:rPr lang="hu-HU" sz="2000" smtClean="0">
                <a:latin typeface="+mj-lt"/>
              </a:rPr>
              <a:t>Három új logikai konstansunk van: =, </a:t>
            </a:r>
            <a:r>
              <a:rPr lang="hu-HU" sz="2000" smtClean="0">
                <a:latin typeface="+mj-lt"/>
                <a:sym typeface="Symbol"/>
              </a:rPr>
              <a:t>, </a:t>
            </a:r>
            <a:endParaRPr lang="hu-HU" sz="2000">
              <a:latin typeface="+mj-lt"/>
            </a:endParaRPr>
          </a:p>
          <a:p>
            <a:r>
              <a:rPr lang="hu-HU" sz="2000" smtClean="0">
                <a:latin typeface="+mj-lt"/>
              </a:rPr>
              <a:t>A kijelentéslogikai konstansokhoz (a konnektívumokhoz) hasonlóan, itt is mindegyik konnektívumhoz két szabály tartozik: egy a negálatlan és egy a negált esetre.</a:t>
            </a:r>
            <a:endParaRPr lang="hu-HU" sz="2000" smtClean="0">
              <a:latin typeface="+mj-lt"/>
            </a:endParaRPr>
          </a:p>
          <a:p>
            <a:endParaRPr lang="hu-HU" sz="2000">
              <a:latin typeface="+mj-lt"/>
            </a:endParaRPr>
          </a:p>
          <a:p>
            <a:r>
              <a:rPr lang="hu-HU" sz="2000" u="sng" smtClean="0"/>
              <a:t>Azonosság</a:t>
            </a:r>
            <a:endParaRPr lang="hu-HU" sz="2000" smtClean="0"/>
          </a:p>
          <a:p>
            <a:r>
              <a:rPr lang="hu-HU" sz="2000" smtClean="0"/>
              <a:t>Negálva: Ha </a:t>
            </a:r>
            <a:r>
              <a:rPr lang="hu-HU" sz="2000" smtClean="0"/>
              <a:t>egy ágon „a</a:t>
            </a:r>
            <a:r>
              <a:rPr lang="hu-HU" sz="2000" smtClean="0">
                <a:sym typeface="Symbol"/>
              </a:rPr>
              <a:t>a” alakú mondat jelenik meg, akkor az ág zárt</a:t>
            </a:r>
            <a:r>
              <a:rPr lang="hu-HU" sz="2000" smtClean="0">
                <a:sym typeface="Symbol"/>
              </a:rPr>
              <a:t>.</a:t>
            </a:r>
          </a:p>
          <a:p>
            <a:r>
              <a:rPr lang="hu-HU" sz="2000" smtClean="0">
                <a:sym typeface="Symbol"/>
              </a:rPr>
              <a:t>Negálatlanul:</a:t>
            </a:r>
            <a:endParaRPr lang="hu-HU" sz="2000">
              <a:sym typeface="Symbol"/>
            </a:endParaRPr>
          </a:p>
          <a:p>
            <a:pPr algn="ctr"/>
            <a:r>
              <a:rPr lang="hu-HU" sz="2000" smtClean="0">
                <a:sym typeface="Symbol"/>
              </a:rPr>
              <a:t>a = b</a:t>
            </a:r>
          </a:p>
          <a:p>
            <a:pPr algn="ctr"/>
            <a:r>
              <a:rPr lang="hu-HU" sz="2000" smtClean="0">
                <a:sym typeface="Symbol"/>
              </a:rPr>
              <a:t>…</a:t>
            </a:r>
          </a:p>
          <a:p>
            <a:pPr algn="ctr"/>
            <a:r>
              <a:rPr lang="hu-HU" sz="2000" smtClean="0">
                <a:sym typeface="Symbol"/>
              </a:rPr>
              <a:t>A(a)</a:t>
            </a:r>
          </a:p>
          <a:p>
            <a:pPr algn="ctr"/>
            <a:r>
              <a:rPr lang="hu-HU" sz="2000" smtClean="0">
                <a:sym typeface="Symbol"/>
              </a:rPr>
              <a:t>A(b)</a:t>
            </a:r>
          </a:p>
          <a:p>
            <a:pPr algn="ctr"/>
            <a:endParaRPr lang="hu-HU">
              <a:sym typeface="Symbol"/>
            </a:endParaRPr>
          </a:p>
        </p:txBody>
      </p:sp>
      <p:sp>
        <p:nvSpPr>
          <p:cNvPr id="4" name="Bal oldali kapcsos zárójel 3"/>
          <p:cNvSpPr/>
          <p:nvPr/>
        </p:nvSpPr>
        <p:spPr>
          <a:xfrm>
            <a:off x="3785858" y="4653136"/>
            <a:ext cx="529268" cy="576064"/>
          </a:xfrm>
          <a:prstGeom prst="leftBrac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68169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604312" y="1043032"/>
            <a:ext cx="7488832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u="sng" smtClean="0">
                <a:sym typeface="Symbol"/>
              </a:rPr>
              <a:t>Univerzális kvantor</a:t>
            </a:r>
          </a:p>
          <a:p>
            <a:r>
              <a:rPr lang="hu-HU" sz="2000" smtClean="0">
                <a:sym typeface="Symbol"/>
              </a:rPr>
              <a:t>Negálva:</a:t>
            </a:r>
            <a:endParaRPr lang="hu-HU" sz="2000" smtClean="0">
              <a:sym typeface="Symbol"/>
            </a:endParaRPr>
          </a:p>
          <a:p>
            <a:pPr algn="ctr"/>
            <a:r>
              <a:rPr lang="hu-HU" sz="2000" smtClean="0">
                <a:sym typeface="Symbol"/>
              </a:rPr>
              <a:t>xA(x)</a:t>
            </a:r>
          </a:p>
          <a:p>
            <a:pPr algn="ctr"/>
            <a:r>
              <a:rPr lang="hu-HU" sz="2000" smtClean="0">
                <a:sym typeface="Symbol"/>
              </a:rPr>
              <a:t>A(a)</a:t>
            </a:r>
          </a:p>
          <a:p>
            <a:pPr algn="ctr"/>
            <a:endParaRPr lang="hu-HU" sz="2000" smtClean="0">
              <a:sym typeface="Symbol"/>
            </a:endParaRPr>
          </a:p>
          <a:p>
            <a:r>
              <a:rPr lang="hu-HU" sz="2000" smtClean="0">
                <a:sym typeface="Symbol"/>
              </a:rPr>
              <a:t>Negálatlanul:</a:t>
            </a:r>
            <a:endParaRPr lang="hu-HU" sz="2000">
              <a:sym typeface="Symbol"/>
            </a:endParaRPr>
          </a:p>
          <a:p>
            <a:pPr algn="ctr"/>
            <a:endParaRPr lang="hu-HU" sz="2000" smtClean="0">
              <a:sym typeface="Symbol"/>
            </a:endParaRPr>
          </a:p>
          <a:p>
            <a:pPr algn="ctr"/>
            <a:endParaRPr lang="hu-HU" sz="2000" smtClean="0">
              <a:sym typeface="Symbol"/>
            </a:endParaRPr>
          </a:p>
          <a:p>
            <a:pPr algn="ctr"/>
            <a:r>
              <a:rPr lang="hu-HU" sz="2000" smtClean="0">
                <a:sym typeface="Symbol"/>
              </a:rPr>
              <a:t>xA(x)</a:t>
            </a:r>
          </a:p>
          <a:p>
            <a:pPr algn="ctr"/>
            <a:r>
              <a:rPr lang="hu-HU" sz="2000" smtClean="0">
                <a:sym typeface="Symbol"/>
              </a:rPr>
              <a:t>A(a)</a:t>
            </a:r>
          </a:p>
          <a:p>
            <a:pPr algn="ctr"/>
            <a:endParaRPr lang="hu-HU">
              <a:sym typeface="Symbol"/>
            </a:endParaRPr>
          </a:p>
          <a:p>
            <a:pPr algn="ctr"/>
            <a:endParaRPr lang="hu-HU" smtClean="0">
              <a:sym typeface="Symbol"/>
            </a:endParaRPr>
          </a:p>
        </p:txBody>
      </p:sp>
      <p:sp>
        <p:nvSpPr>
          <p:cNvPr id="3" name="Ellipszis feliratnak 2"/>
          <p:cNvSpPr/>
          <p:nvPr/>
        </p:nvSpPr>
        <p:spPr>
          <a:xfrm>
            <a:off x="5004048" y="2564904"/>
            <a:ext cx="3888432" cy="1224136"/>
          </a:xfrm>
          <a:prstGeom prst="wedgeEllipseCallout">
            <a:avLst>
              <a:gd name="adj1" fmla="val -58067"/>
              <a:gd name="adj2" fmla="val 4258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mtClean="0"/>
              <a:t>‚a’ tetszőleges olyan névkonstans, amely már szerepelt az ágon</a:t>
            </a:r>
            <a:endParaRPr lang="hu-HU"/>
          </a:p>
        </p:txBody>
      </p:sp>
      <p:sp>
        <p:nvSpPr>
          <p:cNvPr id="4" name="Ellipszis feliratnak 3"/>
          <p:cNvSpPr/>
          <p:nvPr/>
        </p:nvSpPr>
        <p:spPr>
          <a:xfrm>
            <a:off x="301472" y="3149823"/>
            <a:ext cx="3168352" cy="1278433"/>
          </a:xfrm>
          <a:prstGeom prst="wedgeEllipseCallout">
            <a:avLst>
              <a:gd name="adj1" fmla="val 65797"/>
              <a:gd name="adj2" fmla="val -810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mtClean="0"/>
              <a:t>Ha még nem szerepelt névkonstans, akkor egy tetszőleges</a:t>
            </a:r>
            <a:endParaRPr lang="hu-HU"/>
          </a:p>
        </p:txBody>
      </p:sp>
      <p:sp>
        <p:nvSpPr>
          <p:cNvPr id="5" name="Felhő 4"/>
          <p:cNvSpPr/>
          <p:nvPr/>
        </p:nvSpPr>
        <p:spPr>
          <a:xfrm>
            <a:off x="2483768" y="4869160"/>
            <a:ext cx="3096344" cy="1152128"/>
          </a:xfrm>
          <a:prstGeom prst="cloudCallout">
            <a:avLst>
              <a:gd name="adj1" fmla="val -69345"/>
              <a:gd name="adj2" fmla="val -781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mtClean="0"/>
              <a:t>A tárgyalási univerzum nem üres!</a:t>
            </a:r>
            <a:endParaRPr lang="hu-HU"/>
          </a:p>
        </p:txBody>
      </p:sp>
      <p:sp>
        <p:nvSpPr>
          <p:cNvPr id="6" name="Ellipszis feliratnak 5"/>
          <p:cNvSpPr/>
          <p:nvPr/>
        </p:nvSpPr>
        <p:spPr>
          <a:xfrm>
            <a:off x="4780776" y="341018"/>
            <a:ext cx="3312368" cy="1235744"/>
          </a:xfrm>
          <a:prstGeom prst="wedgeEllipseCallout">
            <a:avLst>
              <a:gd name="adj1" fmla="val -55677"/>
              <a:gd name="adj2" fmla="val 820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mtClean="0"/>
              <a:t>‚a’ olyan  névkonstans, amely még nem szerepelt ezen az ágon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16229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474400" y="1124744"/>
            <a:ext cx="777686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u="sng" smtClean="0"/>
              <a:t>Egzisztenciális kvantor</a:t>
            </a:r>
          </a:p>
          <a:p>
            <a:r>
              <a:rPr lang="hu-HU" sz="2000" smtClean="0"/>
              <a:t>Negálva:</a:t>
            </a:r>
            <a:endParaRPr lang="hu-HU" sz="2000"/>
          </a:p>
          <a:p>
            <a:pPr algn="ctr"/>
            <a:r>
              <a:rPr lang="hu-HU" sz="2000" smtClean="0">
                <a:sym typeface="Symbol"/>
              </a:rPr>
              <a:t>xA(x)</a:t>
            </a:r>
          </a:p>
          <a:p>
            <a:pPr algn="ctr"/>
            <a:r>
              <a:rPr lang="hu-HU" sz="2000" smtClean="0">
                <a:sym typeface="Symbol"/>
              </a:rPr>
              <a:t>A(a)</a:t>
            </a:r>
            <a:endParaRPr lang="hu-HU" sz="2000">
              <a:sym typeface="Symbol"/>
            </a:endParaRPr>
          </a:p>
          <a:p>
            <a:r>
              <a:rPr lang="hu-HU" sz="2000" smtClean="0">
                <a:sym typeface="Symbol"/>
              </a:rPr>
              <a:t>Negálatlanul:</a:t>
            </a:r>
            <a:endParaRPr lang="hu-HU" sz="2000" smtClean="0">
              <a:sym typeface="Symbol"/>
            </a:endParaRPr>
          </a:p>
          <a:p>
            <a:pPr algn="ctr"/>
            <a:r>
              <a:rPr lang="hu-HU" sz="2000" smtClean="0">
                <a:sym typeface="Symbol"/>
              </a:rPr>
              <a:t>xA(x)</a:t>
            </a:r>
          </a:p>
          <a:p>
            <a:pPr algn="ctr"/>
            <a:r>
              <a:rPr lang="hu-HU" sz="2000" smtClean="0">
                <a:sym typeface="Symbol"/>
              </a:rPr>
              <a:t>A(a)</a:t>
            </a:r>
          </a:p>
          <a:p>
            <a:pPr algn="ctr"/>
            <a:endParaRPr lang="hu-HU" sz="2000">
              <a:sym typeface="Symbol"/>
            </a:endParaRPr>
          </a:p>
          <a:p>
            <a:r>
              <a:rPr lang="hu-HU" sz="2000" smtClean="0">
                <a:sym typeface="Symbol"/>
              </a:rPr>
              <a:t>Nagy különbség a 0-rendű logikához képest: az azonosság-, a negálatlan univerzális, és a negált egzisztenciális kvantor-szabályban a bemeneti mondatot nem  szabad áthúzni! Egy mondatnak akár végtelen sok származéka is lehet.</a:t>
            </a:r>
          </a:p>
          <a:p>
            <a:endParaRPr lang="hu-HU" sz="2000"/>
          </a:p>
        </p:txBody>
      </p:sp>
      <p:sp>
        <p:nvSpPr>
          <p:cNvPr id="3" name="Ellipszis feliratnak 2"/>
          <p:cNvSpPr/>
          <p:nvPr/>
        </p:nvSpPr>
        <p:spPr>
          <a:xfrm>
            <a:off x="4913784" y="610005"/>
            <a:ext cx="4104456" cy="1512168"/>
          </a:xfrm>
          <a:prstGeom prst="wedgeEllipseCallout">
            <a:avLst>
              <a:gd name="adj1" fmla="val -51637"/>
              <a:gd name="adj2" fmla="val 504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mtClean="0"/>
              <a:t>‚a’ tetszőleges olyan névkonstans, amely már szerepelt az ágon. Ha nincs ilyen, akkor egy tetszőleges névkonstans.</a:t>
            </a:r>
            <a:endParaRPr lang="hu-HU"/>
          </a:p>
        </p:txBody>
      </p:sp>
      <p:sp>
        <p:nvSpPr>
          <p:cNvPr id="4" name="Ellipszis feliratnak 3"/>
          <p:cNvSpPr/>
          <p:nvPr/>
        </p:nvSpPr>
        <p:spPr>
          <a:xfrm>
            <a:off x="4933730" y="2708920"/>
            <a:ext cx="4355976" cy="792088"/>
          </a:xfrm>
          <a:prstGeom prst="wedgeEllipseCallout">
            <a:avLst>
              <a:gd name="adj1" fmla="val -56469"/>
              <a:gd name="adj2" fmla="val 835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mtClean="0"/>
              <a:t>‚a’ olyan névkonstans, amely még nem szerepelt az ágon.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59738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323528" y="908720"/>
            <a:ext cx="820891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mtClean="0">
                <a:sym typeface="Symbol"/>
              </a:rPr>
              <a:t>xyF(x, y)</a:t>
            </a:r>
          </a:p>
          <a:p>
            <a:pPr algn="ctr"/>
            <a:r>
              <a:rPr lang="hu-HU" smtClean="0">
                <a:sym typeface="Symbol"/>
              </a:rPr>
              <a:t>yF(a, y)</a:t>
            </a:r>
          </a:p>
          <a:p>
            <a:pPr algn="ctr"/>
            <a:r>
              <a:rPr lang="hu-HU" smtClean="0">
                <a:sym typeface="Symbol"/>
              </a:rPr>
              <a:t>F(a, b)</a:t>
            </a:r>
          </a:p>
          <a:p>
            <a:pPr algn="ctr"/>
            <a:r>
              <a:rPr lang="hu-HU" smtClean="0">
                <a:sym typeface="Symbol"/>
              </a:rPr>
              <a:t>yF(b, y)</a:t>
            </a:r>
          </a:p>
          <a:p>
            <a:pPr algn="ctr"/>
            <a:r>
              <a:rPr lang="hu-HU" smtClean="0">
                <a:sym typeface="Symbol"/>
              </a:rPr>
              <a:t>F(b,c)</a:t>
            </a:r>
          </a:p>
          <a:p>
            <a:pPr algn="ctr"/>
            <a:r>
              <a:rPr lang="hu-HU" smtClean="0">
                <a:sym typeface="Symbol"/>
              </a:rPr>
              <a:t>….</a:t>
            </a:r>
          </a:p>
          <a:p>
            <a:r>
              <a:rPr lang="hu-HU" smtClean="0">
                <a:sym typeface="Symbol"/>
              </a:rPr>
              <a:t>Ebből a táblázatból </a:t>
            </a:r>
            <a:r>
              <a:rPr lang="hu-HU" smtClean="0">
                <a:sym typeface="Symbol"/>
              </a:rPr>
              <a:t>leolvasható egy lehetőség arra, hogy milyen világban lehet a kiinduló mondat igaz (az ilyen világot hívjuk a kiinduló mondat(ok) </a:t>
            </a:r>
            <a:r>
              <a:rPr lang="hu-HU" u="sng" smtClean="0">
                <a:sym typeface="Symbol"/>
              </a:rPr>
              <a:t>modelljé</a:t>
            </a:r>
            <a:r>
              <a:rPr lang="hu-HU" smtClean="0">
                <a:sym typeface="Symbol"/>
              </a:rPr>
              <a:t>nek):  </a:t>
            </a:r>
            <a:endParaRPr lang="hu-HU" smtClean="0">
              <a:sym typeface="Symbol"/>
            </a:endParaRPr>
          </a:p>
          <a:p>
            <a:r>
              <a:rPr lang="hu-HU" smtClean="0">
                <a:sym typeface="Symbol"/>
              </a:rPr>
              <a:t>Legyenek a konstansok értékei a természetes számok, 0-tól kezdve egymás után, és F(x, y) jelentse azt, hogy x kisebb, mint y.</a:t>
            </a:r>
          </a:p>
          <a:p>
            <a:r>
              <a:rPr lang="hu-HU" smtClean="0">
                <a:sym typeface="Symbol"/>
              </a:rPr>
              <a:t>De ennek a mondatnak van véges, sőt egyelemű modellje is. Jelölje az összes névkonstans egy Tarski-féle világ egyetlen blokkját, mondjuk egy tetraédert, és F(x, y) jelentse azt, hogy SameRow(x, y).</a:t>
            </a:r>
          </a:p>
          <a:p>
            <a:r>
              <a:rPr lang="hu-HU" smtClean="0">
                <a:sym typeface="Symbol"/>
              </a:rPr>
              <a:t>Ha az egzisztenciális kvantort azzal a meggondolással bontanánk le, hogy ha xA(x) igaz, akkor az A(x) nyitott mondat vagy valamelyik olyan individuumra igaz, amelynek a neve már szerepelt, vagy egy olyanra, amelyé még nem, akkor az eljárás „meg is találná” ezt a modellt, és két lépésben véget érne. </a:t>
            </a:r>
            <a:endParaRPr lang="hu-HU"/>
          </a:p>
        </p:txBody>
      </p:sp>
      <p:sp>
        <p:nvSpPr>
          <p:cNvPr id="3" name="Felhő 2"/>
          <p:cNvSpPr/>
          <p:nvPr/>
        </p:nvSpPr>
        <p:spPr>
          <a:xfrm>
            <a:off x="3275856" y="5589240"/>
            <a:ext cx="5544616" cy="864096"/>
          </a:xfrm>
          <a:prstGeom prst="cloudCallout">
            <a:avLst>
              <a:gd name="adj1" fmla="val 22911"/>
              <a:gd name="adj2" fmla="val -1156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mtClean="0"/>
              <a:t>Ez elágaztatást jelentene, mégpedig korlátlanul sok ágra!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83628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1230</Words>
  <Application>Microsoft Office PowerPoint</Application>
  <PresentationFormat>Diavetítés a képernyőre (4:3 oldalarány)</PresentationFormat>
  <Paragraphs>129</Paragraphs>
  <Slides>10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1" baseType="lpstr">
      <vt:lpstr>Office-téma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andrás</dc:creator>
  <cp:lastModifiedBy>andras</cp:lastModifiedBy>
  <cp:revision>4</cp:revision>
  <dcterms:created xsi:type="dcterms:W3CDTF">2017-10-20T09:49:23Z</dcterms:created>
  <dcterms:modified xsi:type="dcterms:W3CDTF">2017-10-26T09:32:35Z</dcterms:modified>
</cp:coreProperties>
</file>