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311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223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650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446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768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420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563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906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451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42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530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D3F1-59C5-4FB0-9DC7-56F976AB2AE2}" type="datetimeFigureOut">
              <a:rPr lang="hu-HU" smtClean="0"/>
              <a:t>2017.11.10.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020FA-04A4-430F-95C6-7C6F79CFD4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737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zsa.tbitai.me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539552" y="332656"/>
            <a:ext cx="777686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/>
              <a:t>Fordítás természetes nyelvről FOL-ra (formalizálás)</a:t>
            </a:r>
          </a:p>
          <a:p>
            <a:r>
              <a:rPr lang="hu-HU" smtClean="0"/>
              <a:t>11.26, 7. számú mondat:</a:t>
            </a:r>
          </a:p>
          <a:p>
            <a:r>
              <a:rPr lang="hu-HU" u="sng" smtClean="0"/>
              <a:t>No cube </a:t>
            </a:r>
            <a:r>
              <a:rPr lang="hu-HU" smtClean="0"/>
              <a:t>is to the left of </a:t>
            </a:r>
            <a:r>
              <a:rPr lang="hu-HU" u="dottedHeavy" smtClean="0"/>
              <a:t>some dodecahedron</a:t>
            </a:r>
          </a:p>
          <a:p>
            <a:r>
              <a:rPr lang="hu-HU" smtClean="0"/>
              <a:t>Értelmezés: eldöntjük, hogy melyik kvantifikáló kifejezés van kívül.</a:t>
            </a:r>
          </a:p>
          <a:p>
            <a:r>
              <a:rPr lang="hu-HU" smtClean="0"/>
              <a:t>Lépésről lépésre…!!!</a:t>
            </a:r>
          </a:p>
          <a:p>
            <a:r>
              <a:rPr lang="hu-HU" smtClean="0"/>
              <a:t>a./értelmezés</a:t>
            </a:r>
          </a:p>
          <a:p>
            <a:r>
              <a:rPr lang="hu-HU" smtClean="0"/>
              <a:t> No cube:</a:t>
            </a:r>
            <a:r>
              <a:rPr lang="hu-HU" smtClean="0">
                <a:sym typeface="Wingdings" panose="05000000000000000000" pitchFamily="2" charset="2"/>
              </a:rPr>
              <a:t> </a:t>
            </a:r>
          </a:p>
          <a:p>
            <a:r>
              <a:rPr lang="hu-HU" smtClean="0">
                <a:sym typeface="Symbol"/>
              </a:rPr>
              <a:t>x(Cube (x)  …</a:t>
            </a:r>
          </a:p>
          <a:p>
            <a:r>
              <a:rPr lang="hu-HU" smtClean="0">
                <a:sym typeface="Symbol"/>
              </a:rPr>
              <a:t>x is to the left of some dodecahedron)</a:t>
            </a:r>
          </a:p>
          <a:p>
            <a:r>
              <a:rPr lang="hu-HU" smtClean="0">
                <a:sym typeface="Symbol"/>
              </a:rPr>
              <a:t>some dodecahedron:</a:t>
            </a:r>
          </a:p>
          <a:p>
            <a:r>
              <a:rPr lang="hu-HU" smtClean="0">
                <a:sym typeface="Symbol"/>
              </a:rPr>
              <a:t>y(Dodec(y)  …</a:t>
            </a:r>
          </a:p>
          <a:p>
            <a:r>
              <a:rPr lang="hu-HU" smtClean="0">
                <a:sym typeface="Symbol"/>
              </a:rPr>
              <a:t>x is to the left of y)</a:t>
            </a:r>
          </a:p>
          <a:p>
            <a:r>
              <a:rPr lang="hu-HU">
                <a:sym typeface="Symbol"/>
              </a:rPr>
              <a:t>x(Cube (x) </a:t>
            </a:r>
            <a:r>
              <a:rPr lang="hu-HU" smtClean="0">
                <a:sym typeface="Symbol"/>
              </a:rPr>
              <a:t> </a:t>
            </a:r>
            <a:r>
              <a:rPr lang="hu-HU">
                <a:sym typeface="Symbol"/>
              </a:rPr>
              <a:t>y(Dodec(y)  </a:t>
            </a:r>
            <a:r>
              <a:rPr lang="hu-HU" smtClean="0">
                <a:sym typeface="Symbol"/>
              </a:rPr>
              <a:t>LeftOf(x, y)))</a:t>
            </a:r>
          </a:p>
          <a:p>
            <a:r>
              <a:rPr lang="hu-HU" smtClean="0">
                <a:sym typeface="Symbol"/>
              </a:rPr>
              <a:t>b. értelmezés</a:t>
            </a:r>
          </a:p>
          <a:p>
            <a:r>
              <a:rPr lang="hu-HU" smtClean="0">
                <a:sym typeface="Symbol"/>
              </a:rPr>
              <a:t>Some dodecahedron:</a:t>
            </a:r>
          </a:p>
          <a:p>
            <a:r>
              <a:rPr lang="hu-HU" smtClean="0">
                <a:sym typeface="Symbol"/>
              </a:rPr>
              <a:t>y(Dodec(y)  …</a:t>
            </a:r>
          </a:p>
          <a:p>
            <a:r>
              <a:rPr lang="hu-HU" smtClean="0">
                <a:sym typeface="Symbol"/>
              </a:rPr>
              <a:t>no cube is to the left of y)</a:t>
            </a:r>
          </a:p>
          <a:p>
            <a:r>
              <a:rPr lang="hu-HU" smtClean="0">
                <a:sym typeface="Symbol"/>
              </a:rPr>
              <a:t>no cube:</a:t>
            </a:r>
          </a:p>
          <a:p>
            <a:r>
              <a:rPr lang="hu-HU" smtClean="0">
                <a:sym typeface="Symbol"/>
              </a:rPr>
              <a:t>x(Cube(x)  …</a:t>
            </a:r>
          </a:p>
          <a:p>
            <a:r>
              <a:rPr lang="hu-HU" smtClean="0">
                <a:sym typeface="Symbol"/>
              </a:rPr>
              <a:t>x is to the left of y)</a:t>
            </a:r>
          </a:p>
          <a:p>
            <a:r>
              <a:rPr lang="hu-HU">
                <a:sym typeface="Symbol"/>
              </a:rPr>
              <a:t>y(Dodec(y) </a:t>
            </a:r>
            <a:r>
              <a:rPr lang="hu-HU" smtClean="0">
                <a:sym typeface="Symbol"/>
              </a:rPr>
              <a:t> </a:t>
            </a:r>
            <a:r>
              <a:rPr lang="hu-HU">
                <a:sym typeface="Symbol"/>
              </a:rPr>
              <a:t>x(Cube(x) </a:t>
            </a:r>
            <a:r>
              <a:rPr lang="hu-HU" smtClean="0">
                <a:sym typeface="Symbol"/>
              </a:rPr>
              <a:t> LeftOf(x, y)))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267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539552" y="692696"/>
            <a:ext cx="79208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11.29, 2. mondat:</a:t>
            </a:r>
          </a:p>
          <a:p>
            <a:r>
              <a:rPr lang="hu-HU" smtClean="0"/>
              <a:t>Everyone’s mother’s  mother is older than </a:t>
            </a:r>
            <a:r>
              <a:rPr lang="hu-HU" smtClean="0"/>
              <a:t>Melanie</a:t>
            </a:r>
            <a:endParaRPr lang="hu-HU" smtClean="0"/>
          </a:p>
          <a:p>
            <a:r>
              <a:rPr lang="hu-HU" smtClean="0"/>
              <a:t>Függvényjelekkel természetes:</a:t>
            </a:r>
          </a:p>
          <a:p>
            <a:r>
              <a:rPr lang="hu-HU" smtClean="0">
                <a:sym typeface="Symbol"/>
              </a:rPr>
              <a:t>xOlderThan(mother(mother(x)), melanie)</a:t>
            </a:r>
            <a:endParaRPr lang="hu-HU" smtClean="0"/>
          </a:p>
          <a:p>
            <a:r>
              <a:rPr lang="hu-HU" smtClean="0"/>
              <a:t>Függvényjelek nélkül értelmezni kell:</a:t>
            </a:r>
          </a:p>
          <a:p>
            <a:r>
              <a:rPr lang="hu-HU" smtClean="0"/>
              <a:t>Everybody, who is the mother’s mother of [somebody] is older than Melanie</a:t>
            </a:r>
          </a:p>
          <a:p>
            <a:r>
              <a:rPr lang="hu-HU" smtClean="0">
                <a:sym typeface="Symbol"/>
              </a:rPr>
              <a:t>x(x is the </a:t>
            </a:r>
            <a:r>
              <a:rPr lang="hu-HU"/>
              <a:t>mother’s mother of </a:t>
            </a:r>
            <a:r>
              <a:rPr lang="hu-HU" smtClean="0"/>
              <a:t>somebody </a:t>
            </a:r>
            <a:r>
              <a:rPr lang="hu-HU" smtClean="0">
                <a:sym typeface="Symbol"/>
              </a:rPr>
              <a:t> x is older than Melenie)</a:t>
            </a:r>
          </a:p>
          <a:p>
            <a:r>
              <a:rPr lang="hu-HU" smtClean="0">
                <a:sym typeface="Symbol"/>
              </a:rPr>
              <a:t>x(y(x </a:t>
            </a:r>
            <a:r>
              <a:rPr lang="hu-HU">
                <a:sym typeface="Symbol"/>
              </a:rPr>
              <a:t>is the </a:t>
            </a:r>
            <a:r>
              <a:rPr lang="hu-HU"/>
              <a:t>mother’s mother of </a:t>
            </a:r>
            <a:r>
              <a:rPr lang="hu-HU" smtClean="0"/>
              <a:t>y) </a:t>
            </a:r>
            <a:r>
              <a:rPr lang="hu-HU" smtClean="0">
                <a:sym typeface="Symbol"/>
              </a:rPr>
              <a:t> OlderThan(x, melanie))</a:t>
            </a:r>
          </a:p>
          <a:p>
            <a:r>
              <a:rPr lang="hu-HU">
                <a:sym typeface="Symbol"/>
              </a:rPr>
              <a:t>x is the </a:t>
            </a:r>
            <a:r>
              <a:rPr lang="hu-HU"/>
              <a:t>mother’s mother of </a:t>
            </a:r>
            <a:r>
              <a:rPr lang="hu-HU" smtClean="0"/>
              <a:t>y:</a:t>
            </a:r>
          </a:p>
          <a:p>
            <a:r>
              <a:rPr lang="hu-HU" smtClean="0">
                <a:sym typeface="Symbol"/>
              </a:rPr>
              <a:t>z(MotherOf(x,z)  MotherOf(z, x))</a:t>
            </a:r>
          </a:p>
          <a:p>
            <a:r>
              <a:rPr lang="hu-HU">
                <a:sym typeface="Symbol"/>
              </a:rPr>
              <a:t>x(</a:t>
            </a:r>
            <a:r>
              <a:rPr lang="hu-HU" smtClean="0">
                <a:sym typeface="Symbol"/>
              </a:rPr>
              <a:t>y(z(MotherOf(x,z</a:t>
            </a:r>
            <a:r>
              <a:rPr lang="hu-HU">
                <a:sym typeface="Symbol"/>
              </a:rPr>
              <a:t>)  MotherOf(z, </a:t>
            </a:r>
            <a:r>
              <a:rPr lang="hu-HU" smtClean="0">
                <a:sym typeface="Symbol"/>
              </a:rPr>
              <a:t>y)</a:t>
            </a:r>
            <a:r>
              <a:rPr lang="hu-HU" smtClean="0"/>
              <a:t>)) </a:t>
            </a:r>
            <a:r>
              <a:rPr lang="hu-HU">
                <a:sym typeface="Symbol"/>
              </a:rPr>
              <a:t> OlderThan(x, melanie</a:t>
            </a:r>
            <a:r>
              <a:rPr lang="hu-HU" smtClean="0">
                <a:sym typeface="Symbol"/>
              </a:rPr>
              <a:t>))</a:t>
            </a:r>
          </a:p>
          <a:p>
            <a:endParaRPr lang="hu-HU">
              <a:sym typeface="Symbol"/>
            </a:endParaRPr>
          </a:p>
          <a:p>
            <a:r>
              <a:rPr lang="hu-HU" smtClean="0">
                <a:sym typeface="Symbol"/>
              </a:rPr>
              <a:t>HF: 11.17 (kicsit talán könnyebb)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480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27584" y="980728"/>
            <a:ext cx="75608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000" dirty="0">
                <a:latin typeface="Calibri"/>
              </a:rPr>
              <a:t>Analitikus fák az elsőrendű logikában</a:t>
            </a:r>
          </a:p>
          <a:p>
            <a:endParaRPr lang="hu-HU" dirty="0" smtClean="0"/>
          </a:p>
          <a:p>
            <a:r>
              <a:rPr lang="hu-HU" dirty="0" smtClean="0"/>
              <a:t>Emlékeztető:</a:t>
            </a:r>
          </a:p>
          <a:p>
            <a:r>
              <a:rPr lang="hu-HU" dirty="0" smtClean="0"/>
              <a:t>Univerzális kvantor-szabályok:</a:t>
            </a:r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831032" y="2223949"/>
            <a:ext cx="3668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sym typeface="Symbol"/>
              </a:rPr>
              <a:t>xA(x)</a:t>
            </a:r>
          </a:p>
          <a:p>
            <a:pPr algn="ctr"/>
            <a:r>
              <a:rPr lang="hu-HU" dirty="0" smtClean="0">
                <a:sym typeface="Symbol"/>
              </a:rPr>
              <a:t>A(a)</a:t>
            </a:r>
          </a:p>
          <a:p>
            <a:pPr algn="ctr"/>
            <a:r>
              <a:rPr lang="hu-HU" dirty="0" smtClean="0">
                <a:sym typeface="Symbol"/>
              </a:rPr>
              <a:t>ahol  ̒a’ új névkonstans</a:t>
            </a:r>
          </a:p>
        </p:txBody>
      </p:sp>
      <p:sp>
        <p:nvSpPr>
          <p:cNvPr id="4" name="Téglalap 3"/>
          <p:cNvSpPr/>
          <p:nvPr/>
        </p:nvSpPr>
        <p:spPr>
          <a:xfrm>
            <a:off x="4608004" y="2211834"/>
            <a:ext cx="38760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sym typeface="Symbol"/>
              </a:rPr>
              <a:t>xA(x)</a:t>
            </a:r>
          </a:p>
          <a:p>
            <a:pPr algn="ctr"/>
            <a:r>
              <a:rPr lang="hu-HU" dirty="0" smtClean="0">
                <a:sym typeface="Symbol"/>
              </a:rPr>
              <a:t>A(a)</a:t>
            </a:r>
          </a:p>
          <a:p>
            <a:pPr algn="ctr"/>
            <a:r>
              <a:rPr lang="hu-HU" dirty="0" smtClean="0">
                <a:sym typeface="Symbol"/>
              </a:rPr>
              <a:t>ahol  ̒a’ tetszőleges névkonstans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827584" y="3254504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Egzisztenciális kvantor-szabályok: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831032" y="3637926"/>
            <a:ext cx="3956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sym typeface="Symbol"/>
              </a:rPr>
              <a:t>xA(x)</a:t>
            </a:r>
          </a:p>
          <a:p>
            <a:pPr algn="ctr"/>
            <a:r>
              <a:rPr lang="hu-HU" dirty="0" smtClean="0">
                <a:sym typeface="Symbol"/>
              </a:rPr>
              <a:t>A(a)</a:t>
            </a:r>
          </a:p>
          <a:p>
            <a:pPr algn="ctr"/>
            <a:r>
              <a:rPr lang="hu-HU" dirty="0" smtClean="0">
                <a:sym typeface="Symbol"/>
              </a:rPr>
              <a:t>ahol  ̒a’ tetszőleges névkonstans</a:t>
            </a:r>
          </a:p>
        </p:txBody>
      </p:sp>
      <p:sp>
        <p:nvSpPr>
          <p:cNvPr id="7" name="Téglalap 6"/>
          <p:cNvSpPr/>
          <p:nvPr/>
        </p:nvSpPr>
        <p:spPr>
          <a:xfrm>
            <a:off x="4608004" y="3619402"/>
            <a:ext cx="41039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sym typeface="Symbol"/>
              </a:rPr>
              <a:t>xA(x)</a:t>
            </a:r>
          </a:p>
          <a:p>
            <a:pPr algn="ctr"/>
            <a:r>
              <a:rPr lang="hu-HU" dirty="0" smtClean="0">
                <a:sym typeface="Symbol"/>
              </a:rPr>
              <a:t>A(a)</a:t>
            </a:r>
          </a:p>
          <a:p>
            <a:pPr algn="ctr"/>
            <a:r>
              <a:rPr lang="hu-HU" dirty="0" smtClean="0">
                <a:sym typeface="Symbol"/>
              </a:rPr>
              <a:t>ahol  ̒a’ új névkonstans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827584" y="4841210"/>
            <a:ext cx="78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Azonosság-szabályok: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831032" y="5301208"/>
            <a:ext cx="4101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</a:t>
            </a:r>
            <a:r>
              <a:rPr lang="hu-HU" dirty="0" smtClean="0">
                <a:sym typeface="Symbol"/>
              </a:rPr>
              <a:t> ̒aa’ alakú mondatot tartalmazó ágak zártak. 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10" name="Téglalap 9"/>
          <p:cNvSpPr/>
          <p:nvPr/>
        </p:nvSpPr>
        <p:spPr>
          <a:xfrm>
            <a:off x="4932040" y="5301208"/>
            <a:ext cx="4007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sym typeface="Symbol"/>
              </a:rPr>
              <a:t>a = b</a:t>
            </a:r>
          </a:p>
          <a:p>
            <a:pPr algn="ctr"/>
            <a:r>
              <a:rPr lang="hu-HU" dirty="0" smtClean="0">
                <a:sym typeface="Symbol"/>
              </a:rPr>
              <a:t>…</a:t>
            </a:r>
          </a:p>
          <a:p>
            <a:pPr algn="ctr"/>
            <a:r>
              <a:rPr lang="hu-HU" dirty="0" smtClean="0">
                <a:sym typeface="Symbol"/>
              </a:rPr>
              <a:t>A(a)</a:t>
            </a:r>
          </a:p>
          <a:p>
            <a:pPr algn="ctr"/>
            <a:r>
              <a:rPr lang="hu-HU" dirty="0" smtClean="0">
                <a:sym typeface="Symbol"/>
              </a:rPr>
              <a:t>A(b)</a:t>
            </a:r>
          </a:p>
        </p:txBody>
      </p:sp>
      <p:sp>
        <p:nvSpPr>
          <p:cNvPr id="11" name="Bal oldali kapcsos zárójel 10"/>
          <p:cNvSpPr/>
          <p:nvPr/>
        </p:nvSpPr>
        <p:spPr>
          <a:xfrm>
            <a:off x="6010956" y="5548204"/>
            <a:ext cx="529268" cy="576064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508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980728"/>
            <a:ext cx="78488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/>
              <a:t>Következtetés </a:t>
            </a:r>
            <a:r>
              <a:rPr lang="hu-HU" u="sng" smtClean="0"/>
              <a:t> (FO) helyességének </a:t>
            </a:r>
            <a:r>
              <a:rPr lang="hu-HU" u="sng" dirty="0" smtClean="0"/>
              <a:t>ellenőrzése </a:t>
            </a:r>
            <a:r>
              <a:rPr lang="hu-HU" u="sng" smtClean="0"/>
              <a:t>analitikus fával</a:t>
            </a:r>
            <a:endParaRPr lang="hu-HU" u="sng" dirty="0" smtClean="0"/>
          </a:p>
          <a:p>
            <a:r>
              <a:rPr lang="hu-HU" dirty="0" smtClean="0"/>
              <a:t>A {P</a:t>
            </a:r>
            <a:r>
              <a:rPr lang="hu-HU" baseline="-25000" dirty="0" smtClean="0"/>
              <a:t>1</a:t>
            </a:r>
            <a:r>
              <a:rPr lang="hu-HU" dirty="0" smtClean="0"/>
              <a:t>, P</a:t>
            </a:r>
            <a:r>
              <a:rPr lang="hu-HU" baseline="-25000" dirty="0" smtClean="0"/>
              <a:t>2</a:t>
            </a:r>
            <a:r>
              <a:rPr lang="hu-HU" dirty="0" smtClean="0"/>
              <a:t>, … P</a:t>
            </a:r>
            <a:r>
              <a:rPr lang="hu-HU" baseline="-25000" dirty="0" smtClean="0"/>
              <a:t>n</a:t>
            </a:r>
            <a:r>
              <a:rPr lang="hu-HU" dirty="0" smtClean="0"/>
              <a:t>} </a:t>
            </a:r>
            <a:r>
              <a:rPr lang="hu-HU" dirty="0" smtClean="0">
                <a:sym typeface="Symbol"/>
              </a:rPr>
              <a:t> K következtetés helyességét vizsgáljuk.</a:t>
            </a:r>
          </a:p>
          <a:p>
            <a:r>
              <a:rPr lang="hu-HU" dirty="0" smtClean="0">
                <a:sym typeface="Symbol"/>
              </a:rPr>
              <a:t>Mindig indirekt úton járunk el.</a:t>
            </a:r>
          </a:p>
          <a:p>
            <a:r>
              <a:rPr lang="hu-HU" dirty="0" smtClean="0">
                <a:sym typeface="Symbol"/>
              </a:rPr>
              <a:t>Azaz azt vizsgáljuk, hogy a </a:t>
            </a:r>
            <a:r>
              <a:rPr lang="hu-HU" dirty="0" smtClean="0"/>
              <a:t>{</a:t>
            </a:r>
            <a:r>
              <a:rPr lang="hu-HU" dirty="0" smtClean="0">
                <a:sym typeface="Symbol"/>
              </a:rPr>
              <a:t>K, </a:t>
            </a:r>
            <a:r>
              <a:rPr lang="hu-HU" dirty="0" smtClean="0"/>
              <a:t>P</a:t>
            </a:r>
            <a:r>
              <a:rPr lang="hu-HU" baseline="-25000" dirty="0" smtClean="0"/>
              <a:t>1</a:t>
            </a:r>
            <a:r>
              <a:rPr lang="hu-HU" dirty="0" smtClean="0"/>
              <a:t>, P</a:t>
            </a:r>
            <a:r>
              <a:rPr lang="hu-HU" baseline="-25000" dirty="0" smtClean="0"/>
              <a:t>2</a:t>
            </a:r>
            <a:r>
              <a:rPr lang="hu-HU" dirty="0" smtClean="0"/>
              <a:t>, … P</a:t>
            </a:r>
            <a:r>
              <a:rPr lang="hu-HU" baseline="-25000" dirty="0" smtClean="0"/>
              <a:t>n</a:t>
            </a:r>
            <a:r>
              <a:rPr lang="hu-HU" dirty="0" smtClean="0"/>
              <a:t>} mondathalmazban van-e ellentmondás.</a:t>
            </a:r>
          </a:p>
          <a:p>
            <a:r>
              <a:rPr lang="hu-HU" dirty="0" smtClean="0"/>
              <a:t>Az analitikus fa segítségével az ellentmondás úgy derül ki, ha a fa (minden ága) bizonyos számú lépés után zárttá válik.</a:t>
            </a:r>
          </a:p>
          <a:p>
            <a:r>
              <a:rPr lang="hu-HU" dirty="0" smtClean="0"/>
              <a:t>Azt még nem tudjuk, hogy ha ténylegesen van ellentmondás, azt a fa segítségével mindig ki is lehet deríteni . (Ez lesz majd a teljességi tétel.)</a:t>
            </a:r>
          </a:p>
          <a:p>
            <a:r>
              <a:rPr lang="hu-HU" dirty="0" smtClean="0"/>
              <a:t>De azt (kb.) tudjuk, hogy ha a kiinduló mondatok mind igazak voltak (valamilyen lehetséges világban), akkor legalább az egyik ágon az összes mondatnak igaznak kellene lennie. (Így vannak megalkotva a szabályok.)</a:t>
            </a:r>
          </a:p>
          <a:p>
            <a:r>
              <a:rPr lang="hu-HU" dirty="0" smtClean="0"/>
              <a:t>Egy zárt ágon nem lehet az összes mondat egyszerre igaz. Tehát ha a fa zárt, akkor nincs olyan lehetséges világ, amelyben a kiinduló mondatok mind igazak, azaz a premisszák igazak és a konklúzió </a:t>
            </a:r>
            <a:r>
              <a:rPr lang="hu-HU" smtClean="0"/>
              <a:t>hamis.</a:t>
            </a:r>
          </a:p>
          <a:p>
            <a:endParaRPr lang="hu-HU"/>
          </a:p>
          <a:p>
            <a:r>
              <a:rPr lang="hu-HU">
                <a:sym typeface="Symbol"/>
              </a:rPr>
              <a:t>Példa: a BARBARA szillogizmus igazolása analitikus fával.</a:t>
            </a:r>
          </a:p>
          <a:p>
            <a:r>
              <a:rPr lang="hu-HU">
                <a:sym typeface="Symbol"/>
              </a:rPr>
              <a:t>{x(A(x)  B(x)), x(B(x)  C(x)}  x(A(x)  C(x</a:t>
            </a:r>
            <a:r>
              <a:rPr lang="hu-HU" smtClean="0">
                <a:sym typeface="Symbol"/>
              </a:rPr>
              <a:t>))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585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34224" y="620688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Bizonyítsuk be, hogy az azonosság szimmetrikus, azaz {a=b} </a:t>
            </a:r>
            <a:r>
              <a:rPr lang="hu-HU" dirty="0" smtClean="0">
                <a:sym typeface="Symbol"/>
              </a:rPr>
              <a:t> b=a !</a:t>
            </a:r>
          </a:p>
          <a:p>
            <a:r>
              <a:rPr lang="hu-HU" dirty="0" smtClean="0">
                <a:sym typeface="Symbol"/>
              </a:rPr>
              <a:t>Bizonyítsuk be, hogy az azonosság tranzitív, azaz {a=b, b=c}  a=c !</a:t>
            </a:r>
          </a:p>
          <a:p>
            <a:r>
              <a:rPr lang="hu-HU" dirty="0" smtClean="0">
                <a:sym typeface="Symbol"/>
              </a:rPr>
              <a:t>A megfelelő fák is megtalálhatók a kurzus honlapján. Ezek </a:t>
            </a:r>
            <a:r>
              <a:rPr lang="hu-HU" dirty="0">
                <a:sym typeface="Symbol"/>
              </a:rPr>
              <a:t>f</a:t>
            </a:r>
            <a:r>
              <a:rPr lang="hu-HU" dirty="0" smtClean="0">
                <a:sym typeface="Symbol"/>
              </a:rPr>
              <a:t>ájlnév.tree fájlok, a Ruzsa programmal (az interneten, </a:t>
            </a:r>
            <a:r>
              <a:rPr lang="hu-HU" dirty="0" smtClean="0">
                <a:sym typeface="Symbol"/>
                <a:hlinkClick r:id="rId2"/>
              </a:rPr>
              <a:t>https://ruzsa.tbitai.me/</a:t>
            </a:r>
            <a:r>
              <a:rPr lang="hu-HU" dirty="0" smtClean="0">
                <a:sym typeface="Symbol"/>
              </a:rPr>
              <a:t> megnyithatók.</a:t>
            </a:r>
          </a:p>
          <a:p>
            <a:endParaRPr lang="hu-HU" dirty="0">
              <a:sym typeface="Symbol"/>
            </a:endParaRPr>
          </a:p>
          <a:p>
            <a:r>
              <a:rPr lang="hu-HU" dirty="0" smtClean="0">
                <a:sym typeface="Symbol"/>
              </a:rPr>
              <a:t>Gyakorló feladat: 12.4</a:t>
            </a:r>
          </a:p>
          <a:p>
            <a:r>
              <a:rPr lang="hu-HU" dirty="0" smtClean="0"/>
              <a:t>A kiinduló mondatokat tetszőleges sorrendben felvehetjük a fára, sőt, azt is megtehetjük, hogy először a már meglevőkből kiindulva teszünk lépéseket, és aztán veszünk fel újabb mondatot (minden nyitott ágra).</a:t>
            </a:r>
          </a:p>
          <a:p>
            <a:r>
              <a:rPr lang="hu-HU" dirty="0" smtClean="0"/>
              <a:t>Véges sok premisszás következtetésnél lehet úgy kezdeni, hogy először a premisszákat, aztán a konklúzió negációját vesszük fel, és csak aztán teszünk (más) lépéseket.</a:t>
            </a:r>
          </a:p>
          <a:p>
            <a:r>
              <a:rPr lang="hu-HU" dirty="0" smtClean="0"/>
              <a:t>Általában célszerű előbb olyan lépést tenni, ami új névkonstans bevezetésével jár (negált univerzális, illetve negálatlan egzisztenciális kvantor).</a:t>
            </a:r>
          </a:p>
          <a:p>
            <a:r>
              <a:rPr lang="hu-HU" dirty="0" smtClean="0"/>
              <a:t>Ezen a táblázaton minden ág zárt lesz. Tehát a következtetés helyes. Beadandó esetben a szokásos módon, 12.4_nev.tree fájlként mentsük el.</a:t>
            </a:r>
          </a:p>
          <a:p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55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8592" y="620688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program ismert hibái: </a:t>
            </a:r>
          </a:p>
          <a:p>
            <a:pPr marL="342900" indent="-342900">
              <a:buAutoNum type="arabicPeriod"/>
            </a:pPr>
            <a:r>
              <a:rPr lang="hu-HU" smtClean="0"/>
              <a:t>A </a:t>
            </a:r>
            <a:r>
              <a:rPr lang="hu-HU" dirty="0" smtClean="0"/>
              <a:t>virtuális klaviatúráról beírt *-ot csak akkor fogadja el, ha egy space-t is írunk </a:t>
            </a:r>
            <a:r>
              <a:rPr lang="hu-HU" smtClean="0"/>
              <a:t>utána.</a:t>
            </a:r>
          </a:p>
          <a:p>
            <a:r>
              <a:rPr lang="hu-HU"/>
              <a:t>	</a:t>
            </a:r>
            <a:r>
              <a:rPr lang="hu-HU" smtClean="0"/>
              <a:t>De az is jó,  ha a fizikai klaviatúráról írjuk be.</a:t>
            </a:r>
            <a:endParaRPr lang="hu-HU" dirty="0" smtClean="0"/>
          </a:p>
          <a:p>
            <a:r>
              <a:rPr lang="hu-HU" smtClean="0"/>
              <a:t>2. Csak blokknyelven „ért”, tehát pl. a sémabetűkkel beírt mondatokat nem fogadja el szintaktikailag helyesnek.</a:t>
            </a:r>
          </a:p>
          <a:p>
            <a:r>
              <a:rPr lang="hu-HU" smtClean="0"/>
              <a:t>Aki </a:t>
            </a:r>
            <a:r>
              <a:rPr lang="hu-HU" dirty="0" smtClean="0"/>
              <a:t>más hibát talál, írja meg nekem és Bitai Tamásnak (bitai tamas@gmail.com)</a:t>
            </a:r>
          </a:p>
          <a:p>
            <a:r>
              <a:rPr lang="hu-HU" smtClean="0"/>
              <a:t> 2. miatt a Barbara szillogizmust se tudjuk általánosságban igazolni, csak egy példányát: </a:t>
            </a:r>
          </a:p>
          <a:p>
            <a:r>
              <a:rPr lang="hu-HU" smtClean="0"/>
              <a:t>{</a:t>
            </a:r>
            <a:r>
              <a:rPr lang="hu-HU" smtClean="0">
                <a:sym typeface="Symbol"/>
              </a:rPr>
              <a:t>x(Cube(x)  Medium(x), x(Medium(x)  LeftOf(a,x) </a:t>
            </a:r>
            <a:r>
              <a:rPr lang="hu-HU" smtClean="0">
                <a:sym typeface="Symbol"/>
              </a:rPr>
              <a:t>)} </a:t>
            </a:r>
            <a:r>
              <a:rPr lang="hu-HU" smtClean="0">
                <a:sym typeface="Symbol"/>
              </a:rPr>
              <a:t> x(Cube(x)  LeftOf(a,x))</a:t>
            </a:r>
            <a:endParaRPr lang="hu-HU" dirty="0" smtClean="0"/>
          </a:p>
          <a:p>
            <a:endParaRPr lang="hu-HU" smtClean="0"/>
          </a:p>
          <a:p>
            <a:endParaRPr lang="hu-HU" dirty="0" smtClean="0"/>
          </a:p>
          <a:p>
            <a:r>
              <a:rPr lang="hu-HU" smtClean="0"/>
              <a:t>HF: igazolják analitikus fával a 10.12, 13, 16 következtetések helyességét!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69916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739</Words>
  <Application>Microsoft Office PowerPoint</Application>
  <PresentationFormat>Diavetítés a képernyőre (4:3 oldalarány)</PresentationFormat>
  <Paragraphs>87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andrás</cp:lastModifiedBy>
  <cp:revision>24</cp:revision>
  <dcterms:created xsi:type="dcterms:W3CDTF">2016-11-11T07:08:01Z</dcterms:created>
  <dcterms:modified xsi:type="dcterms:W3CDTF">2017-11-10T10:43:11Z</dcterms:modified>
</cp:coreProperties>
</file>