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1" r:id="rId4"/>
    <p:sldId id="262" r:id="rId5"/>
    <p:sldId id="263" r:id="rId6"/>
    <p:sldId id="264" r:id="rId7"/>
    <p:sldId id="265" r:id="rId8"/>
    <p:sldId id="266" r:id="rId9"/>
    <p:sldId id="267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6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B0571-8ADA-4FEE-83C3-EB7052EBB5DE}" type="datetimeFigureOut">
              <a:rPr lang="en-US" smtClean="0"/>
              <a:t>11/17/2017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0477-EC8D-4B8B-8AF8-44B2BC4F60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086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B0571-8ADA-4FEE-83C3-EB7052EBB5DE}" type="datetimeFigureOut">
              <a:rPr lang="en-US" smtClean="0"/>
              <a:t>11/17/2017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0477-EC8D-4B8B-8AF8-44B2BC4F60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342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B0571-8ADA-4FEE-83C3-EB7052EBB5DE}" type="datetimeFigureOut">
              <a:rPr lang="en-US" smtClean="0"/>
              <a:t>11/17/2017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0477-EC8D-4B8B-8AF8-44B2BC4F60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735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B0571-8ADA-4FEE-83C3-EB7052EBB5DE}" type="datetimeFigureOut">
              <a:rPr lang="en-US" smtClean="0"/>
              <a:t>11/17/2017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0477-EC8D-4B8B-8AF8-44B2BC4F60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7746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B0571-8ADA-4FEE-83C3-EB7052EBB5DE}" type="datetimeFigureOut">
              <a:rPr lang="en-US" smtClean="0"/>
              <a:t>11/17/2017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0477-EC8D-4B8B-8AF8-44B2BC4F60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567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B0571-8ADA-4FEE-83C3-EB7052EBB5DE}" type="datetimeFigureOut">
              <a:rPr lang="en-US" smtClean="0"/>
              <a:t>11/17/2017</a:t>
            </a:fld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0477-EC8D-4B8B-8AF8-44B2BC4F60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3206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B0571-8ADA-4FEE-83C3-EB7052EBB5DE}" type="datetimeFigureOut">
              <a:rPr lang="en-US" smtClean="0"/>
              <a:t>11/17/2017</a:t>
            </a:fld>
            <a:endParaRPr lang="en-US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0477-EC8D-4B8B-8AF8-44B2BC4F60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79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B0571-8ADA-4FEE-83C3-EB7052EBB5DE}" type="datetimeFigureOut">
              <a:rPr lang="en-US" smtClean="0"/>
              <a:t>11/17/2017</a:t>
            </a:fld>
            <a:endParaRPr lang="en-US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0477-EC8D-4B8B-8AF8-44B2BC4F60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683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B0571-8ADA-4FEE-83C3-EB7052EBB5DE}" type="datetimeFigureOut">
              <a:rPr lang="en-US" smtClean="0"/>
              <a:t>11/17/2017</a:t>
            </a:fld>
            <a:endParaRPr lang="en-US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0477-EC8D-4B8B-8AF8-44B2BC4F60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0870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B0571-8ADA-4FEE-83C3-EB7052EBB5DE}" type="datetimeFigureOut">
              <a:rPr lang="en-US" smtClean="0"/>
              <a:t>11/17/2017</a:t>
            </a:fld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0477-EC8D-4B8B-8AF8-44B2BC4F60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132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B0571-8ADA-4FEE-83C3-EB7052EBB5DE}" type="datetimeFigureOut">
              <a:rPr lang="en-US" smtClean="0"/>
              <a:t>11/17/2017</a:t>
            </a:fld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0477-EC8D-4B8B-8AF8-44B2BC4F60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8875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DB0571-8ADA-4FEE-83C3-EB7052EBB5DE}" type="datetimeFigureOut">
              <a:rPr lang="en-US" smtClean="0"/>
              <a:t>11/17/2017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7D0477-EC8D-4B8B-8AF8-44B2BC4F60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623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570270" y="1340768"/>
            <a:ext cx="777686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u="sng" smtClean="0"/>
              <a:t>További példák analitikus fákra</a:t>
            </a:r>
          </a:p>
          <a:p>
            <a:r>
              <a:rPr lang="hu-HU" smtClean="0"/>
              <a:t>12.5</a:t>
            </a:r>
          </a:p>
          <a:p>
            <a:r>
              <a:rPr lang="hu-HU" smtClean="0"/>
              <a:t>Az analitikus fa elkészítésekor eljutunk egy olyan pontra, hogy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mtClean="0"/>
              <a:t>az összes </a:t>
            </a:r>
            <a:r>
              <a:rPr lang="hu-HU" smtClean="0"/>
              <a:t>olyan mondat, amely nem atomi és nem negált atomi mondat (Azaz nem literál) át </a:t>
            </a:r>
            <a:r>
              <a:rPr lang="hu-HU" smtClean="0"/>
              <a:t>van húzva, kivéve az univerzális és negált egzisztenciális kvantifikációkat,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mtClean="0"/>
              <a:t>az utóbbiakat is alkalmaztuk a szereplő (összes) névkonstanssal.</a:t>
            </a:r>
          </a:p>
          <a:p>
            <a:r>
              <a:rPr lang="hu-HU" smtClean="0"/>
              <a:t>Tehát nincs mit csinálni.</a:t>
            </a:r>
          </a:p>
          <a:p>
            <a:r>
              <a:rPr lang="hu-HU" smtClean="0"/>
              <a:t>Viszont maradt egy nyitott ág. Ez azt jelenti, hogy a következtetés nem helyes.</a:t>
            </a:r>
          </a:p>
          <a:p>
            <a:r>
              <a:rPr lang="hu-HU" smtClean="0"/>
              <a:t>A nyitott ág megmutatja, hogyan lehet a következtetéshez ellenpéldát konstruálni </a:t>
            </a:r>
            <a:r>
              <a:rPr lang="hu-HU" smtClean="0"/>
              <a:t>(jó esetben Tarski’s </a:t>
            </a:r>
            <a:r>
              <a:rPr lang="hu-HU" smtClean="0"/>
              <a:t>Worldben).</a:t>
            </a:r>
          </a:p>
          <a:p>
            <a:r>
              <a:rPr lang="hu-HU" smtClean="0"/>
              <a:t>Ilyenkor a beadandók: 12.5_nev.tree, 12.5_nev.wld</a:t>
            </a:r>
            <a:r>
              <a:rPr lang="hu-HU" smtClean="0"/>
              <a:t>.</a:t>
            </a:r>
          </a:p>
          <a:p>
            <a:endParaRPr lang="hu-HU"/>
          </a:p>
          <a:p>
            <a:r>
              <a:rPr lang="hu-HU" smtClean="0"/>
              <a:t>Az órán megoldott feladatok .tree fájljai megtalálhatók a kurzus honlapján. Letölteni úgy lehet, hogy a jobb egérgombbal kattintanak a linkre, és a Save link as … opciót választják.</a:t>
            </a:r>
            <a:endParaRPr lang="hu-HU" smtClean="0"/>
          </a:p>
        </p:txBody>
      </p:sp>
    </p:spTree>
    <p:extLst>
      <p:ext uri="{BB962C8B-B14F-4D97-AF65-F5344CB8AC3E}">
        <p14:creationId xmlns:p14="http://schemas.microsoft.com/office/powerpoint/2010/main" val="100324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zövegdoboz 2"/>
          <p:cNvSpPr txBox="1"/>
          <p:nvPr/>
        </p:nvSpPr>
        <p:spPr>
          <a:xfrm>
            <a:off x="611560" y="980728"/>
            <a:ext cx="7848872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12.7</a:t>
            </a:r>
          </a:p>
          <a:p>
            <a:r>
              <a:rPr lang="hu-HU" dirty="0"/>
              <a:t>Itt az egyik premisszában </a:t>
            </a:r>
            <a:r>
              <a:rPr lang="hu-HU"/>
              <a:t>szereplő </a:t>
            </a:r>
            <a:r>
              <a:rPr lang="hu-HU" smtClean="0"/>
              <a:t> </a:t>
            </a:r>
            <a:r>
              <a:rPr lang="hu-HU"/>
              <a:t>`</a:t>
            </a:r>
            <a:r>
              <a:rPr lang="hu-HU" smtClean="0"/>
              <a:t>c</a:t>
            </a:r>
            <a:r>
              <a:rPr lang="hu-HU" dirty="0"/>
              <a:t>’ névkonstanssal érdemes alkalmazni az univerzális (és negált egzisztenciális) kvantor-lebontást.</a:t>
            </a:r>
          </a:p>
          <a:p>
            <a:r>
              <a:rPr lang="hu-HU" dirty="0"/>
              <a:t>Hamar eljutunk </a:t>
            </a:r>
            <a:r>
              <a:rPr lang="hu-HU"/>
              <a:t>a </a:t>
            </a:r>
            <a:r>
              <a:rPr lang="hu-HU" smtClean="0"/>
              <a:t>`</a:t>
            </a:r>
            <a:r>
              <a:rPr lang="hu-HU" smtClean="0"/>
              <a:t>LeftOf(c</a:t>
            </a:r>
            <a:r>
              <a:rPr lang="hu-HU" dirty="0"/>
              <a:t>, c)’ mondathoz. Ez nem tehető igazzá semmilyen Tarski-féle világban, a  LeftOf definíciója (jelentése) miatt. Tehát a következtetés analitikusan helyes. De ha tovább folytatjuk a fa konstrukcióját, akkor sem találunk szűkebb értelemben vett logikai ellentmondást, csak további analitikus ellentmondásokat.</a:t>
            </a:r>
          </a:p>
          <a:p>
            <a:r>
              <a:rPr lang="hu-HU" dirty="0"/>
              <a:t>Tehát ez a </a:t>
            </a:r>
            <a:r>
              <a:rPr lang="hu-HU"/>
              <a:t>következtetés </a:t>
            </a:r>
            <a:r>
              <a:rPr lang="hu-HU" smtClean="0"/>
              <a:t>analitikusan helyes (a premisszák és a negált konklúzió között analitikus ellentmondás van), </a:t>
            </a:r>
            <a:r>
              <a:rPr lang="hu-HU" dirty="0"/>
              <a:t>az FO-következményfogalom </a:t>
            </a:r>
            <a:r>
              <a:rPr lang="hu-HU"/>
              <a:t>értelmében </a:t>
            </a:r>
            <a:r>
              <a:rPr lang="hu-HU" smtClean="0"/>
              <a:t>viszont nem helyes. </a:t>
            </a:r>
            <a:r>
              <a:rPr lang="hu-HU" dirty="0"/>
              <a:t>De </a:t>
            </a:r>
            <a:r>
              <a:rPr lang="hu-HU"/>
              <a:t>módosítható </a:t>
            </a:r>
            <a:r>
              <a:rPr lang="hu-HU" smtClean="0"/>
              <a:t>elsőrendben helyes </a:t>
            </a:r>
            <a:r>
              <a:rPr lang="hu-HU" dirty="0"/>
              <a:t>következtetéssé úgy, hogy a premisszákat </a:t>
            </a:r>
            <a:r>
              <a:rPr lang="hu-HU" dirty="0" smtClean="0"/>
              <a:t>kiegészítjük </a:t>
            </a:r>
            <a:r>
              <a:rPr lang="hu-HU" dirty="0"/>
              <a:t>jelentésposztulátumokkal, pl. </a:t>
            </a:r>
            <a:r>
              <a:rPr lang="hu-HU"/>
              <a:t>a  </a:t>
            </a:r>
            <a:r>
              <a:rPr lang="hu-HU" smtClean="0"/>
              <a:t>`</a:t>
            </a:r>
            <a:r>
              <a:rPr lang="hu-HU" smtClean="0">
                <a:sym typeface="Symbol"/>
              </a:rPr>
              <a:t></a:t>
            </a:r>
            <a:r>
              <a:rPr lang="hu-HU" dirty="0" smtClean="0"/>
              <a:t>x</a:t>
            </a:r>
            <a:r>
              <a:rPr lang="hu-HU" dirty="0" smtClean="0">
                <a:sym typeface="Symbol"/>
              </a:rPr>
              <a:t></a:t>
            </a:r>
            <a:r>
              <a:rPr lang="hu-HU" dirty="0" smtClean="0"/>
              <a:t>LeftOf(x</a:t>
            </a:r>
            <a:r>
              <a:rPr lang="hu-HU" dirty="0"/>
              <a:t>, x)’ mondattal.</a:t>
            </a:r>
          </a:p>
          <a:p>
            <a:endParaRPr lang="hu-HU" dirty="0" smtClean="0"/>
          </a:p>
          <a:p>
            <a:r>
              <a:rPr lang="hu-HU" dirty="0" smtClean="0"/>
              <a:t>HF: A könyv 12.20 és 12.21 gyakorlataiban szereplő következtetéseket ellenőrizzék analitikus fával.  Ha helyes a következtetés, küldjék a zárt analitikus fát, ha nem, akkor a nyitott fát és a </a:t>
            </a:r>
            <a:r>
              <a:rPr lang="hu-HU" dirty="0" err="1" smtClean="0"/>
              <a:t>Tarski-ellenpéldát</a:t>
            </a:r>
            <a:r>
              <a:rPr lang="hu-HU" smtClean="0"/>
              <a:t>.</a:t>
            </a:r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29612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683568" y="980728"/>
            <a:ext cx="8136904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u="sng" smtClean="0">
                <a:latin typeface="+mj-lt"/>
              </a:rPr>
              <a:t>Egy FOL  (extenzionális) interpretációja</a:t>
            </a:r>
          </a:p>
          <a:p>
            <a:endParaRPr lang="hu-HU" sz="2400" u="sng">
              <a:latin typeface="+mj-lt"/>
            </a:endParaRPr>
          </a:p>
          <a:p>
            <a:r>
              <a:rPr lang="hu-HU" smtClean="0"/>
              <a:t>A blokknyelv: félig interpretált nyelv. </a:t>
            </a:r>
          </a:p>
          <a:p>
            <a:r>
              <a:rPr lang="hu-HU" smtClean="0"/>
              <a:t>Rögzítve van benne a predikátumok </a:t>
            </a:r>
            <a:r>
              <a:rPr lang="hu-HU" i="1" smtClean="0"/>
              <a:t>jelentése</a:t>
            </a:r>
            <a:r>
              <a:rPr lang="hu-HU" smtClean="0"/>
              <a:t>, de nincs megadva a </a:t>
            </a:r>
            <a:r>
              <a:rPr lang="hu-HU" i="1" smtClean="0"/>
              <a:t>terjedelme</a:t>
            </a:r>
            <a:r>
              <a:rPr lang="hu-HU" smtClean="0"/>
              <a:t>.</a:t>
            </a:r>
          </a:p>
          <a:p>
            <a:r>
              <a:rPr lang="hu-HU" smtClean="0"/>
              <a:t>A `Cube</a:t>
            </a:r>
            <a:r>
              <a:rPr lang="hu-HU" smtClean="0"/>
              <a:t>’ predikátum terjedelmébe mindig csak kockák tartoznak (és a világ összes kockája beletartozik). De hogy konkrétan mik a kockák, hányan vannak, stb., azt a világ megadásával adjuk meg. </a:t>
            </a:r>
          </a:p>
          <a:p>
            <a:r>
              <a:rPr lang="hu-HU" smtClean="0"/>
              <a:t>Tehát </a:t>
            </a:r>
            <a:r>
              <a:rPr lang="hu-HU" smtClean="0"/>
              <a:t>a terjedelme csakis egy világhoz képest értelmezhető: a világban lévő kockák halmaza.</a:t>
            </a:r>
          </a:p>
          <a:p>
            <a:r>
              <a:rPr lang="hu-HU" smtClean="0"/>
              <a:t>Ha nem értenénk a predikátum jelentését, </a:t>
            </a:r>
            <a:r>
              <a:rPr lang="hu-HU" smtClean="0"/>
              <a:t>a terjedelemről akkor is tudnánk annyit, hogy </a:t>
            </a:r>
            <a:r>
              <a:rPr lang="hu-HU" smtClean="0"/>
              <a:t>a világ elemeinek egy bizonyos </a:t>
            </a:r>
            <a:r>
              <a:rPr lang="hu-HU" smtClean="0"/>
              <a:t>halmaza. </a:t>
            </a:r>
            <a:endParaRPr lang="hu-HU" smtClean="0"/>
          </a:p>
          <a:p>
            <a:r>
              <a:rPr lang="hu-HU" smtClean="0"/>
              <a:t>A  </a:t>
            </a:r>
            <a:r>
              <a:rPr lang="hu-HU" smtClean="0"/>
              <a:t>`RightOf</a:t>
            </a:r>
            <a:r>
              <a:rPr lang="hu-HU" smtClean="0"/>
              <a:t>’ predikátumhoz is rendelünk (implicite) terjedelmet. Ezt formálisan úgy adhatjuk meg, mint azon rendezett blokkpárok halmazát, amelyeknek első tagja jobbra van a másodiktól.</a:t>
            </a:r>
          </a:p>
          <a:p>
            <a:r>
              <a:rPr lang="hu-HU" smtClean="0"/>
              <a:t>A  </a:t>
            </a:r>
            <a:r>
              <a:rPr lang="hu-HU" smtClean="0"/>
              <a:t>`Between</a:t>
            </a:r>
            <a:r>
              <a:rPr lang="hu-HU" smtClean="0"/>
              <a:t>’ terjedelme blokkok bizonyos rendezett hármasainak (avagy háromtagú sorozatainak) halmaza. </a:t>
            </a:r>
          </a:p>
        </p:txBody>
      </p:sp>
    </p:spTree>
    <p:extLst>
      <p:ext uri="{BB962C8B-B14F-4D97-AF65-F5344CB8AC3E}">
        <p14:creationId xmlns:p14="http://schemas.microsoft.com/office/powerpoint/2010/main" val="2360041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360769" y="1196752"/>
            <a:ext cx="828092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mtClean="0"/>
              <a:t>Amikor FO-érvényességről beszélünk, akkor el kell vonatkoztatni a blokknyelv predikátumainak jelentésétől. Tehát úgy kell tekinteni, hogy tetszőlegesen rendelhetünk az egyargumentumú predikátumokhoz blokkhalmazokat, a kétargumentumúakhoz blokkpárok halmazait, stb. </a:t>
            </a:r>
          </a:p>
          <a:p>
            <a:r>
              <a:rPr lang="hu-HU" smtClean="0"/>
              <a:t>Általában, egy FOL (extenzionális) </a:t>
            </a:r>
            <a:r>
              <a:rPr lang="hu-HU" u="sng" smtClean="0"/>
              <a:t>interpretáció</a:t>
            </a:r>
            <a:r>
              <a:rPr lang="hu-HU" smtClean="0"/>
              <a:t>ja annyit jelent, hogy terjedelmet rendelünk a predikátumaihoz (és jelöletet a névkonstansaihoz). </a:t>
            </a:r>
          </a:p>
          <a:p>
            <a:r>
              <a:rPr lang="hu-HU" smtClean="0"/>
              <a:t>Ezt úgy is lehet tekinteni, hogy meghatározunk egy (a blokknyelv esetében Tarski-féle) világot (persze a nyelvhez képest).</a:t>
            </a:r>
          </a:p>
          <a:p>
            <a:r>
              <a:rPr lang="hu-HU" smtClean="0"/>
              <a:t>Mindezeket megelőzőent még valamire szükségünk van: meg kell adni, hogy az adott interpretációban mi számít objektumnak.</a:t>
            </a:r>
          </a:p>
          <a:p>
            <a:r>
              <a:rPr lang="hu-HU" smtClean="0"/>
              <a:t>Azaz meg kell adni az interpretáció </a:t>
            </a:r>
            <a:r>
              <a:rPr lang="hu-HU" u="sng" smtClean="0"/>
              <a:t>univerzumá</a:t>
            </a:r>
            <a:r>
              <a:rPr lang="hu-HU" smtClean="0"/>
              <a:t>t,  avagy </a:t>
            </a:r>
            <a:r>
              <a:rPr lang="hu-HU" u="sng" smtClean="0"/>
              <a:t>domain</a:t>
            </a:r>
            <a:r>
              <a:rPr lang="hu-HU" smtClean="0"/>
              <a:t>jét. Erről feltételezzük, hogy nem-üres </a:t>
            </a:r>
            <a:r>
              <a:rPr lang="hu-HU" smtClean="0"/>
              <a:t>halmaz (l. a tárgyalási univerzum fogalmát).</a:t>
            </a:r>
            <a:endParaRPr lang="hu-HU" smtClean="0"/>
          </a:p>
        </p:txBody>
      </p:sp>
    </p:spTree>
    <p:extLst>
      <p:ext uri="{BB962C8B-B14F-4D97-AF65-F5344CB8AC3E}">
        <p14:creationId xmlns:p14="http://schemas.microsoft.com/office/powerpoint/2010/main" val="1123943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395536" y="764704"/>
            <a:ext cx="8136904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mtClean="0"/>
              <a:t>Formálisan: Legyen adva egy </a:t>
            </a:r>
            <a:r>
              <a:rPr lang="hu-HU" altLang="hu-HU" sz="2400">
                <a:latin typeface="Monotype Corsiva" pitchFamily="66" charset="0"/>
              </a:rPr>
              <a:t>L</a:t>
            </a:r>
            <a:r>
              <a:rPr lang="hu-HU" smtClean="0"/>
              <a:t> FOL, adott névkonstansokkal és (tetszőleges </a:t>
            </a:r>
            <a:r>
              <a:rPr lang="hu-HU" smtClean="0"/>
              <a:t>argumentumszámú) </a:t>
            </a:r>
            <a:r>
              <a:rPr lang="hu-HU" smtClean="0"/>
              <a:t>predikátumokkal. </a:t>
            </a:r>
          </a:p>
          <a:p>
            <a:r>
              <a:rPr lang="hu-HU" smtClean="0"/>
              <a:t>Az egyszerűség kedvéért </a:t>
            </a:r>
            <a:r>
              <a:rPr lang="hu-HU" altLang="hu-HU" sz="2400" smtClean="0">
                <a:latin typeface="Monotype Corsiva" pitchFamily="66" charset="0"/>
              </a:rPr>
              <a:t>L </a:t>
            </a:r>
            <a:r>
              <a:rPr lang="hu-HU" altLang="hu-HU" smtClean="0"/>
              <a:t>a konnektívumok közül csak a negációt és a kondicionálist, a kvantorok közül csak az univerzálisat tartalmazza (a többit rövidítésnek tekintjük).</a:t>
            </a:r>
            <a:endParaRPr lang="hu-HU" smtClean="0"/>
          </a:p>
          <a:p>
            <a:r>
              <a:rPr lang="hu-HU" altLang="hu-HU" sz="2400" smtClean="0">
                <a:latin typeface="Monotype Corsiva" pitchFamily="66" charset="0"/>
              </a:rPr>
              <a:t>L</a:t>
            </a:r>
            <a:r>
              <a:rPr lang="hu-HU" altLang="hu-HU" smtClean="0"/>
              <a:t>-hez</a:t>
            </a:r>
            <a:r>
              <a:rPr lang="hu-HU" altLang="hu-HU" sz="2800" smtClean="0">
                <a:latin typeface="Monotype Corsiva" pitchFamily="66" charset="0"/>
              </a:rPr>
              <a:t> </a:t>
            </a:r>
            <a:r>
              <a:rPr lang="hu-HU" altLang="hu-HU" smtClean="0"/>
              <a:t>egy interpretációt </a:t>
            </a:r>
            <a:r>
              <a:rPr lang="hu-HU" altLang="hu-HU" smtClean="0"/>
              <a:t>(</a:t>
            </a:r>
            <a:r>
              <a:rPr lang="hu-HU" altLang="hu-HU" smtClean="0"/>
              <a:t>más szóval,</a:t>
            </a:r>
            <a:r>
              <a:rPr lang="hu-HU" altLang="hu-HU" smtClean="0"/>
              <a:t> </a:t>
            </a:r>
            <a:r>
              <a:rPr lang="hu-HU" altLang="hu-HU" smtClean="0"/>
              <a:t>egy modellt) egy </a:t>
            </a:r>
            <a:r>
              <a:rPr lang="hu-HU" altLang="hu-HU" sz="2400">
                <a:latin typeface="Monotype Corsiva" pitchFamily="66" charset="0"/>
              </a:rPr>
              <a:t>U</a:t>
            </a:r>
            <a:r>
              <a:rPr lang="hu-HU" altLang="hu-HU" smtClean="0"/>
              <a:t>  (nem üres) univerzummal és </a:t>
            </a:r>
            <a:r>
              <a:rPr lang="el-GR" altLang="hu-HU" smtClean="0"/>
              <a:t>ρ</a:t>
            </a:r>
            <a:r>
              <a:rPr lang="hu-HU" altLang="hu-HU" smtClean="0"/>
              <a:t> interpretáló függvénnyel adhatunk meg:</a:t>
            </a:r>
          </a:p>
          <a:p>
            <a:pPr algn="ctr"/>
            <a:r>
              <a:rPr lang="hu-HU" altLang="hu-HU" sz="2400" smtClean="0">
                <a:latin typeface="Monotype Corsiva" pitchFamily="66" charset="0"/>
              </a:rPr>
              <a:t>M </a:t>
            </a:r>
            <a:r>
              <a:rPr lang="hu-HU" altLang="hu-HU" smtClean="0"/>
              <a:t>= &lt; </a:t>
            </a:r>
            <a:r>
              <a:rPr lang="hu-HU" altLang="hu-HU" sz="2400" smtClean="0">
                <a:latin typeface="Monotype Corsiva" pitchFamily="66" charset="0"/>
              </a:rPr>
              <a:t>U</a:t>
            </a:r>
            <a:r>
              <a:rPr lang="hu-HU" altLang="hu-HU" smtClean="0"/>
              <a:t>, </a:t>
            </a:r>
            <a:r>
              <a:rPr lang="hu-HU" altLang="hu-HU" smtClean="0">
                <a:sym typeface="Symbol" pitchFamily="18" charset="2"/>
              </a:rPr>
              <a:t>&gt;,</a:t>
            </a:r>
          </a:p>
          <a:p>
            <a:r>
              <a:rPr lang="hu-HU" smtClean="0">
                <a:sym typeface="Symbol" pitchFamily="18" charset="2"/>
              </a:rPr>
              <a:t>ahol a </a:t>
            </a:r>
            <a:r>
              <a:rPr lang="el-GR" smtClean="0">
                <a:sym typeface="Symbol" pitchFamily="18" charset="2"/>
              </a:rPr>
              <a:t>ρ</a:t>
            </a:r>
            <a:r>
              <a:rPr lang="hu-HU" smtClean="0">
                <a:sym typeface="Symbol" pitchFamily="18" charset="2"/>
              </a:rPr>
              <a:t> függvény a nyelv predikátumaihoz hozzárendeli a(z adott interpretáció szerinti) terjedelmüket, a névkonstansokhoz pedig a jelöletüket.</a:t>
            </a:r>
          </a:p>
          <a:p>
            <a:pPr>
              <a:spcBef>
                <a:spcPts val="600"/>
              </a:spcBef>
            </a:pPr>
            <a:r>
              <a:rPr lang="hu-HU">
                <a:sym typeface="Symbol" pitchFamily="18" charset="2"/>
              </a:rPr>
              <a:t> </a:t>
            </a:r>
            <a:r>
              <a:rPr lang="hu-HU" smtClean="0">
                <a:sym typeface="Symbol" pitchFamily="18" charset="2"/>
              </a:rPr>
              <a:t>Részletesen:</a:t>
            </a:r>
          </a:p>
          <a:p>
            <a:pPr>
              <a:spcBef>
                <a:spcPts val="600"/>
              </a:spcBef>
              <a:buFontTx/>
              <a:buChar char="-"/>
            </a:pPr>
            <a:r>
              <a:rPr lang="hu-HU" altLang="hu-HU" smtClean="0">
                <a:sym typeface="Symbol" pitchFamily="18" charset="2"/>
              </a:rPr>
              <a:t>ha </a:t>
            </a:r>
            <a:r>
              <a:rPr lang="hu-HU" altLang="hu-HU" i="1" smtClean="0">
                <a:sym typeface="Symbol" pitchFamily="18" charset="2"/>
              </a:rPr>
              <a:t>a </a:t>
            </a:r>
            <a:r>
              <a:rPr lang="hu-HU" altLang="hu-HU" smtClean="0">
                <a:sym typeface="Symbol" pitchFamily="18" charset="2"/>
              </a:rPr>
              <a:t>névkonstans, akkor (</a:t>
            </a:r>
            <a:r>
              <a:rPr lang="hu-HU" altLang="hu-HU" i="1" smtClean="0">
                <a:sym typeface="Symbol" pitchFamily="18" charset="2"/>
              </a:rPr>
              <a:t>a</a:t>
            </a:r>
            <a:r>
              <a:rPr lang="hu-HU" altLang="hu-HU" smtClean="0">
                <a:sym typeface="Symbol" pitchFamily="18" charset="2"/>
              </a:rPr>
              <a:t>) </a:t>
            </a:r>
            <a:r>
              <a:rPr lang="hu-HU" altLang="hu-HU" sz="2400" smtClean="0">
                <a:latin typeface="Monotype Corsiva" pitchFamily="66" charset="0"/>
              </a:rPr>
              <a:t>U</a:t>
            </a:r>
            <a:r>
              <a:rPr lang="hu-HU" altLang="hu-HU" smtClean="0">
                <a:latin typeface="Monotype Corsiva" pitchFamily="66" charset="0"/>
              </a:rPr>
              <a:t>;</a:t>
            </a:r>
          </a:p>
          <a:p>
            <a:pPr>
              <a:spcBef>
                <a:spcPts val="600"/>
              </a:spcBef>
              <a:buFontTx/>
              <a:buChar char="-"/>
            </a:pPr>
            <a:r>
              <a:rPr lang="hu-HU" altLang="hu-HU" smtClean="0">
                <a:sym typeface="Symbol" pitchFamily="18" charset="2"/>
              </a:rPr>
              <a:t>ha F egyargumentumú predikátum, akkor (F) </a:t>
            </a:r>
            <a:r>
              <a:rPr lang="hu-HU" altLang="hu-HU" sz="2400" smtClean="0">
                <a:latin typeface="Monotype Corsiva" pitchFamily="66" charset="0"/>
              </a:rPr>
              <a:t>U</a:t>
            </a:r>
            <a:r>
              <a:rPr lang="hu-HU" altLang="hu-HU" i="1" smtClean="0">
                <a:latin typeface="Monotype Corsiva" pitchFamily="66" charset="0"/>
              </a:rPr>
              <a:t>;</a:t>
            </a:r>
            <a:endParaRPr lang="hu-HU" altLang="hu-HU" smtClean="0">
              <a:latin typeface="Monotype Corsiva" pitchFamily="66" charset="0"/>
            </a:endParaRPr>
          </a:p>
          <a:p>
            <a:pPr>
              <a:spcBef>
                <a:spcPts val="600"/>
              </a:spcBef>
              <a:buFontTx/>
              <a:buChar char="-"/>
            </a:pPr>
            <a:r>
              <a:rPr lang="hu-HU" altLang="hu-HU" smtClean="0">
                <a:latin typeface="Monotype Corsiva" pitchFamily="66" charset="0"/>
              </a:rPr>
              <a:t> </a:t>
            </a:r>
            <a:r>
              <a:rPr lang="hu-HU" altLang="hu-HU" smtClean="0"/>
              <a:t>ha F </a:t>
            </a:r>
            <a:r>
              <a:rPr lang="hu-HU" altLang="hu-HU" i="1" smtClean="0"/>
              <a:t>n</a:t>
            </a:r>
            <a:r>
              <a:rPr lang="hu-HU" altLang="hu-HU" smtClean="0"/>
              <a:t>-argumentumú predikátum, n </a:t>
            </a:r>
            <a:r>
              <a:rPr lang="hu-HU" altLang="hu-HU" smtClean="0">
                <a:sym typeface="Symbol" pitchFamily="18" charset="2"/>
              </a:rPr>
              <a:t>2, akkor (F)  </a:t>
            </a:r>
            <a:r>
              <a:rPr lang="hu-HU" altLang="hu-HU" sz="2400" smtClean="0">
                <a:latin typeface="Monotype Corsiva" pitchFamily="66" charset="0"/>
              </a:rPr>
              <a:t>U</a:t>
            </a:r>
            <a:r>
              <a:rPr lang="hu-HU" altLang="hu-HU" sz="1600" baseline="30000" smtClean="0"/>
              <a:t>(</a:t>
            </a:r>
            <a:r>
              <a:rPr lang="hu-HU" altLang="hu-HU" sz="1600" i="1" baseline="30000" smtClean="0"/>
              <a:t>n</a:t>
            </a:r>
            <a:r>
              <a:rPr lang="hu-HU" altLang="hu-HU" sz="1600" baseline="30000" smtClean="0"/>
              <a:t>)</a:t>
            </a:r>
            <a:r>
              <a:rPr lang="hu-HU" altLang="hu-HU" sz="1600" i="1" smtClean="0"/>
              <a:t>.</a:t>
            </a:r>
          </a:p>
          <a:p>
            <a:pPr>
              <a:spcBef>
                <a:spcPts val="600"/>
              </a:spcBef>
            </a:pPr>
            <a:r>
              <a:rPr lang="hu-HU" smtClean="0"/>
              <a:t> (Jelölés: az u</a:t>
            </a:r>
            <a:r>
              <a:rPr lang="hu-HU" baseline="-25000" smtClean="0"/>
              <a:t>1</a:t>
            </a:r>
            <a:r>
              <a:rPr lang="hu-HU" smtClean="0"/>
              <a:t>, u</a:t>
            </a:r>
            <a:r>
              <a:rPr lang="hu-HU" baseline="-25000" smtClean="0"/>
              <a:t>2</a:t>
            </a:r>
            <a:r>
              <a:rPr lang="hu-HU" smtClean="0"/>
              <a:t>, …u</a:t>
            </a:r>
            <a:r>
              <a:rPr lang="hu-HU" baseline="-25000" smtClean="0"/>
              <a:t>n</a:t>
            </a:r>
            <a:r>
              <a:rPr lang="hu-HU" smtClean="0"/>
              <a:t> objektumok sorozatát így jelöljük: &lt;u</a:t>
            </a:r>
            <a:r>
              <a:rPr lang="hu-HU" baseline="-25000" smtClean="0"/>
              <a:t>1</a:t>
            </a:r>
            <a:r>
              <a:rPr lang="hu-HU" smtClean="0"/>
              <a:t>, u</a:t>
            </a:r>
            <a:r>
              <a:rPr lang="hu-HU" baseline="-25000" smtClean="0"/>
              <a:t>2</a:t>
            </a:r>
            <a:r>
              <a:rPr lang="hu-HU" smtClean="0"/>
              <a:t>, … u</a:t>
            </a:r>
            <a:r>
              <a:rPr lang="hu-HU" baseline="-25000" smtClean="0"/>
              <a:t>n</a:t>
            </a:r>
            <a:r>
              <a:rPr lang="hu-HU" smtClean="0"/>
              <a:t>&gt;.</a:t>
            </a:r>
          </a:p>
          <a:p>
            <a:pPr>
              <a:spcBef>
                <a:spcPts val="600"/>
              </a:spcBef>
            </a:pPr>
            <a:r>
              <a:rPr lang="hu-HU" altLang="hu-HU" sz="2400" smtClean="0">
                <a:latin typeface="Monotype Corsiva" pitchFamily="66" charset="0"/>
              </a:rPr>
              <a:t>U</a:t>
            </a:r>
            <a:r>
              <a:rPr lang="hu-HU" altLang="hu-HU" baseline="30000" smtClean="0"/>
              <a:t>(</a:t>
            </a:r>
            <a:r>
              <a:rPr lang="hu-HU" altLang="hu-HU" i="1" baseline="30000" smtClean="0"/>
              <a:t>n) </a:t>
            </a:r>
            <a:r>
              <a:rPr lang="hu-HU" altLang="hu-HU" smtClean="0"/>
              <a:t>az </a:t>
            </a:r>
            <a:r>
              <a:rPr lang="hu-HU" altLang="hu-HU" sz="2400" smtClean="0">
                <a:latin typeface="Monotype Corsiva" pitchFamily="66" charset="0"/>
              </a:rPr>
              <a:t>U </a:t>
            </a:r>
            <a:r>
              <a:rPr lang="hu-HU" altLang="hu-HU" smtClean="0"/>
              <a:t>elemeiből képezett n-tagú sorozatok </a:t>
            </a:r>
            <a:r>
              <a:rPr lang="hu-HU" altLang="hu-HU" smtClean="0"/>
              <a:t>halmaza.)</a:t>
            </a:r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71160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611560" y="836712"/>
            <a:ext cx="7344816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altLang="hu-HU" smtClean="0">
                <a:sym typeface="Symbol" pitchFamily="18" charset="2"/>
              </a:rPr>
              <a:t>Segédeszköz a nyitott mondatok és a kvantifikáció kezeléséhez:  egy v </a:t>
            </a:r>
            <a:r>
              <a:rPr lang="hu-HU" altLang="hu-HU" u="sng" smtClean="0">
                <a:sym typeface="Symbol" pitchFamily="18" charset="2"/>
              </a:rPr>
              <a:t>értékelő </a:t>
            </a:r>
            <a:r>
              <a:rPr lang="hu-HU" altLang="hu-HU" smtClean="0">
                <a:sym typeface="Symbol" pitchFamily="18" charset="2"/>
              </a:rPr>
              <a:t>függvény, amely minden individuumváltozóhoz hozzárendeli </a:t>
            </a:r>
            <a:r>
              <a:rPr lang="hu-HU" altLang="hu-HU" sz="2400" smtClean="0">
                <a:latin typeface="Monotype Corsiva" pitchFamily="66" charset="0"/>
              </a:rPr>
              <a:t>U</a:t>
            </a:r>
            <a:r>
              <a:rPr lang="hu-HU" altLang="hu-HU" smtClean="0">
                <a:sym typeface="Symbol" pitchFamily="18" charset="2"/>
              </a:rPr>
              <a:t> egy elemét (változtatható jelölet).</a:t>
            </a:r>
          </a:p>
          <a:p>
            <a:endParaRPr lang="hu-HU" altLang="hu-HU">
              <a:sym typeface="Symbol" pitchFamily="18" charset="2"/>
            </a:endParaRPr>
          </a:p>
          <a:p>
            <a:r>
              <a:rPr lang="hu-HU" altLang="hu-HU" smtClean="0">
                <a:sym typeface="Symbol" pitchFamily="18" charset="2"/>
              </a:rPr>
              <a:t>Ki tudjuk számítani tetszőleges mondat igazságértékét adott interpretáció és értékelés mellett a következő szabályok szerint:</a:t>
            </a:r>
          </a:p>
          <a:p>
            <a:endParaRPr lang="hu-HU" altLang="hu-HU">
              <a:sym typeface="Symbol" pitchFamily="18" charset="2"/>
            </a:endParaRPr>
          </a:p>
          <a:p>
            <a:r>
              <a:rPr lang="hu-HU" altLang="hu-HU" smtClean="0">
                <a:sym typeface="Symbol" pitchFamily="18" charset="2"/>
              </a:rPr>
              <a:t>A</a:t>
            </a:r>
            <a:r>
              <a:rPr lang="hu-HU" altLang="hu-HU" smtClean="0">
                <a:sym typeface="Symbol"/>
              </a:rPr>
              <a:t> fogja jelölni az A mondat adott interpretáció és értékelés szerinti igazságértékét. Pontosabban: </a:t>
            </a:r>
            <a:r>
              <a:rPr lang="hu-HU" altLang="hu-HU" smtClean="0">
                <a:sym typeface="Symbol" pitchFamily="18" charset="2"/>
              </a:rPr>
              <a:t>A</a:t>
            </a:r>
            <a:r>
              <a:rPr lang="hu-HU" altLang="hu-HU" smtClean="0">
                <a:sym typeface="Symbol"/>
              </a:rPr>
              <a:t></a:t>
            </a:r>
            <a:r>
              <a:rPr lang="hu-HU" altLang="hu-HU" baseline="-25000" smtClean="0">
                <a:latin typeface="Monotype Corsiva" panose="03010101010201010101" pitchFamily="66" charset="0"/>
                <a:sym typeface="Symbol"/>
              </a:rPr>
              <a:t>M,</a:t>
            </a:r>
            <a:r>
              <a:rPr lang="hu-HU" altLang="hu-HU" baseline="-25000" smtClean="0">
                <a:sym typeface="Symbol"/>
              </a:rPr>
              <a:t>v</a:t>
            </a:r>
            <a:r>
              <a:rPr lang="hu-HU" altLang="hu-HU" smtClean="0">
                <a:sym typeface="Symbol"/>
              </a:rPr>
              <a:t> – de az utóbbiakat el lehet hagyni, amikor rögzített interpretációról és értékelésről van szó.</a:t>
            </a:r>
          </a:p>
          <a:p>
            <a:endParaRPr lang="hu-HU">
              <a:sym typeface="Symbol"/>
            </a:endParaRPr>
          </a:p>
          <a:p>
            <a:pPr>
              <a:spcBef>
                <a:spcPct val="50000"/>
              </a:spcBef>
            </a:pPr>
            <a:r>
              <a:rPr lang="hu-HU" altLang="hu-HU" smtClean="0"/>
              <a:t>A terminusokhoz is rendelünk értéket: </a:t>
            </a:r>
            <a:br>
              <a:rPr lang="hu-HU" altLang="hu-HU" smtClean="0"/>
            </a:br>
            <a:r>
              <a:rPr lang="hu-HU" altLang="hu-HU" smtClean="0"/>
              <a:t>	Ha </a:t>
            </a:r>
            <a:r>
              <a:rPr lang="hu-HU" altLang="hu-HU" i="1" smtClean="0"/>
              <a:t>a </a:t>
            </a:r>
            <a:r>
              <a:rPr lang="hu-HU" altLang="hu-HU" smtClean="0"/>
              <a:t>névkostans, </a:t>
            </a:r>
            <a:r>
              <a:rPr lang="hu-HU" altLang="hu-HU" smtClean="0">
                <a:sym typeface="Symbol" pitchFamily="18" charset="2"/>
              </a:rPr>
              <a:t></a:t>
            </a:r>
            <a:r>
              <a:rPr lang="hu-HU" altLang="hu-HU" i="1" smtClean="0">
                <a:sym typeface="Symbol" pitchFamily="18" charset="2"/>
              </a:rPr>
              <a:t>a</a:t>
            </a:r>
            <a:r>
              <a:rPr lang="hu-HU" altLang="hu-HU" smtClean="0">
                <a:sym typeface="Symbol" pitchFamily="18" charset="2"/>
              </a:rPr>
              <a:t>= (</a:t>
            </a:r>
            <a:r>
              <a:rPr lang="hu-HU" altLang="hu-HU" i="1" smtClean="0">
                <a:sym typeface="Symbol" pitchFamily="18" charset="2"/>
              </a:rPr>
              <a:t>a).</a:t>
            </a:r>
          </a:p>
          <a:p>
            <a:pPr>
              <a:spcBef>
                <a:spcPct val="50000"/>
              </a:spcBef>
            </a:pPr>
            <a:r>
              <a:rPr lang="hu-HU" altLang="hu-HU" i="1" smtClean="0">
                <a:sym typeface="Symbol" pitchFamily="18" charset="2"/>
              </a:rPr>
              <a:t>	</a:t>
            </a:r>
            <a:r>
              <a:rPr lang="hu-HU" altLang="hu-HU" smtClean="0">
                <a:sym typeface="Symbol" pitchFamily="18" charset="2"/>
              </a:rPr>
              <a:t>Ha </a:t>
            </a:r>
            <a:r>
              <a:rPr lang="hu-HU" altLang="hu-HU" i="1" smtClean="0">
                <a:sym typeface="Symbol" pitchFamily="18" charset="2"/>
              </a:rPr>
              <a:t>x</a:t>
            </a:r>
            <a:r>
              <a:rPr lang="hu-HU" altLang="hu-HU" smtClean="0">
                <a:sym typeface="Symbol" pitchFamily="18" charset="2"/>
              </a:rPr>
              <a:t> változó, </a:t>
            </a:r>
            <a:r>
              <a:rPr lang="hu-HU" altLang="hu-HU" i="1" smtClean="0"/>
              <a:t>x</a:t>
            </a:r>
            <a:r>
              <a:rPr lang="hu-HU" altLang="hu-HU" smtClean="0">
                <a:sym typeface="Symbol" pitchFamily="18" charset="2"/>
              </a:rPr>
              <a:t>= v(</a:t>
            </a:r>
            <a:r>
              <a:rPr lang="hu-HU" altLang="hu-HU" i="1" smtClean="0">
                <a:sym typeface="Symbol" pitchFamily="18" charset="2"/>
              </a:rPr>
              <a:t>x</a:t>
            </a:r>
            <a:r>
              <a:rPr lang="hu-HU" altLang="hu-HU" smtClean="0">
                <a:sym typeface="Symbol" pitchFamily="18" charset="2"/>
              </a:rPr>
              <a:t>).</a:t>
            </a:r>
            <a:endParaRPr lang="hu-HU" altLang="hu-HU" smtClean="0"/>
          </a:p>
        </p:txBody>
      </p:sp>
    </p:spTree>
    <p:extLst>
      <p:ext uri="{BB962C8B-B14F-4D97-AF65-F5344CB8AC3E}">
        <p14:creationId xmlns:p14="http://schemas.microsoft.com/office/powerpoint/2010/main" val="212988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323528" y="908720"/>
            <a:ext cx="8208912" cy="41088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u-HU" altLang="hu-HU" smtClean="0">
                <a:sym typeface="Symbol" pitchFamily="18" charset="2"/>
              </a:rPr>
              <a:t>Ha </a:t>
            </a:r>
            <a:r>
              <a:rPr lang="hu-HU" altLang="hu-HU" i="1" smtClean="0">
                <a:sym typeface="Symbol" pitchFamily="18" charset="2"/>
              </a:rPr>
              <a:t>t</a:t>
            </a:r>
            <a:r>
              <a:rPr lang="hu-HU" altLang="hu-HU" baseline="-25000" smtClean="0">
                <a:sym typeface="Symbol" pitchFamily="18" charset="2"/>
              </a:rPr>
              <a:t>1 </a:t>
            </a:r>
            <a:r>
              <a:rPr lang="hu-HU" altLang="hu-HU" smtClean="0">
                <a:sym typeface="Symbol" pitchFamily="18" charset="2"/>
              </a:rPr>
              <a:t>és </a:t>
            </a:r>
            <a:r>
              <a:rPr lang="hu-HU" altLang="hu-HU" i="1" smtClean="0">
                <a:sym typeface="Symbol" pitchFamily="18" charset="2"/>
              </a:rPr>
              <a:t>t</a:t>
            </a:r>
            <a:r>
              <a:rPr lang="hu-HU" altLang="hu-HU" baseline="-25000" smtClean="0">
                <a:sym typeface="Symbol" pitchFamily="18" charset="2"/>
              </a:rPr>
              <a:t>2 </a:t>
            </a:r>
            <a:r>
              <a:rPr lang="hu-HU" altLang="hu-HU" smtClean="0">
                <a:sym typeface="Symbol" pitchFamily="18" charset="2"/>
              </a:rPr>
              <a:t> két terminus, </a:t>
            </a:r>
            <a:r>
              <a:rPr lang="hu-HU" altLang="hu-HU" i="1" smtClean="0">
                <a:sym typeface="Symbol" pitchFamily="18" charset="2"/>
              </a:rPr>
              <a:t>t</a:t>
            </a:r>
            <a:r>
              <a:rPr lang="hu-HU" altLang="hu-HU" baseline="-25000" smtClean="0">
                <a:sym typeface="Symbol" pitchFamily="18" charset="2"/>
              </a:rPr>
              <a:t>1</a:t>
            </a:r>
            <a:r>
              <a:rPr lang="hu-HU" altLang="hu-HU" smtClean="0">
                <a:sym typeface="Symbol" pitchFamily="18" charset="2"/>
              </a:rPr>
              <a:t> = </a:t>
            </a:r>
            <a:r>
              <a:rPr lang="hu-HU" altLang="hu-HU" i="1" smtClean="0">
                <a:sym typeface="Symbol" pitchFamily="18" charset="2"/>
              </a:rPr>
              <a:t>t</a:t>
            </a:r>
            <a:r>
              <a:rPr lang="hu-HU" altLang="hu-HU" baseline="-25000" smtClean="0">
                <a:sym typeface="Symbol" pitchFamily="18" charset="2"/>
              </a:rPr>
              <a:t>2</a:t>
            </a:r>
            <a:r>
              <a:rPr lang="hu-HU" altLang="hu-HU" smtClean="0">
                <a:sym typeface="Symbol" pitchFamily="18" charset="2"/>
              </a:rPr>
              <a:t>= T, ha </a:t>
            </a:r>
            <a:r>
              <a:rPr lang="hu-HU" altLang="hu-HU" i="1" smtClean="0">
                <a:sym typeface="Symbol" pitchFamily="18" charset="2"/>
              </a:rPr>
              <a:t>t</a:t>
            </a:r>
            <a:r>
              <a:rPr lang="hu-HU" altLang="hu-HU" baseline="-25000" smtClean="0">
                <a:sym typeface="Symbol" pitchFamily="18" charset="2"/>
              </a:rPr>
              <a:t>1</a:t>
            </a:r>
            <a:r>
              <a:rPr lang="hu-HU" altLang="hu-HU" smtClean="0">
                <a:sym typeface="Symbol" pitchFamily="18" charset="2"/>
              </a:rPr>
              <a:t> ugyanaz, mint </a:t>
            </a:r>
            <a:r>
              <a:rPr lang="hu-HU" altLang="hu-HU" i="1" smtClean="0">
                <a:sym typeface="Symbol" pitchFamily="18" charset="2"/>
              </a:rPr>
              <a:t>t</a:t>
            </a:r>
            <a:r>
              <a:rPr lang="hu-HU" altLang="hu-HU" baseline="-25000" smtClean="0">
                <a:sym typeface="Symbol" pitchFamily="18" charset="2"/>
              </a:rPr>
              <a:t>2</a:t>
            </a:r>
            <a:r>
              <a:rPr lang="hu-HU" altLang="hu-HU" smtClean="0">
                <a:sym typeface="Symbol" pitchFamily="18" charset="2"/>
              </a:rPr>
              <a:t> (különben F).</a:t>
            </a:r>
          </a:p>
          <a:p>
            <a:r>
              <a:rPr lang="hu-HU" altLang="hu-HU" smtClean="0">
                <a:sym typeface="Symbol" pitchFamily="18" charset="2"/>
              </a:rPr>
              <a:t>Ha </a:t>
            </a:r>
            <a:r>
              <a:rPr lang="hu-HU" altLang="hu-HU" smtClean="0">
                <a:sym typeface="Symbol" pitchFamily="18" charset="2"/>
              </a:rPr>
              <a:t>P </a:t>
            </a:r>
            <a:r>
              <a:rPr lang="hu-HU" altLang="hu-HU" smtClean="0">
                <a:sym typeface="Symbol" pitchFamily="18" charset="2"/>
              </a:rPr>
              <a:t>n-argumentumú predikátumkonstans, akkor</a:t>
            </a:r>
          </a:p>
          <a:p>
            <a:r>
              <a:rPr lang="hu-HU" altLang="hu-HU">
                <a:sym typeface="Symbol" pitchFamily="18" charset="2"/>
              </a:rPr>
              <a:t> </a:t>
            </a:r>
            <a:r>
              <a:rPr lang="hu-HU" altLang="hu-HU">
                <a:sym typeface="Symbol" pitchFamily="18" charset="2"/>
              </a:rPr>
              <a:t>P</a:t>
            </a:r>
            <a:r>
              <a:rPr lang="hu-HU" altLang="hu-HU" smtClean="0"/>
              <a:t>(</a:t>
            </a:r>
            <a:r>
              <a:rPr lang="hu-HU" altLang="hu-HU" i="1" smtClean="0"/>
              <a:t>t</a:t>
            </a:r>
            <a:r>
              <a:rPr lang="hu-HU" altLang="hu-HU" baseline="-25000" smtClean="0"/>
              <a:t>1</a:t>
            </a:r>
            <a:r>
              <a:rPr lang="hu-HU" altLang="hu-HU" smtClean="0"/>
              <a:t>, </a:t>
            </a:r>
            <a:r>
              <a:rPr lang="hu-HU" altLang="hu-HU" i="1" smtClean="0"/>
              <a:t>t</a:t>
            </a:r>
            <a:r>
              <a:rPr lang="hu-HU" altLang="hu-HU" baseline="-25000" smtClean="0"/>
              <a:t>2</a:t>
            </a:r>
            <a:r>
              <a:rPr lang="hu-HU" altLang="hu-HU" smtClean="0"/>
              <a:t> , … , </a:t>
            </a:r>
            <a:r>
              <a:rPr lang="hu-HU" altLang="hu-HU" i="1" smtClean="0"/>
              <a:t>t</a:t>
            </a:r>
            <a:r>
              <a:rPr lang="hu-HU" altLang="hu-HU" baseline="-25000" smtClean="0"/>
              <a:t>n</a:t>
            </a:r>
            <a:r>
              <a:rPr lang="hu-HU" altLang="hu-HU" smtClean="0"/>
              <a:t>) </a:t>
            </a:r>
            <a:r>
              <a:rPr lang="hu-HU" altLang="hu-HU" smtClean="0">
                <a:sym typeface="Symbol" pitchFamily="18" charset="2"/>
              </a:rPr>
              <a:t>= T, ha &lt;</a:t>
            </a:r>
            <a:r>
              <a:rPr lang="hu-HU" altLang="hu-HU" i="1" smtClean="0"/>
              <a:t>t</a:t>
            </a:r>
            <a:r>
              <a:rPr lang="hu-HU" altLang="hu-HU" baseline="-25000" smtClean="0"/>
              <a:t>1</a:t>
            </a:r>
            <a:r>
              <a:rPr lang="hu-HU" altLang="hu-HU" smtClean="0">
                <a:sym typeface="Symbol" pitchFamily="18" charset="2"/>
              </a:rPr>
              <a:t>, </a:t>
            </a:r>
            <a:r>
              <a:rPr lang="hu-HU" altLang="hu-HU" i="1" smtClean="0"/>
              <a:t>t</a:t>
            </a:r>
            <a:r>
              <a:rPr lang="hu-HU" altLang="hu-HU" baseline="-25000" smtClean="0"/>
              <a:t>2</a:t>
            </a:r>
            <a:r>
              <a:rPr lang="hu-HU" altLang="hu-HU" smtClean="0">
                <a:sym typeface="Symbol" pitchFamily="18" charset="2"/>
              </a:rPr>
              <a:t>, … </a:t>
            </a:r>
            <a:r>
              <a:rPr lang="hu-HU" altLang="hu-HU" i="1" smtClean="0"/>
              <a:t>t</a:t>
            </a:r>
            <a:r>
              <a:rPr lang="hu-HU" altLang="hu-HU" baseline="-25000" smtClean="0"/>
              <a:t>n</a:t>
            </a:r>
            <a:r>
              <a:rPr lang="hu-HU" altLang="hu-HU" smtClean="0">
                <a:sym typeface="Symbol" pitchFamily="18" charset="2"/>
              </a:rPr>
              <a:t>&gt;  </a:t>
            </a:r>
            <a:r>
              <a:rPr lang="hu-HU" altLang="hu-HU" smtClean="0">
                <a:sym typeface="Symbol" pitchFamily="18" charset="2"/>
              </a:rPr>
              <a:t>(P)</a:t>
            </a:r>
            <a:endParaRPr lang="hu-HU" altLang="hu-HU" smtClean="0">
              <a:sym typeface="Symbol" pitchFamily="18" charset="2"/>
            </a:endParaRPr>
          </a:p>
          <a:p>
            <a:r>
              <a:rPr lang="hu-HU" altLang="hu-HU" smtClean="0">
                <a:sym typeface="Symbol" pitchFamily="18" charset="2"/>
              </a:rPr>
              <a:t>(egyébként F).</a:t>
            </a:r>
          </a:p>
          <a:p>
            <a:r>
              <a:rPr lang="hu-HU" altLang="hu-HU" smtClean="0"/>
              <a:t>                                                     T, ha </a:t>
            </a:r>
            <a:r>
              <a:rPr lang="hu-HU" altLang="hu-HU">
                <a:sym typeface="Symbol" pitchFamily="18" charset="2"/>
              </a:rPr>
              <a:t>A</a:t>
            </a:r>
            <a:r>
              <a:rPr lang="hu-HU" altLang="hu-HU" smtClean="0">
                <a:sym typeface="Symbol" pitchFamily="18" charset="2"/>
              </a:rPr>
              <a:t>= F</a:t>
            </a:r>
            <a:endParaRPr lang="hu-HU" altLang="hu-HU" smtClean="0"/>
          </a:p>
          <a:p>
            <a:r>
              <a:rPr lang="hu-HU" altLang="hu-HU" smtClean="0"/>
              <a:t>Ha A mondat, akkor </a:t>
            </a:r>
            <a:r>
              <a:rPr lang="hu-HU" altLang="hu-HU" smtClean="0">
                <a:sym typeface="Symbol" pitchFamily="18" charset="2"/>
              </a:rPr>
              <a:t></a:t>
            </a:r>
            <a:r>
              <a:rPr lang="hu-HU" altLang="hu-HU" smtClean="0">
                <a:sym typeface="Symbol"/>
              </a:rPr>
              <a:t></a:t>
            </a:r>
            <a:r>
              <a:rPr lang="hu-HU" altLang="hu-HU" smtClean="0">
                <a:sym typeface="Symbol" pitchFamily="18" charset="2"/>
              </a:rPr>
              <a:t>A=    </a:t>
            </a:r>
          </a:p>
          <a:p>
            <a:r>
              <a:rPr lang="hu-HU" altLang="hu-HU" smtClean="0">
                <a:sym typeface="Symbol" pitchFamily="18" charset="2"/>
              </a:rPr>
              <a:t>                                                     F a másik esetben</a:t>
            </a:r>
          </a:p>
          <a:p>
            <a:r>
              <a:rPr lang="hu-HU" altLang="hu-HU" smtClean="0">
                <a:sym typeface="Symbol" pitchFamily="18" charset="2"/>
              </a:rPr>
              <a:t> </a:t>
            </a:r>
          </a:p>
          <a:p>
            <a:r>
              <a:rPr lang="hu-HU" altLang="hu-HU" smtClean="0">
                <a:sym typeface="Symbol" pitchFamily="18" charset="2"/>
              </a:rPr>
              <a:t>Ha A és B mondatok, akkor</a:t>
            </a:r>
          </a:p>
          <a:p>
            <a:endParaRPr lang="hu-HU" altLang="hu-HU" smtClean="0">
              <a:sym typeface="Symbol" pitchFamily="18" charset="2"/>
            </a:endParaRPr>
          </a:p>
          <a:p>
            <a:r>
              <a:rPr lang="hu-HU" altLang="hu-HU" smtClean="0">
                <a:sym typeface="Symbol" pitchFamily="18" charset="2"/>
              </a:rPr>
              <a:t>	           F, ha A=T és B= F</a:t>
            </a:r>
          </a:p>
          <a:p>
            <a:r>
              <a:rPr lang="hu-HU" altLang="hu-HU" smtClean="0">
                <a:sym typeface="Symbol" pitchFamily="18" charset="2"/>
              </a:rPr>
              <a:t>A </a:t>
            </a:r>
            <a:r>
              <a:rPr lang="hu-HU" altLang="hu-HU" smtClean="0">
                <a:sym typeface="Symbol"/>
              </a:rPr>
              <a:t></a:t>
            </a:r>
            <a:r>
              <a:rPr lang="hu-HU" altLang="hu-HU" smtClean="0">
                <a:sym typeface="Symbol" pitchFamily="18" charset="2"/>
              </a:rPr>
              <a:t>B = </a:t>
            </a:r>
          </a:p>
          <a:p>
            <a:r>
              <a:rPr lang="hu-HU" altLang="hu-HU" smtClean="0">
                <a:sym typeface="Symbol" pitchFamily="18" charset="2"/>
              </a:rPr>
              <a:t>	</a:t>
            </a:r>
            <a:r>
              <a:rPr lang="hu-HU" altLang="hu-HU">
                <a:sym typeface="Symbol" pitchFamily="18" charset="2"/>
              </a:rPr>
              <a:t> </a:t>
            </a:r>
            <a:r>
              <a:rPr lang="hu-HU" altLang="hu-HU" smtClean="0">
                <a:sym typeface="Symbol" pitchFamily="18" charset="2"/>
              </a:rPr>
              <a:t>          T a többi esetben</a:t>
            </a:r>
            <a:endParaRPr lang="hu-HU" altLang="hu-HU" smtClean="0"/>
          </a:p>
          <a:p>
            <a:pPr>
              <a:spcBef>
                <a:spcPct val="50000"/>
              </a:spcBef>
            </a:pPr>
            <a:endParaRPr lang="hu-HU" altLang="hu-HU">
              <a:sym typeface="Symbol" pitchFamily="18" charset="2"/>
            </a:endParaRPr>
          </a:p>
        </p:txBody>
      </p:sp>
      <p:sp>
        <p:nvSpPr>
          <p:cNvPr id="3" name="Bal oldali kapcsos zárójel 2"/>
          <p:cNvSpPr/>
          <p:nvPr/>
        </p:nvSpPr>
        <p:spPr>
          <a:xfrm>
            <a:off x="1619672" y="3731880"/>
            <a:ext cx="216024" cy="720080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u-HU">
              <a:solidFill>
                <a:srgbClr val="FFFF00"/>
              </a:solidFill>
            </a:endParaRPr>
          </a:p>
        </p:txBody>
      </p:sp>
      <p:sp>
        <p:nvSpPr>
          <p:cNvPr id="4" name="Bal oldali kapcsos zárójel 3"/>
          <p:cNvSpPr/>
          <p:nvPr/>
        </p:nvSpPr>
        <p:spPr>
          <a:xfrm>
            <a:off x="2894308" y="2194046"/>
            <a:ext cx="216024" cy="576064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0971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ChangeArrowheads="1"/>
          </p:cNvSpPr>
          <p:nvPr/>
        </p:nvSpPr>
        <p:spPr bwMode="auto">
          <a:xfrm>
            <a:off x="609600" y="1295400"/>
            <a:ext cx="8001000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u-HU" altLang="hu-HU"/>
              <a:t>Ha A </a:t>
            </a:r>
            <a:r>
              <a:rPr lang="hu-HU" altLang="hu-HU" smtClean="0"/>
              <a:t>mondat </a:t>
            </a:r>
            <a:r>
              <a:rPr lang="hu-HU" altLang="hu-HU"/>
              <a:t>és x változó, akkor</a:t>
            </a:r>
          </a:p>
          <a:p>
            <a:pPr>
              <a:spcBef>
                <a:spcPct val="50000"/>
              </a:spcBef>
            </a:pPr>
            <a:r>
              <a:rPr lang="hu-HU" altLang="hu-HU"/>
              <a:t>	</a:t>
            </a:r>
            <a:r>
              <a:rPr lang="hu-HU" altLang="hu-HU" smtClean="0"/>
              <a:t>	F, </a:t>
            </a:r>
            <a:r>
              <a:rPr lang="hu-HU" altLang="hu-HU"/>
              <a:t>ha van olyan u </a:t>
            </a:r>
            <a:r>
              <a:rPr lang="hu-HU" altLang="hu-HU">
                <a:sym typeface="Symbol" pitchFamily="18" charset="2"/>
              </a:rPr>
              <a:t> </a:t>
            </a:r>
            <a:r>
              <a:rPr lang="hu-HU" altLang="hu-HU" sz="2400">
                <a:latin typeface="Monotype Corsiva" pitchFamily="66" charset="0"/>
                <a:sym typeface="Symbol" pitchFamily="18" charset="2"/>
              </a:rPr>
              <a:t>U</a:t>
            </a:r>
            <a:r>
              <a:rPr lang="hu-HU" altLang="hu-HU">
                <a:sym typeface="Symbol" pitchFamily="18" charset="2"/>
              </a:rPr>
              <a:t>, hogy </a:t>
            </a:r>
            <a:r>
              <a:rPr lang="hu-HU" altLang="hu-HU"/>
              <a:t>A</a:t>
            </a:r>
            <a:r>
              <a:rPr lang="hu-HU" altLang="hu-HU">
                <a:sym typeface="Symbol" pitchFamily="18" charset="2"/>
              </a:rPr>
              <a:t></a:t>
            </a:r>
            <a:r>
              <a:rPr lang="hu-HU" altLang="hu-HU" baseline="-25000">
                <a:sym typeface="Symbol" pitchFamily="18" charset="2"/>
              </a:rPr>
              <a:t>v[x:u]</a:t>
            </a:r>
            <a:r>
              <a:rPr lang="hu-HU" altLang="hu-HU">
                <a:sym typeface="Symbol" pitchFamily="18" charset="2"/>
              </a:rPr>
              <a:t> = </a:t>
            </a:r>
            <a:r>
              <a:rPr lang="hu-HU" altLang="hu-HU" smtClean="0">
                <a:sym typeface="Symbol" pitchFamily="18" charset="2"/>
              </a:rPr>
              <a:t>F</a:t>
            </a:r>
            <a:endParaRPr lang="hu-HU" altLang="hu-HU"/>
          </a:p>
          <a:p>
            <a:pPr>
              <a:spcBef>
                <a:spcPct val="50000"/>
              </a:spcBef>
            </a:pPr>
            <a:r>
              <a:rPr lang="hu-HU" altLang="hu-HU">
                <a:sym typeface="Symbol" pitchFamily="18" charset="2"/>
              </a:rPr>
              <a:t> </a:t>
            </a:r>
            <a:r>
              <a:rPr lang="hu-HU" altLang="hu-HU" i="1">
                <a:sym typeface="Symbol" pitchFamily="18" charset="2"/>
              </a:rPr>
              <a:t>x</a:t>
            </a:r>
            <a:r>
              <a:rPr lang="hu-HU" altLang="hu-HU"/>
              <a:t>A</a:t>
            </a:r>
            <a:r>
              <a:rPr lang="hu-HU" altLang="hu-HU">
                <a:sym typeface="Symbol" pitchFamily="18" charset="2"/>
              </a:rPr>
              <a:t></a:t>
            </a:r>
            <a:r>
              <a:rPr lang="hu-HU" altLang="hu-HU" baseline="-25000">
                <a:sym typeface="Symbol" pitchFamily="18" charset="2"/>
              </a:rPr>
              <a:t>v</a:t>
            </a:r>
            <a:r>
              <a:rPr lang="hu-HU" altLang="hu-HU">
                <a:sym typeface="Symbol" pitchFamily="18" charset="2"/>
              </a:rPr>
              <a:t> =  </a:t>
            </a:r>
          </a:p>
          <a:p>
            <a:pPr>
              <a:spcBef>
                <a:spcPct val="50000"/>
              </a:spcBef>
            </a:pPr>
            <a:r>
              <a:rPr lang="hu-HU" altLang="hu-HU">
                <a:sym typeface="Symbol" pitchFamily="18" charset="2"/>
              </a:rPr>
              <a:t>		</a:t>
            </a:r>
            <a:r>
              <a:rPr lang="hu-HU" altLang="hu-HU" smtClean="0">
                <a:sym typeface="Symbol" pitchFamily="18" charset="2"/>
              </a:rPr>
              <a:t>T </a:t>
            </a:r>
            <a:r>
              <a:rPr lang="hu-HU" altLang="hu-HU">
                <a:sym typeface="Symbol" pitchFamily="18" charset="2"/>
              </a:rPr>
              <a:t>máskor</a:t>
            </a:r>
          </a:p>
        </p:txBody>
      </p:sp>
      <p:sp>
        <p:nvSpPr>
          <p:cNvPr id="3" name="Bal oldali kapcsos zárójel 2"/>
          <p:cNvSpPr/>
          <p:nvPr/>
        </p:nvSpPr>
        <p:spPr>
          <a:xfrm>
            <a:off x="2051720" y="1941046"/>
            <a:ext cx="288032" cy="911890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838200" y="3264872"/>
            <a:ext cx="7772400" cy="16158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u-HU" altLang="hu-HU">
                <a:sym typeface="Symbol" pitchFamily="18" charset="2"/>
              </a:rPr>
              <a:t>ahol  v[</a:t>
            </a:r>
            <a:r>
              <a:rPr lang="hu-HU" altLang="hu-HU" i="1">
                <a:sym typeface="Symbol" pitchFamily="18" charset="2"/>
              </a:rPr>
              <a:t>x</a:t>
            </a:r>
            <a:r>
              <a:rPr lang="hu-HU" altLang="hu-HU">
                <a:sym typeface="Symbol" pitchFamily="18" charset="2"/>
              </a:rPr>
              <a:t>:u] a következő értékelőfüggvény:</a:t>
            </a:r>
          </a:p>
          <a:p>
            <a:pPr>
              <a:spcBef>
                <a:spcPct val="50000"/>
              </a:spcBef>
            </a:pPr>
            <a:r>
              <a:rPr lang="hu-HU" altLang="hu-HU">
                <a:sym typeface="Symbol" pitchFamily="18" charset="2"/>
              </a:rPr>
              <a:t>			u, ha </a:t>
            </a:r>
            <a:r>
              <a:rPr lang="hu-HU" altLang="hu-HU" i="1">
                <a:sym typeface="Symbol" pitchFamily="18" charset="2"/>
              </a:rPr>
              <a:t>x</a:t>
            </a:r>
            <a:r>
              <a:rPr lang="hu-HU" altLang="hu-HU">
                <a:sym typeface="Symbol" pitchFamily="18" charset="2"/>
              </a:rPr>
              <a:t> = </a:t>
            </a:r>
            <a:r>
              <a:rPr lang="hu-HU" altLang="hu-HU" i="1">
                <a:sym typeface="Symbol" pitchFamily="18" charset="2"/>
              </a:rPr>
              <a:t>y</a:t>
            </a:r>
            <a:r>
              <a:rPr lang="hu-HU" altLang="hu-HU">
                <a:sym typeface="Symbol" pitchFamily="18" charset="2"/>
              </a:rPr>
              <a:t>,</a:t>
            </a:r>
          </a:p>
          <a:p>
            <a:pPr>
              <a:spcBef>
                <a:spcPct val="50000"/>
              </a:spcBef>
            </a:pPr>
            <a:r>
              <a:rPr lang="hu-HU" altLang="hu-HU">
                <a:sym typeface="Symbol" pitchFamily="18" charset="2"/>
              </a:rPr>
              <a:t>	v[</a:t>
            </a:r>
            <a:r>
              <a:rPr lang="hu-HU" altLang="hu-HU" i="1">
                <a:sym typeface="Symbol" pitchFamily="18" charset="2"/>
              </a:rPr>
              <a:t>x</a:t>
            </a:r>
            <a:r>
              <a:rPr lang="hu-HU" altLang="hu-HU">
                <a:sym typeface="Symbol" pitchFamily="18" charset="2"/>
              </a:rPr>
              <a:t>:u](</a:t>
            </a:r>
            <a:r>
              <a:rPr lang="hu-HU" altLang="hu-HU" i="1">
                <a:sym typeface="Symbol" pitchFamily="18" charset="2"/>
              </a:rPr>
              <a:t>y</a:t>
            </a:r>
            <a:r>
              <a:rPr lang="hu-HU" altLang="hu-HU">
                <a:sym typeface="Symbol" pitchFamily="18" charset="2"/>
              </a:rPr>
              <a:t>) = </a:t>
            </a:r>
          </a:p>
          <a:p>
            <a:pPr>
              <a:spcBef>
                <a:spcPct val="50000"/>
              </a:spcBef>
            </a:pPr>
            <a:r>
              <a:rPr lang="hu-HU" altLang="hu-HU">
                <a:sym typeface="Symbol" pitchFamily="18" charset="2"/>
              </a:rPr>
              <a:t>			v(y) máskor (azaz a többi változóra)</a:t>
            </a:r>
          </a:p>
        </p:txBody>
      </p:sp>
      <p:sp>
        <p:nvSpPr>
          <p:cNvPr id="5" name="Bal oldali kapcsos zárójel 4"/>
          <p:cNvSpPr/>
          <p:nvPr/>
        </p:nvSpPr>
        <p:spPr>
          <a:xfrm>
            <a:off x="3203848" y="3861048"/>
            <a:ext cx="261743" cy="864096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70185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 autoUpdateAnimBg="0"/>
      <p:bldP spid="3" grpId="0" animBg="1"/>
      <p:bldP spid="4" grpId="0" uiExpand="1" build="p" autoUpdateAnimBg="0"/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683568" y="883602"/>
            <a:ext cx="77724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u-HU" altLang="hu-HU"/>
              <a:t>Ha az A </a:t>
            </a:r>
            <a:r>
              <a:rPr lang="hu-HU" altLang="hu-HU" smtClean="0"/>
              <a:t>mondatban </a:t>
            </a:r>
            <a:r>
              <a:rPr lang="hu-HU" altLang="hu-HU"/>
              <a:t>az </a:t>
            </a:r>
            <a:r>
              <a:rPr lang="hu-HU" altLang="hu-HU" i="1"/>
              <a:t>x</a:t>
            </a:r>
            <a:r>
              <a:rPr lang="hu-HU" altLang="hu-HU"/>
              <a:t> változó nem fordul elő szabadon, akkor </a:t>
            </a:r>
            <a:r>
              <a:rPr lang="hu-HU" altLang="hu-HU">
                <a:sym typeface="Symbol" pitchFamily="18" charset="2"/>
              </a:rPr>
              <a:t></a:t>
            </a:r>
            <a:r>
              <a:rPr lang="hu-HU" altLang="hu-HU"/>
              <a:t>A</a:t>
            </a:r>
            <a:r>
              <a:rPr lang="hu-HU" altLang="hu-HU">
                <a:sym typeface="Symbol" pitchFamily="18" charset="2"/>
              </a:rPr>
              <a:t></a:t>
            </a:r>
            <a:r>
              <a:rPr lang="hu-HU" altLang="hu-HU" baseline="-25000">
                <a:sym typeface="Symbol" pitchFamily="18" charset="2"/>
              </a:rPr>
              <a:t>v</a:t>
            </a:r>
            <a:r>
              <a:rPr lang="hu-HU" altLang="hu-HU">
                <a:sym typeface="Symbol" pitchFamily="18" charset="2"/>
              </a:rPr>
              <a:t> nem függ v(</a:t>
            </a:r>
            <a:r>
              <a:rPr lang="hu-HU" altLang="hu-HU" i="1">
                <a:sym typeface="Symbol" pitchFamily="18" charset="2"/>
              </a:rPr>
              <a:t>x</a:t>
            </a:r>
            <a:r>
              <a:rPr lang="hu-HU" altLang="hu-HU">
                <a:sym typeface="Symbol" pitchFamily="18" charset="2"/>
              </a:rPr>
              <a:t>) értékétől (könnyen belátható).</a:t>
            </a:r>
            <a:endParaRPr lang="hu-HU" altLang="hu-HU" sz="2800" i="1" baseline="-25000">
              <a:latin typeface="Monotype Corsiva" pitchFamily="66" charset="0"/>
              <a:sym typeface="Symbol" pitchFamily="18" charset="2"/>
            </a:endParaRP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683568" y="1772816"/>
            <a:ext cx="7543800" cy="15029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u-HU" altLang="hu-HU">
                <a:sym typeface="Symbol" pitchFamily="18" charset="2"/>
              </a:rPr>
              <a:t>Következmény: ha az A </a:t>
            </a:r>
            <a:r>
              <a:rPr lang="hu-HU" altLang="hu-HU" smtClean="0">
                <a:sym typeface="Symbol" pitchFamily="18" charset="2"/>
              </a:rPr>
              <a:t>mondat zárt</a:t>
            </a:r>
            <a:r>
              <a:rPr lang="hu-HU" altLang="hu-HU">
                <a:sym typeface="Symbol" pitchFamily="18" charset="2"/>
              </a:rPr>
              <a:t>, akkor </a:t>
            </a:r>
            <a:r>
              <a:rPr lang="hu-HU" altLang="hu-HU"/>
              <a:t>A</a:t>
            </a:r>
            <a:r>
              <a:rPr lang="hu-HU" altLang="hu-HU">
                <a:sym typeface="Symbol" pitchFamily="18" charset="2"/>
              </a:rPr>
              <a:t></a:t>
            </a:r>
            <a:r>
              <a:rPr lang="hu-HU" altLang="hu-HU" sz="2800" i="1" baseline="-25000">
                <a:latin typeface="Monotype Corsiva" pitchFamily="66" charset="0"/>
                <a:sym typeface="Symbol" pitchFamily="18" charset="2"/>
              </a:rPr>
              <a:t>M</a:t>
            </a:r>
            <a:r>
              <a:rPr lang="hu-HU" altLang="hu-HU" sz="2800" i="1" baseline="-25000">
                <a:sym typeface="Symbol" pitchFamily="18" charset="2"/>
              </a:rPr>
              <a:t>,</a:t>
            </a:r>
            <a:r>
              <a:rPr lang="hu-HU" altLang="hu-HU" sz="2800" baseline="-25000">
                <a:sym typeface="Symbol" pitchFamily="18" charset="2"/>
              </a:rPr>
              <a:t>v</a:t>
            </a:r>
            <a:r>
              <a:rPr lang="hu-HU" altLang="hu-HU">
                <a:sym typeface="Symbol" pitchFamily="18" charset="2"/>
              </a:rPr>
              <a:t>  egyáltalán nem függ attól, melyik v értékelőfüggvényt használtuk.</a:t>
            </a:r>
          </a:p>
          <a:p>
            <a:pPr>
              <a:spcBef>
                <a:spcPct val="50000"/>
              </a:spcBef>
            </a:pPr>
            <a:r>
              <a:rPr lang="hu-HU" altLang="hu-HU">
                <a:sym typeface="Symbol" pitchFamily="18" charset="2"/>
              </a:rPr>
              <a:t>Tehát ilyen esetben nyugodtan beszélhetünk A </a:t>
            </a:r>
            <a:r>
              <a:rPr lang="hu-HU" altLang="hu-HU" smtClean="0">
                <a:sym typeface="Symbol" pitchFamily="18" charset="2"/>
              </a:rPr>
              <a:t>igazságértékéről az adott modellben : </a:t>
            </a:r>
            <a:r>
              <a:rPr lang="hu-HU" altLang="hu-HU">
                <a:sym typeface="Symbol" pitchFamily="18" charset="2"/>
              </a:rPr>
              <a:t></a:t>
            </a:r>
            <a:r>
              <a:rPr lang="hu-HU" altLang="hu-HU"/>
              <a:t>A</a:t>
            </a:r>
            <a:r>
              <a:rPr lang="hu-HU" altLang="hu-HU">
                <a:sym typeface="Symbol" pitchFamily="18" charset="2"/>
              </a:rPr>
              <a:t></a:t>
            </a:r>
            <a:r>
              <a:rPr lang="hu-HU" altLang="hu-HU" sz="2800" i="1" baseline="-25000">
                <a:latin typeface="Monotype Corsiva" pitchFamily="66" charset="0"/>
                <a:sym typeface="Symbol" pitchFamily="18" charset="2"/>
              </a:rPr>
              <a:t>M</a:t>
            </a:r>
            <a:endParaRPr lang="hu-HU" altLang="hu-HU">
              <a:sym typeface="Symbol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686274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uiExpand="1" build="p" autoUpdateAnimBg="0"/>
    </p:bld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266</TotalTime>
  <Words>1008</Words>
  <Application>Microsoft Office PowerPoint</Application>
  <PresentationFormat>Diavetítés a képernyőre (4:3 oldalarány)</PresentationFormat>
  <Paragraphs>74</Paragraphs>
  <Slides>9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9</vt:i4>
      </vt:variant>
    </vt:vector>
  </HeadingPairs>
  <TitlesOfParts>
    <vt:vector size="10" baseType="lpstr">
      <vt:lpstr>Office-téma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andrás</dc:creator>
  <cp:lastModifiedBy>andrás</cp:lastModifiedBy>
  <cp:revision>8</cp:revision>
  <dcterms:created xsi:type="dcterms:W3CDTF">2017-11-10T10:42:10Z</dcterms:created>
  <dcterms:modified xsi:type="dcterms:W3CDTF">2017-11-17T11:57:41Z</dcterms:modified>
</cp:coreProperties>
</file>