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2" r:id="rId2"/>
    <p:sldId id="281" r:id="rId3"/>
    <p:sldId id="270" r:id="rId4"/>
    <p:sldId id="271" r:id="rId5"/>
    <p:sldId id="272" r:id="rId6"/>
    <p:sldId id="273" r:id="rId7"/>
    <p:sldId id="274" r:id="rId8"/>
    <p:sldId id="275" r:id="rId9"/>
    <p:sldId id="277" r:id="rId10"/>
    <p:sldId id="278" r:id="rId11"/>
    <p:sldId id="279" r:id="rId12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99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590" autoAdjust="0"/>
  </p:normalViewPr>
  <p:slideViewPr>
    <p:cSldViewPr>
      <p:cViewPr varScale="1">
        <p:scale>
          <a:sx n="107" d="100"/>
          <a:sy n="107" d="100"/>
        </p:scale>
        <p:origin x="-84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18013-8193-493A-A80C-1AE409E649E1}" type="slidenum">
              <a:rPr lang="hu-HU" altLang="hu-HU" smtClean="0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928161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E1A6D-C0DC-4AAC-8F1B-4851B631A375}" type="slidenum">
              <a:rPr lang="hu-HU" altLang="hu-HU" smtClean="0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6234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DA9C2-C749-43E0-A02A-50DDFCEFFB7C}" type="slidenum">
              <a:rPr lang="hu-HU" altLang="hu-HU" smtClean="0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018086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C1A9B-220A-42A0-839B-2FE57F30F152}" type="slidenum">
              <a:rPr lang="hu-HU" altLang="hu-HU" smtClean="0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325152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D86BF-B764-4F0F-8E2A-3F7B1CC2EC86}" type="slidenum">
              <a:rPr lang="hu-HU" altLang="hu-HU" smtClean="0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54469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7C00-C5AD-4821-9151-C38CED31766D}" type="slidenum">
              <a:rPr lang="hu-HU" altLang="hu-HU" smtClean="0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769210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73AB2-EAAC-476B-B576-D766076C9144}" type="slidenum">
              <a:rPr lang="hu-HU" altLang="hu-HU" smtClean="0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575398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86E6-E718-4DC0-BB6C-351BAD90B352}" type="slidenum">
              <a:rPr lang="hu-HU" altLang="hu-HU" smtClean="0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107217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C8F82-BA82-4DE8-A5E3-4AA8127E3B3F}" type="slidenum">
              <a:rPr lang="hu-HU" altLang="hu-HU" smtClean="0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855270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28654-C9DA-4198-B1A9-2972C2C6610C}" type="slidenum">
              <a:rPr lang="hu-HU" altLang="hu-HU" smtClean="0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252453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9FFAE-AB92-467D-94E8-976760FD4EFD}" type="slidenum">
              <a:rPr lang="hu-HU" altLang="hu-HU" smtClean="0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670661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A438D3-29B5-4B97-8FFF-8B58FA3C8FD1}" type="slidenum">
              <a:rPr lang="hu-HU" altLang="hu-HU" smtClean="0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21002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467544" y="476672"/>
            <a:ext cx="82809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800" smtClean="0"/>
              <a:t>Még egy következtetési feladat:</a:t>
            </a:r>
          </a:p>
          <a:p>
            <a:r>
              <a:rPr lang="hu-HU" sz="1800" smtClean="0"/>
              <a:t>12.8</a:t>
            </a:r>
          </a:p>
          <a:p>
            <a:r>
              <a:rPr lang="hu-HU" sz="1800" smtClean="0"/>
              <a:t>Ezen az analitikus fán három nyitott ág is van.</a:t>
            </a:r>
          </a:p>
          <a:p>
            <a:r>
              <a:rPr lang="hu-HU" sz="1800" smtClean="0"/>
              <a:t>De kettőn is egyszerre kellene teljesülnie BackOf(b, c)-nek és </a:t>
            </a:r>
            <a:r>
              <a:rPr lang="hu-HU" sz="1800" smtClean="0">
                <a:sym typeface="Symbol"/>
              </a:rPr>
              <a:t>FrontOf(c,b)-nek.</a:t>
            </a:r>
          </a:p>
          <a:p>
            <a:r>
              <a:rPr lang="hu-HU" sz="1800" smtClean="0">
                <a:sym typeface="Symbol"/>
              </a:rPr>
              <a:t>Ez semmilyen Tarski’s World világban nem lehetséges, a két predikátum jelentése miatt. </a:t>
            </a:r>
          </a:p>
          <a:p>
            <a:r>
              <a:rPr lang="hu-HU" sz="1800" smtClean="0">
                <a:sym typeface="Symbol"/>
              </a:rPr>
              <a:t>De ha a két kétargumentumú predikátumok helyére bármely másik két kétargumentumú predikátumot helyettesíthetünk, akkor nem kell, hogy ellentmondás legyen.</a:t>
            </a:r>
          </a:p>
          <a:p>
            <a:r>
              <a:rPr lang="hu-HU" sz="1800" smtClean="0">
                <a:sym typeface="Symbol"/>
              </a:rPr>
              <a:t>Ugyancsak két ágon egyszerre kellene teljesülnie Small(b)-nek és Large(b)-nek.</a:t>
            </a:r>
          </a:p>
          <a:p>
            <a:r>
              <a:rPr lang="hu-HU" sz="1800" smtClean="0">
                <a:sym typeface="Symbol"/>
              </a:rPr>
              <a:t>Ez is a predikátumok jelentése miatt lehetetlen.</a:t>
            </a:r>
          </a:p>
          <a:p>
            <a:r>
              <a:rPr lang="hu-HU" sz="1800" smtClean="0">
                <a:sym typeface="Symbol"/>
              </a:rPr>
              <a:t>Tehát a blokknyelvhez nincsen olyan modell (Tarski-féle világ), amelyben a premisszák, és a konklúzió negációja is igaz.</a:t>
            </a:r>
          </a:p>
          <a:p>
            <a:r>
              <a:rPr lang="hu-HU" sz="1800" smtClean="0">
                <a:sym typeface="Symbol"/>
              </a:rPr>
              <a:t>De ha a predikátumok jelentését szabadon változtathatjuk, akkor lehet ilyen ellenpélda.</a:t>
            </a:r>
          </a:p>
          <a:p>
            <a:r>
              <a:rPr lang="hu-HU" sz="1800" smtClean="0">
                <a:sym typeface="Symbol"/>
              </a:rPr>
              <a:t>Tehát ez a következtetés nem FO-érvényes, de analitikusan érvényes.</a:t>
            </a:r>
            <a:endParaRPr lang="hu-HU" sz="1800"/>
          </a:p>
        </p:txBody>
      </p:sp>
    </p:spTree>
    <p:extLst>
      <p:ext uri="{BB962C8B-B14F-4D97-AF65-F5344CB8AC3E}">
        <p14:creationId xmlns:p14="http://schemas.microsoft.com/office/powerpoint/2010/main" val="3833317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417146" y="1124744"/>
            <a:ext cx="835292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800" smtClean="0">
                <a:latin typeface="+mn-lt"/>
              </a:rPr>
              <a:t>De az elsőrendű logikában nem igaz, hogy véges sok lépés után már csak literálok (atomi és negált atomi mondatok) maradnak áthúzatlanul, mert az univerzális kvantifikációkat soha nem lehet áthúzni. </a:t>
            </a:r>
          </a:p>
          <a:p>
            <a:r>
              <a:rPr lang="hu-HU" sz="1800" smtClean="0">
                <a:latin typeface="+mn-lt"/>
              </a:rPr>
              <a:t>Ehelyett: </a:t>
            </a:r>
          </a:p>
          <a:p>
            <a:r>
              <a:rPr lang="hu-HU" sz="1800" smtClean="0">
                <a:latin typeface="+mn-lt"/>
              </a:rPr>
              <a:t>Legyen </a:t>
            </a:r>
            <a:r>
              <a:rPr lang="hu-HU" sz="1800" smtClean="0">
                <a:latin typeface="+mn-lt"/>
                <a:sym typeface="Symbol"/>
              </a:rPr>
              <a:t></a:t>
            </a:r>
            <a:r>
              <a:rPr lang="hu-HU" sz="1800" smtClean="0">
                <a:latin typeface="+mn-lt"/>
              </a:rPr>
              <a:t> zárt mondatok egy sorozata. A </a:t>
            </a:r>
            <a:r>
              <a:rPr lang="hu-HU" sz="1800" smtClean="0">
                <a:latin typeface="+mn-lt"/>
                <a:sym typeface="Symbol"/>
              </a:rPr>
              <a:t></a:t>
            </a:r>
            <a:r>
              <a:rPr lang="hu-HU" sz="1800" smtClean="0">
                <a:latin typeface="+mn-lt"/>
              </a:rPr>
              <a:t> mondatsorozat </a:t>
            </a:r>
            <a:r>
              <a:rPr lang="hu-HU" sz="1800" u="sng" smtClean="0">
                <a:latin typeface="+mn-lt"/>
              </a:rPr>
              <a:t>befejezett ág </a:t>
            </a:r>
            <a:r>
              <a:rPr lang="hu-HU" sz="1800">
                <a:sym typeface="Symbol"/>
              </a:rPr>
              <a:t> </a:t>
            </a:r>
            <a:r>
              <a:rPr lang="hu-HU" sz="1800" smtClean="0">
                <a:latin typeface="+mn-lt"/>
              </a:rPr>
              <a:t>-hoz, ha </a:t>
            </a:r>
            <a:br>
              <a:rPr lang="hu-HU" sz="1800" smtClean="0">
                <a:latin typeface="+mn-lt"/>
              </a:rPr>
            </a:br>
            <a:endParaRPr lang="hu-HU" sz="1800" smtClean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800" smtClean="0">
                <a:latin typeface="+mn-lt"/>
              </a:rPr>
              <a:t>nem zárt;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800" smtClean="0">
                <a:latin typeface="+mn-lt"/>
              </a:rPr>
              <a:t>szerepel benne </a:t>
            </a:r>
            <a:r>
              <a:rPr lang="hu-HU" sz="1800">
                <a:sym typeface="Symbol"/>
              </a:rPr>
              <a:t></a:t>
            </a:r>
            <a:r>
              <a:rPr lang="hu-HU" sz="1800" smtClean="0">
                <a:latin typeface="+mn-lt"/>
              </a:rPr>
              <a:t> összes eleme;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800" smtClean="0">
                <a:latin typeface="+mn-lt"/>
              </a:rPr>
              <a:t>ha szerepel benne egy „</a:t>
            </a:r>
            <a:r>
              <a:rPr lang="hu-HU" sz="1800" smtClean="0">
                <a:latin typeface="+mn-lt"/>
                <a:sym typeface="Symbol"/>
              </a:rPr>
              <a:t></a:t>
            </a:r>
            <a:r>
              <a:rPr lang="hu-HU" sz="1800" smtClean="0">
                <a:latin typeface="+mn-lt"/>
              </a:rPr>
              <a:t>A” alakú mondat, akkor szerepel A is;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800" smtClean="0">
                <a:latin typeface="+mn-lt"/>
              </a:rPr>
              <a:t>ha „A </a:t>
            </a:r>
            <a:r>
              <a:rPr lang="hu-HU" sz="1800" smtClean="0">
                <a:latin typeface="+mn-lt"/>
                <a:sym typeface="Symbol"/>
              </a:rPr>
              <a:t></a:t>
            </a:r>
            <a:r>
              <a:rPr lang="hu-HU" sz="1800" smtClean="0">
                <a:latin typeface="+mn-lt"/>
              </a:rPr>
              <a:t> B”, akkor „</a:t>
            </a:r>
            <a:r>
              <a:rPr lang="hu-HU" sz="1800" smtClean="0">
                <a:sym typeface="Symbol"/>
              </a:rPr>
              <a:t>  </a:t>
            </a:r>
            <a:r>
              <a:rPr lang="hu-HU" sz="1800" smtClean="0">
                <a:latin typeface="+mn-lt"/>
              </a:rPr>
              <a:t>A” és B közül legalább az egyik;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800" smtClean="0">
                <a:latin typeface="+mn-lt"/>
              </a:rPr>
              <a:t>ha „</a:t>
            </a:r>
            <a:r>
              <a:rPr lang="hu-HU" sz="1800">
                <a:sym typeface="Symbol"/>
              </a:rPr>
              <a:t> </a:t>
            </a:r>
            <a:r>
              <a:rPr lang="hu-HU" sz="1800" smtClean="0">
                <a:latin typeface="+mn-lt"/>
              </a:rPr>
              <a:t>(A </a:t>
            </a:r>
            <a:r>
              <a:rPr lang="hu-HU" sz="1800">
                <a:sym typeface="Symbol"/>
              </a:rPr>
              <a:t> </a:t>
            </a:r>
            <a:r>
              <a:rPr lang="hu-HU" sz="1800" smtClean="0">
                <a:latin typeface="+mn-lt"/>
              </a:rPr>
              <a:t>B)”, akkor A is, „</a:t>
            </a:r>
            <a:r>
              <a:rPr lang="hu-HU" sz="1800">
                <a:sym typeface="Symbol"/>
              </a:rPr>
              <a:t></a:t>
            </a:r>
            <a:r>
              <a:rPr lang="hu-HU" sz="1800" smtClean="0">
                <a:latin typeface="+mn-lt"/>
              </a:rPr>
              <a:t>B” is;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800" smtClean="0">
                <a:latin typeface="+mn-lt"/>
              </a:rPr>
              <a:t>ha „ </a:t>
            </a:r>
            <a:r>
              <a:rPr lang="hu-HU" sz="1800" smtClean="0">
                <a:latin typeface="+mn-lt"/>
                <a:sym typeface="Symbol"/>
              </a:rPr>
              <a:t></a:t>
            </a:r>
            <a:r>
              <a:rPr lang="hu-HU" sz="1800" smtClean="0">
                <a:latin typeface="+mn-lt"/>
              </a:rPr>
              <a:t>xA(x)” és a b névkonstans előfordul </a:t>
            </a:r>
            <a:r>
              <a:rPr lang="hu-HU" sz="1800">
                <a:sym typeface="Symbol"/>
              </a:rPr>
              <a:t></a:t>
            </a:r>
            <a:r>
              <a:rPr lang="hu-HU" sz="1800" smtClean="0">
                <a:latin typeface="+mn-lt"/>
              </a:rPr>
              <a:t> valamelyik mondatában, akkor „A(b)”; de mindenképpen szerepel legalább egy „A(b)” alakú mondat;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800" smtClean="0">
                <a:latin typeface="+mn-lt"/>
              </a:rPr>
              <a:t> ha „</a:t>
            </a:r>
            <a:r>
              <a:rPr lang="hu-HU" sz="1800" smtClean="0">
                <a:sym typeface="Symbol"/>
              </a:rPr>
              <a:t>  </a:t>
            </a:r>
            <a:r>
              <a:rPr lang="hu-HU" sz="1800">
                <a:sym typeface="Symbol"/>
              </a:rPr>
              <a:t> </a:t>
            </a:r>
            <a:r>
              <a:rPr lang="hu-HU" sz="1800" smtClean="0">
                <a:latin typeface="+mn-lt"/>
              </a:rPr>
              <a:t>xA”, akkor legalább egy „</a:t>
            </a:r>
            <a:r>
              <a:rPr lang="hu-HU" sz="1800" smtClean="0">
                <a:sym typeface="Symbol"/>
              </a:rPr>
              <a:t> </a:t>
            </a:r>
            <a:r>
              <a:rPr lang="hu-HU" sz="1800" smtClean="0">
                <a:latin typeface="+mn-lt"/>
              </a:rPr>
              <a:t> A(b)” alakú mondat;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800" smtClean="0">
                <a:latin typeface="+mn-lt"/>
              </a:rPr>
              <a:t>ha „a = b” és egy  A(a), avagy A(b) alakú </a:t>
            </a:r>
            <a:r>
              <a:rPr lang="hu-HU" sz="1800" smtClean="0">
                <a:latin typeface="+mn-lt"/>
              </a:rPr>
              <a:t>literál, </a:t>
            </a:r>
            <a:r>
              <a:rPr lang="hu-HU" sz="1800" smtClean="0">
                <a:latin typeface="+mn-lt"/>
              </a:rPr>
              <a:t>akkor A(b), illetve A(a) is.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sz="1800" smtClean="0">
              <a:latin typeface="+mn-lt"/>
            </a:endParaRPr>
          </a:p>
          <a:p>
            <a:r>
              <a:rPr lang="hu-HU" sz="1800" smtClean="0">
                <a:latin typeface="+mn-lt"/>
              </a:rPr>
              <a:t>Befejezett ágra már igaz lesz, hogy ha a rajta szereplő literálok igazak egy alkalmasan választott interpretációban, akkor a több mondat is igaz. Ennek bizonyítása még hátra van.</a:t>
            </a:r>
          </a:p>
        </p:txBody>
      </p:sp>
    </p:spTree>
    <p:extLst>
      <p:ext uri="{BB962C8B-B14F-4D97-AF65-F5344CB8AC3E}">
        <p14:creationId xmlns:p14="http://schemas.microsoft.com/office/powerpoint/2010/main" val="1766800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406755" y="1052736"/>
            <a:ext cx="81369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/>
              <a:t>Hátra van:</a:t>
            </a:r>
          </a:p>
          <a:p>
            <a:pPr marL="400050" indent="-400050">
              <a:buAutoNum type="romanUcPeriod"/>
            </a:pPr>
            <a:r>
              <a:rPr lang="hu-HU"/>
              <a:t>Az analitikus fát lehet olyan módszerrel készíteni, hogy minden ág vagy véges sok lépésben zárttá válik, vagy befejezett lesz (esetleg csak végtelen sok lépésben</a:t>
            </a:r>
            <a:r>
              <a:rPr lang="hu-HU" smtClean="0"/>
              <a:t>).</a:t>
            </a:r>
          </a:p>
          <a:p>
            <a:pPr marL="400050" indent="-400050">
              <a:buAutoNum type="romanUcPeriod"/>
            </a:pPr>
            <a:r>
              <a:rPr lang="hu-HU" smtClean="0"/>
              <a:t>Befejezett ágnak mindig van modellje.</a:t>
            </a:r>
          </a:p>
          <a:p>
            <a:endParaRPr lang="hu-HU"/>
          </a:p>
          <a:p>
            <a:r>
              <a:rPr lang="hu-HU" smtClean="0"/>
              <a:t>HF: Vizsgáljuk meg analitikus fával a 13.5 következtetést.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8619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755576" y="620688"/>
            <a:ext cx="756084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u="sng" smtClean="0"/>
              <a:t>Következményfogalmak és analitikus fák</a:t>
            </a:r>
          </a:p>
          <a:p>
            <a:r>
              <a:rPr lang="hu-HU" smtClean="0"/>
              <a:t>Ha a premisszák és a negált konklúzió analitikus fáján minden ág zárt, akkor a premisszáknak FO (elsőrendű, predikátumlogikai) következménye a konklúzió.</a:t>
            </a:r>
          </a:p>
          <a:p>
            <a:r>
              <a:rPr lang="hu-HU" smtClean="0"/>
              <a:t>Ha minden ág zárt </a:t>
            </a:r>
            <a:r>
              <a:rPr lang="hu-HU" i="1" smtClean="0"/>
              <a:t>és nem használtunk elsőrendű szabályt </a:t>
            </a:r>
            <a:r>
              <a:rPr lang="hu-HU" smtClean="0"/>
              <a:t>(azaz kvantorokkal vagy az azonossággal kapcsolatos szabályt),  akkor tautologikus (nulladrendű, kijelentéslogikai) következmény is. (Lásd 10.12, 13 feladat.)</a:t>
            </a:r>
          </a:p>
          <a:p>
            <a:r>
              <a:rPr lang="hu-HU" smtClean="0"/>
              <a:t>Ha az analitikus fán van(nak) nyitott ág(ak), de a rajta/rajtuk szereplő feltételek nem teljesíthetők egyszerre a szereplő predikátumok jelentése miatt, akkor a konklúzió (csak) anlitikus következménye a premisszáknak. (Lásd az előző dián a 12.8 feladatot.)</a:t>
            </a:r>
          </a:p>
        </p:txBody>
      </p:sp>
    </p:spTree>
    <p:extLst>
      <p:ext uri="{BB962C8B-B14F-4D97-AF65-F5344CB8AC3E}">
        <p14:creationId xmlns:p14="http://schemas.microsoft.com/office/powerpoint/2010/main" val="425787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620688"/>
            <a:ext cx="7772400" cy="1143000"/>
          </a:xfrm>
        </p:spPr>
        <p:txBody>
          <a:bodyPr>
            <a:normAutofit/>
          </a:bodyPr>
          <a:lstStyle/>
          <a:p>
            <a:r>
              <a:rPr lang="hu-HU" altLang="hu-HU" sz="3200"/>
              <a:t>Centrális logikai (szemantikai) </a:t>
            </a:r>
            <a:r>
              <a:rPr lang="hu-HU" altLang="hu-HU" sz="3200" smtClean="0"/>
              <a:t>fogalmak</a:t>
            </a:r>
            <a:br>
              <a:rPr lang="hu-HU" altLang="hu-HU" sz="3200" smtClean="0"/>
            </a:br>
            <a:r>
              <a:rPr lang="hu-HU" altLang="hu-HU" sz="3200" smtClean="0"/>
              <a:t>az elsőrendű logikában (FOL-ban)</a:t>
            </a:r>
            <a:endParaRPr lang="hu-HU" altLang="hu-HU" sz="3200"/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85800" y="2514600"/>
            <a:ext cx="7848600" cy="249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>
              <a:spcBef>
                <a:spcPct val="50000"/>
              </a:spcBef>
            </a:pPr>
            <a:r>
              <a:rPr lang="hu-HU" altLang="hu-HU" smtClean="0"/>
              <a:t>A </a:t>
            </a:r>
            <a:r>
              <a:rPr lang="hu-HU" altLang="hu-HU"/>
              <a:t>logika alapfeladata: a következtetés, következmény fogalmának vizsgálata.</a:t>
            </a:r>
          </a:p>
          <a:p>
            <a:pPr lvl="1">
              <a:spcBef>
                <a:spcPct val="50000"/>
              </a:spcBef>
            </a:pPr>
            <a:r>
              <a:rPr lang="hu-HU" altLang="hu-HU"/>
              <a:t>Szemantikai megközelítés: igazságfeltételeken keresztül. (Helyes következtetés az, amelyben a premisszák igazságfeltételeinek teljesülése esetén teljesülnie kell a konklúzió igazságeltételeinek is.)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uiExpand="1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762000" y="1052736"/>
            <a:ext cx="7772400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/>
              <a:t>Legyen </a:t>
            </a:r>
            <a:r>
              <a:rPr lang="hu-HU" altLang="hu-HU" sz="3200">
                <a:latin typeface="Monotype Corsiva" pitchFamily="66" charset="0"/>
              </a:rPr>
              <a:t>M</a:t>
            </a:r>
            <a:r>
              <a:rPr lang="hu-HU" altLang="hu-HU"/>
              <a:t> egy </a:t>
            </a:r>
            <a:r>
              <a:rPr lang="hu-HU" altLang="hu-HU" smtClean="0"/>
              <a:t>interpretációja egy adott </a:t>
            </a:r>
            <a:r>
              <a:rPr lang="hu-HU" altLang="hu-HU" sz="3200" smtClean="0">
                <a:latin typeface="Monotype Corsiva" panose="03010101010201010101" pitchFamily="66" charset="0"/>
              </a:rPr>
              <a:t>L</a:t>
            </a:r>
            <a:r>
              <a:rPr lang="hu-HU" altLang="hu-HU" smtClean="0"/>
              <a:t> elsőrendű nyelvnek (vagy más, kevésbé szerencsés terminológiával: modell az </a:t>
            </a:r>
            <a:r>
              <a:rPr lang="hu-HU" altLang="hu-HU" sz="3200" smtClean="0">
                <a:solidFill>
                  <a:prstClr val="black"/>
                </a:solidFill>
                <a:latin typeface="Monotype Corsiva" panose="03010101010201010101" pitchFamily="66" charset="0"/>
              </a:rPr>
              <a:t>L </a:t>
            </a:r>
            <a:r>
              <a:rPr lang="hu-HU" altLang="hu-HU" smtClean="0">
                <a:solidFill>
                  <a:prstClr val="black"/>
                </a:solidFill>
                <a:cs typeface="Times New Roman" panose="02020603050405020304" pitchFamily="18" charset="0"/>
              </a:rPr>
              <a:t>nyelv</a:t>
            </a:r>
            <a:r>
              <a:rPr lang="hu-HU" altLang="hu-HU" i="1" smtClean="0">
                <a:solidFill>
                  <a:prstClr val="black"/>
                </a:solidFill>
                <a:cs typeface="Times New Roman" panose="02020603050405020304" pitchFamily="18" charset="0"/>
              </a:rPr>
              <a:t>hez</a:t>
            </a:r>
            <a:r>
              <a:rPr lang="hu-HU" altLang="hu-HU" smtClean="0">
                <a:solidFill>
                  <a:prstClr val="black"/>
                </a:solidFill>
                <a:cs typeface="Times New Roman" panose="02020603050405020304" pitchFamily="18" charset="0"/>
              </a:rPr>
              <a:t>)</a:t>
            </a:r>
            <a:r>
              <a:rPr lang="hu-HU" altLang="hu-HU" smtClean="0"/>
              <a:t>, </a:t>
            </a:r>
            <a:r>
              <a:rPr lang="hu-HU" altLang="hu-HU"/>
              <a:t>A pedig a nyelv </a:t>
            </a:r>
            <a:r>
              <a:rPr lang="hu-HU" altLang="hu-HU" smtClean="0"/>
              <a:t>egy zárt mondata. </a:t>
            </a:r>
            <a:r>
              <a:rPr lang="hu-HU" altLang="hu-HU"/>
              <a:t>Azt mondjuk, hogy </a:t>
            </a:r>
            <a:r>
              <a:rPr lang="hu-HU" altLang="hu-HU" sz="3200">
                <a:latin typeface="Monotype Corsiva" pitchFamily="66" charset="0"/>
              </a:rPr>
              <a:t>M</a:t>
            </a:r>
            <a:r>
              <a:rPr lang="hu-HU" altLang="hu-HU"/>
              <a:t> </a:t>
            </a:r>
            <a:r>
              <a:rPr lang="hu-HU" altLang="hu-HU" u="sng"/>
              <a:t>modell</a:t>
            </a:r>
            <a:r>
              <a:rPr lang="hu-HU" altLang="hu-HU" i="1" u="sng"/>
              <a:t>je</a:t>
            </a:r>
            <a:r>
              <a:rPr lang="hu-HU" altLang="hu-HU"/>
              <a:t> A-nak, ha</a:t>
            </a:r>
            <a:br>
              <a:rPr lang="hu-HU" altLang="hu-HU"/>
            </a:br>
            <a:r>
              <a:rPr lang="hu-HU" altLang="hu-HU">
                <a:sym typeface="Symbol" pitchFamily="18" charset="2"/>
              </a:rPr>
              <a:t></a:t>
            </a:r>
            <a:r>
              <a:rPr lang="hu-HU" altLang="hu-HU"/>
              <a:t>A</a:t>
            </a:r>
            <a:r>
              <a:rPr lang="hu-HU" altLang="hu-HU">
                <a:sym typeface="Symbol" pitchFamily="18" charset="2"/>
              </a:rPr>
              <a:t></a:t>
            </a:r>
            <a:r>
              <a:rPr lang="hu-HU" altLang="hu-HU" i="1" baseline="-25000" smtClean="0">
                <a:latin typeface="Monotype Corsiva" pitchFamily="66" charset="0"/>
              </a:rPr>
              <a:t>M</a:t>
            </a:r>
            <a:r>
              <a:rPr lang="hu-HU" altLang="hu-HU" smtClean="0"/>
              <a:t> </a:t>
            </a:r>
            <a:r>
              <a:rPr lang="hu-HU" altLang="hu-HU"/>
              <a:t>= </a:t>
            </a:r>
            <a:r>
              <a:rPr lang="hu-HU" altLang="hu-HU" smtClean="0"/>
              <a:t>1.</a:t>
            </a:r>
            <a:endParaRPr lang="hu-HU" altLang="hu-HU"/>
          </a:p>
          <a:p>
            <a:pPr>
              <a:spcBef>
                <a:spcPct val="50000"/>
              </a:spcBef>
            </a:pPr>
            <a:r>
              <a:rPr lang="hu-HU" altLang="hu-HU" sz="3200">
                <a:latin typeface="Monotype Corsiva" pitchFamily="66" charset="0"/>
              </a:rPr>
              <a:t>M</a:t>
            </a:r>
            <a:r>
              <a:rPr lang="hu-HU" altLang="hu-HU">
                <a:latin typeface="Monotype Corsiva" pitchFamily="66" charset="0"/>
              </a:rPr>
              <a:t> </a:t>
            </a:r>
            <a:r>
              <a:rPr lang="hu-HU" altLang="hu-HU" u="sng"/>
              <a:t>modellje</a:t>
            </a:r>
            <a:r>
              <a:rPr lang="hu-HU" altLang="hu-HU">
                <a:latin typeface="Monotype Corsiva" pitchFamily="66" charset="0"/>
              </a:rPr>
              <a:t> </a:t>
            </a:r>
            <a:r>
              <a:rPr lang="hu-HU" altLang="hu-HU" smtClean="0"/>
              <a:t>egy zárt mondatokból áló </a:t>
            </a:r>
            <a:r>
              <a:rPr lang="hu-HU" altLang="hu-HU">
                <a:sym typeface="Symbol" pitchFamily="18" charset="2"/>
              </a:rPr>
              <a:t> </a:t>
            </a:r>
            <a:r>
              <a:rPr lang="hu-HU" altLang="hu-HU" smtClean="0">
                <a:sym typeface="Symbol" pitchFamily="18" charset="2"/>
              </a:rPr>
              <a:t>h</a:t>
            </a:r>
            <a:r>
              <a:rPr lang="hu-HU" altLang="hu-HU" smtClean="0"/>
              <a:t>almaznak</a:t>
            </a:r>
            <a:r>
              <a:rPr lang="hu-HU" altLang="hu-HU"/>
              <a:t>, ha bármely A</a:t>
            </a:r>
            <a:r>
              <a:rPr lang="hu-HU" altLang="hu-HU">
                <a:sym typeface="Symbol" pitchFamily="18" charset="2"/>
              </a:rPr>
              <a:t></a:t>
            </a:r>
            <a:r>
              <a:rPr lang="hu-HU" altLang="hu-HU"/>
              <a:t> </a:t>
            </a:r>
            <a:r>
              <a:rPr lang="hu-HU" altLang="hu-HU">
                <a:sym typeface="Symbol" pitchFamily="18" charset="2"/>
              </a:rPr>
              <a:t></a:t>
            </a:r>
            <a:r>
              <a:rPr lang="hu-HU" altLang="hu-HU"/>
              <a:t> </a:t>
            </a:r>
            <a:r>
              <a:rPr lang="hu-HU" altLang="hu-HU" smtClean="0"/>
              <a:t>mondatnak </a:t>
            </a:r>
            <a:r>
              <a:rPr lang="hu-HU" altLang="hu-HU"/>
              <a:t>modellje</a:t>
            </a:r>
            <a:r>
              <a:rPr lang="hu-HU" altLang="hu-HU">
                <a:sym typeface="Symbol" pitchFamily="18" charset="2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hu-HU" altLang="hu-HU">
                <a:solidFill>
                  <a:srgbClr val="FF0000"/>
                </a:solidFill>
                <a:sym typeface="Wingdings" pitchFamily="2" charset="2"/>
              </a:rPr>
              <a:t></a:t>
            </a:r>
            <a:r>
              <a:rPr lang="hu-HU" altLang="hu-HU">
                <a:sym typeface="Symbol" pitchFamily="18" charset="2"/>
              </a:rPr>
              <a:t>Ha </a:t>
            </a:r>
            <a:r>
              <a:rPr lang="hu-HU" altLang="hu-HU" sz="3200">
                <a:latin typeface="Monotype Corsiva" pitchFamily="66" charset="0"/>
              </a:rPr>
              <a:t>M</a:t>
            </a:r>
            <a:r>
              <a:rPr lang="hu-HU" altLang="hu-HU"/>
              <a:t> modellje </a:t>
            </a:r>
            <a:r>
              <a:rPr lang="hu-HU" altLang="hu-HU">
                <a:sym typeface="Symbol" pitchFamily="18" charset="2"/>
              </a:rPr>
              <a:t>-nak, akkor bármely részének is modellje (nyilvánvaló</a:t>
            </a:r>
            <a:r>
              <a:rPr lang="hu-HU" altLang="hu-HU" smtClean="0">
                <a:sym typeface="Symbol" pitchFamily="18" charset="2"/>
              </a:rPr>
              <a:t>).</a:t>
            </a:r>
          </a:p>
          <a:p>
            <a:pPr>
              <a:spcBef>
                <a:spcPct val="50000"/>
              </a:spcBef>
            </a:pPr>
            <a:endParaRPr lang="hu-HU" altLang="hu-HU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533400" y="836712"/>
            <a:ext cx="8001000" cy="5816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>
                <a:cs typeface="Times New Roman" pitchFamily="18" charset="0"/>
              </a:rPr>
              <a:t>Egy </a:t>
            </a:r>
            <a:r>
              <a:rPr lang="hu-HU" altLang="hu-HU" smtClean="0">
                <a:cs typeface="Times New Roman" pitchFamily="18" charset="0"/>
              </a:rPr>
              <a:t>mondathalmaz </a:t>
            </a:r>
            <a:r>
              <a:rPr lang="hu-HU" altLang="hu-HU" u="sng">
                <a:cs typeface="Times New Roman" pitchFamily="18" charset="0"/>
              </a:rPr>
              <a:t>ellentmondástalan</a:t>
            </a:r>
            <a:r>
              <a:rPr lang="hu-HU" altLang="hu-HU">
                <a:cs typeface="Times New Roman" pitchFamily="18" charset="0"/>
              </a:rPr>
              <a:t> (avagy </a:t>
            </a:r>
            <a:r>
              <a:rPr lang="hu-HU" altLang="hu-HU" u="sng">
                <a:cs typeface="Times New Roman" pitchFamily="18" charset="0"/>
              </a:rPr>
              <a:t>kielégíthető</a:t>
            </a:r>
            <a:r>
              <a:rPr lang="hu-HU" altLang="hu-HU">
                <a:cs typeface="Times New Roman" pitchFamily="18" charset="0"/>
              </a:rPr>
              <a:t>), ha van modellje; </a:t>
            </a:r>
            <a:r>
              <a:rPr lang="hu-HU" altLang="hu-HU" u="sng">
                <a:cs typeface="Times New Roman" pitchFamily="18" charset="0"/>
              </a:rPr>
              <a:t>ellentmondásos </a:t>
            </a:r>
            <a:r>
              <a:rPr lang="hu-HU" altLang="hu-HU">
                <a:cs typeface="Times New Roman" pitchFamily="18" charset="0"/>
              </a:rPr>
              <a:t>(</a:t>
            </a:r>
            <a:r>
              <a:rPr lang="hu-HU" altLang="hu-HU" u="sng">
                <a:cs typeface="Times New Roman" pitchFamily="18" charset="0"/>
              </a:rPr>
              <a:t>kielégíthetetlen</a:t>
            </a:r>
            <a:r>
              <a:rPr lang="hu-HU" altLang="hu-HU">
                <a:cs typeface="Times New Roman" pitchFamily="18" charset="0"/>
              </a:rPr>
              <a:t>), ha nincs.</a:t>
            </a:r>
          </a:p>
          <a:p>
            <a:pPr>
              <a:spcBef>
                <a:spcPct val="50000"/>
              </a:spcBef>
            </a:pPr>
            <a:r>
              <a:rPr lang="hu-HU" altLang="hu-HU">
                <a:solidFill>
                  <a:srgbClr val="FF0000"/>
                </a:solidFill>
                <a:sym typeface="Wingdings" pitchFamily="2" charset="2"/>
              </a:rPr>
              <a:t></a:t>
            </a:r>
            <a:r>
              <a:rPr lang="hu-HU" altLang="hu-HU">
                <a:cs typeface="Times New Roman" pitchFamily="18" charset="0"/>
              </a:rPr>
              <a:t> Ha egy </a:t>
            </a:r>
            <a:r>
              <a:rPr lang="hu-HU" altLang="hu-HU" smtClean="0">
                <a:cs typeface="Times New Roman" pitchFamily="18" charset="0"/>
              </a:rPr>
              <a:t>mondathalmaz </a:t>
            </a:r>
            <a:r>
              <a:rPr lang="hu-HU" altLang="hu-HU">
                <a:cs typeface="Times New Roman" pitchFamily="18" charset="0"/>
              </a:rPr>
              <a:t>ellentmondásos, akkor minden bővítése is ellentmondásos; ha ellentmondástalan, akkor minden része is ellentmondástalan (nyilvánvaló, különösen az előző </a:t>
            </a:r>
            <a:r>
              <a:rPr lang="hu-HU" altLang="hu-HU">
                <a:solidFill>
                  <a:srgbClr val="FF0000"/>
                </a:solidFill>
                <a:sym typeface="Wingdings" pitchFamily="2" charset="2"/>
              </a:rPr>
              <a:t></a:t>
            </a:r>
            <a:r>
              <a:rPr lang="hu-HU" altLang="hu-HU">
                <a:cs typeface="Times New Roman" pitchFamily="18" charset="0"/>
              </a:rPr>
              <a:t>-ból).</a:t>
            </a:r>
          </a:p>
          <a:p>
            <a:pPr>
              <a:spcBef>
                <a:spcPct val="50000"/>
              </a:spcBef>
            </a:pPr>
            <a:r>
              <a:rPr lang="hu-HU" altLang="hu-HU">
                <a:cs typeface="Times New Roman" pitchFamily="18" charset="0"/>
              </a:rPr>
              <a:t>Egyetlen </a:t>
            </a:r>
            <a:r>
              <a:rPr lang="hu-HU" altLang="hu-HU" smtClean="0">
                <a:cs typeface="Times New Roman" pitchFamily="18" charset="0"/>
              </a:rPr>
              <a:t>mondatot </a:t>
            </a:r>
            <a:r>
              <a:rPr lang="hu-HU" altLang="hu-HU">
                <a:cs typeface="Times New Roman" pitchFamily="18" charset="0"/>
              </a:rPr>
              <a:t>is </a:t>
            </a:r>
            <a:r>
              <a:rPr lang="hu-HU" altLang="hu-HU" smtClean="0">
                <a:cs typeface="Times New Roman" pitchFamily="18" charset="0"/>
              </a:rPr>
              <a:t>lehet ellentmondásosnak/ellentmondástalannak </a:t>
            </a:r>
            <a:r>
              <a:rPr lang="hu-HU" altLang="hu-HU">
                <a:cs typeface="Times New Roman" pitchFamily="18" charset="0"/>
              </a:rPr>
              <a:t>nevezni.</a:t>
            </a:r>
          </a:p>
          <a:p>
            <a:pPr>
              <a:spcBef>
                <a:spcPct val="50000"/>
              </a:spcBef>
            </a:pPr>
            <a:r>
              <a:rPr lang="hu-HU" altLang="hu-HU">
                <a:sym typeface="Symbol" pitchFamily="18" charset="2"/>
              </a:rPr>
              <a:t></a:t>
            </a:r>
            <a:r>
              <a:rPr lang="hu-HU" altLang="hu-HU">
                <a:cs typeface="Times New Roman" pitchFamily="18" charset="0"/>
              </a:rPr>
              <a:t> </a:t>
            </a:r>
            <a:r>
              <a:rPr lang="hu-HU" altLang="hu-HU">
                <a:sym typeface="Symbol" pitchFamily="18" charset="2"/>
              </a:rPr>
              <a:t></a:t>
            </a:r>
            <a:r>
              <a:rPr lang="hu-HU" altLang="hu-HU">
                <a:cs typeface="Times New Roman" pitchFamily="18" charset="0"/>
              </a:rPr>
              <a:t> A (szavakban: </a:t>
            </a:r>
            <a:r>
              <a:rPr lang="hu-HU" altLang="hu-HU">
                <a:sym typeface="Symbol" pitchFamily="18" charset="2"/>
              </a:rPr>
              <a:t></a:t>
            </a:r>
            <a:r>
              <a:rPr lang="hu-HU" altLang="hu-HU">
                <a:latin typeface="Symbol" pitchFamily="18" charset="2"/>
                <a:cs typeface="Times New Roman" pitchFamily="18" charset="0"/>
                <a:sym typeface="Times New Roman" pitchFamily="18" charset="0"/>
              </a:rPr>
              <a:t> </a:t>
            </a:r>
            <a:r>
              <a:rPr lang="hu-HU" altLang="hu-HU">
                <a:cs typeface="Times New Roman" pitchFamily="18" charset="0"/>
              </a:rPr>
              <a:t>-ból </a:t>
            </a:r>
            <a:r>
              <a:rPr lang="hu-HU" altLang="hu-HU" u="sng">
                <a:cs typeface="Times New Roman" pitchFamily="18" charset="0"/>
              </a:rPr>
              <a:t>következik</a:t>
            </a:r>
            <a:r>
              <a:rPr lang="hu-HU" altLang="hu-HU">
                <a:cs typeface="Times New Roman" pitchFamily="18" charset="0"/>
              </a:rPr>
              <a:t> A), ha </a:t>
            </a:r>
            <a:r>
              <a:rPr lang="hu-HU" altLang="hu-HU">
                <a:sym typeface="Symbol" pitchFamily="18" charset="2"/>
              </a:rPr>
              <a:t></a:t>
            </a:r>
            <a:r>
              <a:rPr lang="hu-HU" altLang="hu-HU">
                <a:cs typeface="Times New Roman" pitchFamily="18" charset="0"/>
              </a:rPr>
              <a:t> minden modellje A-nak is modellje.</a:t>
            </a:r>
          </a:p>
          <a:p>
            <a:pPr>
              <a:spcBef>
                <a:spcPct val="50000"/>
              </a:spcBef>
            </a:pPr>
            <a:r>
              <a:rPr lang="hu-HU" altLang="hu-HU">
                <a:cs typeface="Times New Roman" pitchFamily="18" charset="0"/>
              </a:rPr>
              <a:t>(Értelemszerűen: A </a:t>
            </a:r>
            <a:r>
              <a:rPr lang="hu-HU" altLang="hu-HU">
                <a:sym typeface="Symbol" pitchFamily="18" charset="2"/>
              </a:rPr>
              <a:t></a:t>
            </a:r>
            <a:r>
              <a:rPr lang="hu-HU" altLang="hu-HU">
                <a:cs typeface="Times New Roman" pitchFamily="18" charset="0"/>
              </a:rPr>
              <a:t> B, ha A minden modellje B-nek is modellje.)</a:t>
            </a:r>
          </a:p>
          <a:p>
            <a:pPr>
              <a:spcBef>
                <a:spcPct val="50000"/>
              </a:spcBef>
            </a:pPr>
            <a:endParaRPr lang="hu-HU" altLang="hu-H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611188" y="765175"/>
            <a:ext cx="763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hu-HU" altLang="hu-HU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922338" y="889753"/>
            <a:ext cx="701040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>
                <a:solidFill>
                  <a:srgbClr val="FF0000"/>
                </a:solidFill>
                <a:sym typeface="Wingdings" pitchFamily="2" charset="2"/>
              </a:rPr>
              <a:t></a:t>
            </a:r>
            <a:r>
              <a:rPr lang="hu-HU" altLang="hu-HU">
                <a:sym typeface="Symbol" pitchFamily="18" charset="2"/>
              </a:rPr>
              <a:t>  A akkor és csak akkor, ha -t </a:t>
            </a:r>
            <a:r>
              <a:rPr lang="hu-HU" altLang="hu-HU" smtClean="0">
                <a:sym typeface="Symbol" pitchFamily="18" charset="2"/>
              </a:rPr>
              <a:t>„</a:t>
            </a:r>
            <a:r>
              <a:rPr lang="hu-HU" altLang="hu-HU" smtClean="0">
                <a:sym typeface="Symbol"/>
              </a:rPr>
              <a:t></a:t>
            </a:r>
            <a:r>
              <a:rPr lang="hu-HU" altLang="hu-HU" smtClean="0">
                <a:sym typeface="Symbol" pitchFamily="18" charset="2"/>
              </a:rPr>
              <a:t>A</a:t>
            </a:r>
            <a:r>
              <a:rPr lang="hu-HU" altLang="hu-HU">
                <a:sym typeface="Symbol" pitchFamily="18" charset="2"/>
              </a:rPr>
              <a:t>”-val kibővítve ellentmondásos formulahalmazt kapunk, azaz   </a:t>
            </a:r>
            <a:r>
              <a:rPr lang="hu-HU" altLang="hu-HU" smtClean="0">
                <a:sym typeface="Symbol" pitchFamily="18" charset="2"/>
              </a:rPr>
              <a:t>{</a:t>
            </a:r>
            <a:r>
              <a:rPr lang="hu-HU" altLang="hu-HU" smtClean="0">
                <a:sym typeface="Symbol"/>
              </a:rPr>
              <a:t></a:t>
            </a:r>
            <a:r>
              <a:rPr lang="hu-HU" altLang="hu-HU" smtClean="0">
                <a:sym typeface="Symbol" pitchFamily="18" charset="2"/>
              </a:rPr>
              <a:t>A} kielégíthetetlen. </a:t>
            </a:r>
            <a:r>
              <a:rPr lang="hu-HU" altLang="hu-HU">
                <a:sym typeface="Symbol" pitchFamily="18" charset="2"/>
              </a:rPr>
              <a:t>(Könnyen belátható.)</a:t>
            </a:r>
          </a:p>
          <a:p>
            <a:pPr>
              <a:spcBef>
                <a:spcPct val="50000"/>
              </a:spcBef>
            </a:pPr>
            <a:r>
              <a:rPr lang="hu-HU" altLang="hu-HU">
                <a:solidFill>
                  <a:srgbClr val="FF0000"/>
                </a:solidFill>
                <a:sym typeface="Wingdings" pitchFamily="2" charset="2"/>
              </a:rPr>
              <a:t></a:t>
            </a:r>
            <a:r>
              <a:rPr lang="hu-HU" altLang="hu-HU">
                <a:sym typeface="Wingdings" pitchFamily="2" charset="2"/>
              </a:rPr>
              <a:t>Ami egy premisszahalmazból következik, az nála </a:t>
            </a:r>
            <a:r>
              <a:rPr lang="hu-HU" altLang="hu-HU" smtClean="0">
                <a:sym typeface="Wingdings" pitchFamily="2" charset="2"/>
              </a:rPr>
              <a:t>bővebb </a:t>
            </a:r>
            <a:r>
              <a:rPr lang="hu-HU" altLang="hu-HU">
                <a:sym typeface="Wingdings" pitchFamily="2" charset="2"/>
              </a:rPr>
              <a:t>premisszahalmazból is következik (</a:t>
            </a:r>
            <a:r>
              <a:rPr lang="hu-HU" altLang="hu-HU" smtClean="0">
                <a:sym typeface="Wingdings" pitchFamily="2" charset="2"/>
              </a:rPr>
              <a:t>nyilvánvaló az előzőekből). </a:t>
            </a:r>
          </a:p>
          <a:p>
            <a:pPr>
              <a:spcBef>
                <a:spcPct val="50000"/>
              </a:spcBef>
            </a:pPr>
            <a:r>
              <a:rPr lang="hu-HU" altLang="hu-HU" smtClean="0">
                <a:solidFill>
                  <a:srgbClr val="FF0000"/>
                </a:solidFill>
                <a:sym typeface="Wingdings" pitchFamily="2" charset="2"/>
              </a:rPr>
              <a:t> </a:t>
            </a:r>
            <a:r>
              <a:rPr lang="hu-HU" altLang="hu-HU" smtClean="0">
                <a:sym typeface="Wingdings" pitchFamily="2" charset="2"/>
              </a:rPr>
              <a:t>Ellentmondásos mondathalmazból bármi következik (nyilvánvaló az előzőekből).</a:t>
            </a:r>
            <a:endParaRPr lang="hu-HU" altLang="hu-HU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731555" y="1268760"/>
            <a:ext cx="7848798" cy="4278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hu-HU" altLang="hu-HU"/>
              <a:t>Az A </a:t>
            </a:r>
            <a:r>
              <a:rPr lang="hu-HU" altLang="hu-HU" smtClean="0"/>
              <a:t>mondat </a:t>
            </a:r>
            <a:r>
              <a:rPr lang="hu-HU" altLang="hu-HU" u="sng" smtClean="0"/>
              <a:t>FO-érvényes</a:t>
            </a:r>
            <a:r>
              <a:rPr lang="hu-HU" altLang="hu-HU" smtClean="0"/>
              <a:t> (</a:t>
            </a:r>
            <a:r>
              <a:rPr lang="hu-HU" altLang="hu-HU" u="sng" smtClean="0"/>
              <a:t>elsőrendű logikai </a:t>
            </a:r>
            <a:r>
              <a:rPr lang="hu-HU" altLang="hu-HU" u="sng"/>
              <a:t>igazság</a:t>
            </a:r>
            <a:r>
              <a:rPr lang="hu-HU" altLang="hu-HU"/>
              <a:t>), ha minden </a:t>
            </a:r>
            <a:r>
              <a:rPr lang="hu-HU" altLang="hu-HU" smtClean="0"/>
              <a:t>interpretációban igaz. (Azaz a nyelv tetszőleges </a:t>
            </a:r>
            <a:r>
              <a:rPr lang="hu-HU" altLang="hu-HU" sz="3200" smtClean="0">
                <a:latin typeface="Monotype Corsiva" pitchFamily="66" charset="0"/>
              </a:rPr>
              <a:t>M </a:t>
            </a:r>
            <a:r>
              <a:rPr lang="hu-HU" altLang="hu-HU" smtClean="0">
                <a:cs typeface="Times New Roman" panose="02020603050405020304" pitchFamily="18" charset="0"/>
              </a:rPr>
              <a:t>interpretációja</a:t>
            </a:r>
            <a:r>
              <a:rPr lang="hu-HU" altLang="hu-HU" smtClean="0"/>
              <a:t> modellje A-nak</a:t>
            </a:r>
            <a:r>
              <a:rPr lang="hu-HU" altLang="hu-HU"/>
              <a:t>).</a:t>
            </a:r>
          </a:p>
          <a:p>
            <a:endParaRPr lang="hu-HU" altLang="hu-HU"/>
          </a:p>
          <a:p>
            <a:pPr>
              <a:buFont typeface="Wingdings" pitchFamily="2" charset="2"/>
              <a:buNone/>
            </a:pPr>
            <a:r>
              <a:rPr lang="hu-HU" altLang="hu-HU">
                <a:solidFill>
                  <a:srgbClr val="FF0000"/>
                </a:solidFill>
                <a:sym typeface="Wingdings" pitchFamily="2" charset="2"/>
              </a:rPr>
              <a:t></a:t>
            </a:r>
            <a:r>
              <a:rPr lang="hu-HU" altLang="hu-HU">
                <a:sym typeface="Wingdings" pitchFamily="2" charset="2"/>
              </a:rPr>
              <a:t> </a:t>
            </a:r>
            <a:r>
              <a:rPr lang="hu-HU" altLang="hu-HU"/>
              <a:t>Érvényes </a:t>
            </a:r>
            <a:r>
              <a:rPr lang="hu-HU" altLang="hu-HU" smtClean="0"/>
              <a:t>mondat </a:t>
            </a:r>
            <a:r>
              <a:rPr lang="hu-HU" altLang="hu-HU"/>
              <a:t>bármiből következik, többek között az üres premisszahalmazból is (nyilvánvaló).</a:t>
            </a:r>
          </a:p>
          <a:p>
            <a:pPr>
              <a:buFont typeface="Wingdings" pitchFamily="2" charset="2"/>
              <a:buNone/>
            </a:pPr>
            <a:endParaRPr lang="hu-HU" altLang="hu-HU"/>
          </a:p>
          <a:p>
            <a:pPr>
              <a:buFont typeface="Wingdings" pitchFamily="2" charset="2"/>
              <a:buNone/>
            </a:pPr>
            <a:r>
              <a:rPr lang="hu-HU" altLang="hu-HU"/>
              <a:t>Ezért A érvényességének jelölése: </a:t>
            </a:r>
            <a:r>
              <a:rPr lang="hu-HU" altLang="hu-HU">
                <a:sym typeface="Symbol" pitchFamily="18" charset="2"/>
              </a:rPr>
              <a:t></a:t>
            </a:r>
            <a:r>
              <a:rPr lang="hu-HU" altLang="hu-HU"/>
              <a:t> </a:t>
            </a:r>
            <a:r>
              <a:rPr lang="hu-HU" altLang="hu-HU">
                <a:sym typeface="Symbol" pitchFamily="18" charset="2"/>
              </a:rPr>
              <a:t>A</a:t>
            </a:r>
          </a:p>
          <a:p>
            <a:pPr>
              <a:buFont typeface="Symbol" pitchFamily="18" charset="2"/>
              <a:buChar char="Þ"/>
            </a:pPr>
            <a:endParaRPr lang="hu-HU" altLang="hu-HU">
              <a:sym typeface="Symbol" pitchFamily="18" charset="2"/>
            </a:endParaRPr>
          </a:p>
          <a:p>
            <a:pPr>
              <a:buFont typeface="Symbol" pitchFamily="18" charset="2"/>
              <a:buNone/>
            </a:pPr>
            <a:r>
              <a:rPr lang="hu-HU" altLang="hu-HU">
                <a:solidFill>
                  <a:srgbClr val="FF0000"/>
                </a:solidFill>
                <a:sym typeface="Wingdings" pitchFamily="2" charset="2"/>
              </a:rPr>
              <a:t> </a:t>
            </a:r>
            <a:r>
              <a:rPr lang="hu-HU" altLang="hu-HU" smtClean="0"/>
              <a:t>A </a:t>
            </a:r>
            <a:r>
              <a:rPr lang="hu-HU" altLang="hu-HU">
                <a:sym typeface="Symbol" pitchFamily="18" charset="2"/>
              </a:rPr>
              <a:t></a:t>
            </a:r>
            <a:r>
              <a:rPr lang="hu-HU" altLang="hu-HU"/>
              <a:t> B </a:t>
            </a:r>
            <a:r>
              <a:rPr lang="hu-HU" altLang="hu-HU" smtClean="0"/>
              <a:t>akkor </a:t>
            </a:r>
            <a:r>
              <a:rPr lang="hu-HU" altLang="hu-HU"/>
              <a:t>és csak akkor, </a:t>
            </a:r>
            <a:r>
              <a:rPr lang="hu-HU" altLang="hu-HU" smtClean="0"/>
              <a:t>ha </a:t>
            </a:r>
            <a:r>
              <a:rPr lang="hu-HU" altLang="hu-HU" smtClean="0">
                <a:sym typeface="Symbol" pitchFamily="18" charset="2"/>
              </a:rPr>
              <a:t> </a:t>
            </a:r>
            <a:r>
              <a:rPr lang="hu-HU" altLang="hu-HU">
                <a:sym typeface="Symbol" pitchFamily="18" charset="2"/>
              </a:rPr>
              <a:t>A </a:t>
            </a:r>
            <a:r>
              <a:rPr lang="hu-HU" altLang="hu-HU" smtClean="0">
                <a:sym typeface="Symbol"/>
              </a:rPr>
              <a:t></a:t>
            </a:r>
            <a:r>
              <a:rPr lang="hu-HU" altLang="hu-HU" smtClean="0">
                <a:sym typeface="Symbol" pitchFamily="18" charset="2"/>
              </a:rPr>
              <a:t> </a:t>
            </a:r>
            <a:r>
              <a:rPr lang="hu-HU" altLang="hu-HU">
                <a:sym typeface="Symbol" pitchFamily="18" charset="2"/>
              </a:rPr>
              <a:t>B </a:t>
            </a:r>
            <a:br>
              <a:rPr lang="hu-HU" altLang="hu-HU">
                <a:sym typeface="Symbol" pitchFamily="18" charset="2"/>
              </a:rPr>
            </a:br>
            <a:r>
              <a:rPr lang="hu-HU" altLang="hu-HU">
                <a:sym typeface="Symbol" pitchFamily="18" charset="2"/>
              </a:rPr>
              <a:t>(egyszerű)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755650" y="1052736"/>
            <a:ext cx="74168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hu-HU" altLang="hu-HU"/>
              <a:t>A </a:t>
            </a:r>
            <a:r>
              <a:rPr lang="hu-HU" altLang="hu-HU">
                <a:sym typeface="Symbol" pitchFamily="18" charset="2"/>
              </a:rPr>
              <a:t></a:t>
            </a:r>
            <a:r>
              <a:rPr lang="hu-HU" altLang="hu-HU"/>
              <a:t> B (szavakban: A és B logikailag ekvivalens), ha bármely modellben ugyanaz az igazságértékük (azaz: kölcsönösen következnek egymásból).</a:t>
            </a:r>
          </a:p>
          <a:p>
            <a:endParaRPr lang="hu-HU" altLang="hu-HU"/>
          </a:p>
          <a:p>
            <a:pPr>
              <a:buFont typeface="Symbol" pitchFamily="18" charset="2"/>
              <a:buNone/>
            </a:pPr>
            <a:r>
              <a:rPr lang="hu-HU" altLang="hu-HU">
                <a:solidFill>
                  <a:srgbClr val="FF0000"/>
                </a:solidFill>
                <a:sym typeface="Wingdings" pitchFamily="2" charset="2"/>
              </a:rPr>
              <a:t></a:t>
            </a:r>
            <a:r>
              <a:rPr lang="hu-HU" altLang="hu-HU"/>
              <a:t>A </a:t>
            </a:r>
            <a:r>
              <a:rPr lang="hu-HU" altLang="hu-HU">
                <a:sym typeface="Symbol" pitchFamily="18" charset="2"/>
              </a:rPr>
              <a:t></a:t>
            </a:r>
            <a:r>
              <a:rPr lang="hu-HU" altLang="hu-HU"/>
              <a:t> B akkor és csak akkor, ha </a:t>
            </a:r>
            <a:r>
              <a:rPr lang="hu-HU" altLang="hu-HU">
                <a:sym typeface="Symbol" pitchFamily="18" charset="2"/>
              </a:rPr>
              <a:t> A </a:t>
            </a:r>
            <a:r>
              <a:rPr lang="hu-HU" altLang="hu-HU" smtClean="0">
                <a:sym typeface="Symbol"/>
              </a:rPr>
              <a:t></a:t>
            </a:r>
            <a:r>
              <a:rPr lang="hu-HU" altLang="hu-HU" smtClean="0">
                <a:sym typeface="Symbol" pitchFamily="18" charset="2"/>
              </a:rPr>
              <a:t> </a:t>
            </a:r>
            <a:r>
              <a:rPr lang="hu-HU" altLang="hu-HU">
                <a:sym typeface="Symbol" pitchFamily="18" charset="2"/>
              </a:rPr>
              <a:t>B (egyszerű</a:t>
            </a:r>
            <a:r>
              <a:rPr lang="hu-HU" altLang="hu-HU" smtClean="0">
                <a:sym typeface="Symbol" pitchFamily="18" charset="2"/>
              </a:rPr>
              <a:t>)</a:t>
            </a:r>
            <a:endParaRPr lang="hu-HU" altLang="hu-HU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611560" y="836712"/>
            <a:ext cx="799288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>
                <a:latin typeface="+mj-lt"/>
              </a:rPr>
              <a:t>Analitikus fák és centrális logikai fogalmak</a:t>
            </a:r>
          </a:p>
          <a:p>
            <a:endParaRPr lang="hu-HU">
              <a:latin typeface="+mj-lt"/>
            </a:endParaRPr>
          </a:p>
          <a:p>
            <a:r>
              <a:rPr lang="hu-HU" sz="1800" smtClean="0">
                <a:latin typeface="+mn-lt"/>
              </a:rPr>
              <a:t>(Nyelv és) interpretáció </a:t>
            </a:r>
            <a:r>
              <a:rPr lang="hu-HU" sz="1800" u="sng" smtClean="0">
                <a:latin typeface="+mn-lt"/>
              </a:rPr>
              <a:t>minimális kibővítése</a:t>
            </a:r>
            <a:r>
              <a:rPr lang="hu-HU" sz="1800" smtClean="0">
                <a:latin typeface="+mn-lt"/>
              </a:rPr>
              <a:t>: </a:t>
            </a:r>
            <a:r>
              <a:rPr lang="hu-HU" smtClean="0">
                <a:latin typeface="Monotype Corsiva" panose="03010101010201010101" pitchFamily="66" charset="0"/>
              </a:rPr>
              <a:t>L</a:t>
            </a:r>
            <a:r>
              <a:rPr lang="hu-HU" sz="1800" smtClean="0">
                <a:latin typeface="+mn-lt"/>
              </a:rPr>
              <a:t>’, </a:t>
            </a:r>
            <a:r>
              <a:rPr lang="hu-HU" smtClean="0">
                <a:latin typeface="Monotype Corsiva" panose="03010101010201010101" pitchFamily="66" charset="0"/>
              </a:rPr>
              <a:t>M</a:t>
            </a:r>
            <a:r>
              <a:rPr lang="hu-HU" sz="1800" smtClean="0">
                <a:latin typeface="+mn-lt"/>
              </a:rPr>
              <a:t>’, ha </a:t>
            </a:r>
            <a:r>
              <a:rPr lang="hu-HU" smtClean="0">
                <a:latin typeface="Monotype Corsiva" panose="03010101010201010101" pitchFamily="66" charset="0"/>
              </a:rPr>
              <a:t>L</a:t>
            </a:r>
            <a:r>
              <a:rPr lang="hu-HU" sz="1800" smtClean="0">
                <a:latin typeface="+mn-lt"/>
              </a:rPr>
              <a:t>’-ben van néhány új névkonstans, de a többi nem-logikai konstans ugyanaz, </a:t>
            </a:r>
            <a:r>
              <a:rPr lang="hu-HU" smtClean="0">
                <a:latin typeface="Monotype Corsiva" panose="03010101010201010101" pitchFamily="66" charset="0"/>
              </a:rPr>
              <a:t>M</a:t>
            </a:r>
            <a:r>
              <a:rPr lang="hu-HU" sz="1800" smtClean="0">
                <a:latin typeface="+mn-lt"/>
              </a:rPr>
              <a:t>’ pedig ugyanabból a domainből jelöletet rendel az új névkonstansokhoz is.</a:t>
            </a:r>
          </a:p>
          <a:p>
            <a:endParaRPr lang="hu-HU" sz="1800">
              <a:latin typeface="+mn-lt"/>
            </a:endParaRPr>
          </a:p>
          <a:p>
            <a:pPr marL="342900" indent="-342900">
              <a:buClr>
                <a:srgbClr val="FF0000"/>
              </a:buClr>
              <a:buAutoNum type="arabicPeriod"/>
            </a:pPr>
            <a:r>
              <a:rPr lang="hu-HU" sz="1800" smtClean="0">
                <a:latin typeface="+mn-lt"/>
              </a:rPr>
              <a:t>Ha egy interpretáció modellje egy A mondatnak, és alkalmazzuk rá valamelyik lebontási szabályt, akkor az interpretáció egy minimális kibővítése modellje lesz a szabály következtében előálló mondatoknak is (elágaztatás esetében </a:t>
            </a:r>
            <a:r>
              <a:rPr lang="hu-HU" sz="1800"/>
              <a:t>legalább az egyik ágon </a:t>
            </a:r>
            <a:r>
              <a:rPr lang="hu-HU" sz="1800" smtClean="0"/>
              <a:t>)</a:t>
            </a:r>
            <a:r>
              <a:rPr lang="hu-HU" sz="1800" smtClean="0">
                <a:latin typeface="+mn-lt"/>
              </a:rPr>
              <a:t>. Ennek igazolásához végig kell nézni az egyes szabályokat.</a:t>
            </a:r>
          </a:p>
          <a:p>
            <a:pPr marL="342900" indent="-342900">
              <a:buClr>
                <a:srgbClr val="FF0000"/>
              </a:buClr>
              <a:buAutoNum type="arabicPeriod"/>
            </a:pPr>
            <a:r>
              <a:rPr lang="hu-HU" sz="1800" smtClean="0">
                <a:latin typeface="+mn-lt"/>
              </a:rPr>
              <a:t>Ha egy interpretáció modellje egy analitikus fa összes kiinduló mondatának, akkor egy minimális kibővítése modellje legalább az egyik ágon az összes mondatnak. (Következik az előzőből.)</a:t>
            </a:r>
          </a:p>
          <a:p>
            <a:pPr marL="342900" indent="-342900">
              <a:buClr>
                <a:srgbClr val="FF0000"/>
              </a:buClr>
              <a:buAutoNum type="arabicPeriod"/>
            </a:pPr>
            <a:r>
              <a:rPr lang="hu-HU" sz="1800" smtClean="0">
                <a:latin typeface="+mn-lt"/>
              </a:rPr>
              <a:t>Ha egy analitikus fán minden ág zárt, akkor a kiinduló mondathalmaz kielégíthetetlen (ellentmondásos). (Következik 2.-ből.)</a:t>
            </a:r>
          </a:p>
          <a:p>
            <a:pPr marL="342900" indent="-342900">
              <a:buClr>
                <a:srgbClr val="FF0000"/>
              </a:buClr>
              <a:buAutoNum type="arabicPeriod"/>
            </a:pPr>
            <a:r>
              <a:rPr lang="hu-HU" sz="1800" smtClean="0">
                <a:latin typeface="+mn-lt"/>
              </a:rPr>
              <a:t>Ha egy interpretáció modellje egy analitikus fa egyik ágán az összes áthúzatlan mondatnak, akkor modellje az összes mondatnak. </a:t>
            </a:r>
          </a:p>
          <a:p>
            <a:pPr>
              <a:buClr>
                <a:srgbClr val="FF0000"/>
              </a:buClr>
            </a:pPr>
            <a:r>
              <a:rPr lang="hu-HU" sz="1800">
                <a:latin typeface="+mn-lt"/>
              </a:rPr>
              <a:t>	</a:t>
            </a:r>
            <a:r>
              <a:rPr lang="hu-HU" sz="1800" smtClean="0">
                <a:latin typeface="+mn-lt"/>
              </a:rPr>
              <a:t>Megint az összes szabály végignézésével adódik.</a:t>
            </a:r>
            <a:endParaRPr lang="hu-HU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87134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746</TotalTime>
  <Words>842</Words>
  <Application>Microsoft Office PowerPoint</Application>
  <PresentationFormat>Diavetítés a képernyőre (4:3 oldalarány)</PresentationFormat>
  <Paragraphs>66</Paragraphs>
  <Slides>11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2" baseType="lpstr">
      <vt:lpstr>Office-téma</vt:lpstr>
      <vt:lpstr>PowerPoint bemutató</vt:lpstr>
      <vt:lpstr>PowerPoint bemutató</vt:lpstr>
      <vt:lpstr>Centrális logikai (szemantikai) fogalmak az elsőrendű logikában (FOL-ban)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>KFKI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Elsőrendű nyelv</dc:title>
  <dc:creator>Máté András</dc:creator>
  <cp:lastModifiedBy>andras</cp:lastModifiedBy>
  <cp:revision>26</cp:revision>
  <dcterms:created xsi:type="dcterms:W3CDTF">2008-03-06T11:25:45Z</dcterms:created>
  <dcterms:modified xsi:type="dcterms:W3CDTF">2017-11-29T16:24:55Z</dcterms:modified>
</cp:coreProperties>
</file>