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66" r:id="rId2"/>
    <p:sldId id="257" r:id="rId3"/>
    <p:sldId id="267" r:id="rId4"/>
    <p:sldId id="258" r:id="rId5"/>
    <p:sldId id="259" r:id="rId6"/>
    <p:sldId id="260" r:id="rId7"/>
    <p:sldId id="261" r:id="rId8"/>
    <p:sldId id="268" r:id="rId9"/>
    <p:sldId id="262" r:id="rId10"/>
    <p:sldId id="264" r:id="rId11"/>
    <p:sldId id="263" r:id="rId12"/>
    <p:sldId id="265" r:id="rId13"/>
    <p:sldId id="269" r:id="rId1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87219-A43B-45F9-8658-5ECD894C8D19}" type="datetimeFigureOut">
              <a:rPr lang="hu-HU" smtClean="0"/>
              <a:t>2017.11.29.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C8374D-77F3-4C67-BA2B-CD95172E1E9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7700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C8374D-77F3-4C67-BA2B-CD95172E1E93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67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13206CD-BDBC-46AF-874C-AC72781FF00E}" type="datetimeFigureOut">
              <a:rPr lang="hu-HU" smtClean="0"/>
              <a:t>2017.11.29.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EF80152A-A095-4522-9F75-2A461EE17028}" type="slidenum">
              <a:rPr lang="hu-HU" smtClean="0"/>
              <a:t>‹#›</a:t>
            </a:fld>
            <a:endParaRPr lang="hu-HU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836712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smtClean="0">
                <a:latin typeface="+mn-lt"/>
              </a:rPr>
              <a:t>Volt: </a:t>
            </a:r>
          </a:p>
          <a:p>
            <a:endParaRPr lang="hu-HU" sz="1800">
              <a:latin typeface="+mn-lt"/>
            </a:endParaRP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 mondatnak, és alkalmazzuk rá valamelyik lebontási szabályt, akkor az interpretáció egy minimális kibővítése modellje lesz a szabály következtében előálló mondatoknak is (elágaztatás esetében </a:t>
            </a:r>
            <a:r>
              <a:rPr lang="hu-HU" sz="1800"/>
              <a:t>legalább az egyik ágon </a:t>
            </a:r>
            <a:r>
              <a:rPr lang="hu-HU" sz="1800" smtClean="0"/>
              <a:t>)</a:t>
            </a:r>
            <a:r>
              <a:rPr lang="hu-HU" sz="1800" smtClean="0">
                <a:latin typeface="+mn-lt"/>
              </a:rPr>
              <a:t>. Ennek igazolásához végig kell nézni az egyes szabályokat.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analitikus fa összes kiinduló mondatának, akkor egy minimális kibővítése modellje legalább az egyik ágon az összes mondatnak. (Következik az előzőből.)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analitikus fán minden ág zárt, akkor a kiinduló mondathalmaz kielégíthetetlen (ellentmondásos). (Következik 2.-ből.)</a:t>
            </a:r>
          </a:p>
          <a:p>
            <a:pPr marL="342900" indent="-342900">
              <a:buClr>
                <a:srgbClr val="FF0000"/>
              </a:buClr>
              <a:buAutoNum type="arabicPeriod"/>
            </a:pPr>
            <a:r>
              <a:rPr lang="hu-HU" sz="1800" smtClean="0">
                <a:latin typeface="+mn-lt"/>
              </a:rPr>
              <a:t>Ha egy interpretáció modellje egy analitikus fa egyik ágán az összes áthúzatlan mondatnak, akkor modellje az összes mondatnak. </a:t>
            </a:r>
          </a:p>
          <a:p>
            <a:pPr>
              <a:buClr>
                <a:srgbClr val="FF0000"/>
              </a:buClr>
            </a:pPr>
            <a:r>
              <a:rPr lang="hu-HU" sz="1800">
                <a:latin typeface="+mn-lt"/>
              </a:rPr>
              <a:t>	</a:t>
            </a:r>
            <a:r>
              <a:rPr lang="hu-HU" sz="1800" smtClean="0">
                <a:latin typeface="+mn-lt"/>
              </a:rPr>
              <a:t>Megint az összes szabály végignézésével adódik</a:t>
            </a:r>
            <a:r>
              <a:rPr lang="hu-HU" sz="1800" smtClean="0">
                <a:latin typeface="+mn-lt"/>
              </a:rPr>
              <a:t>.</a:t>
            </a:r>
          </a:p>
          <a:p>
            <a:r>
              <a:rPr lang="hu-HU"/>
              <a:t>Hátra van:</a:t>
            </a:r>
          </a:p>
          <a:p>
            <a:pPr marL="400050" indent="-400050">
              <a:buAutoNum type="romanUcPeriod"/>
            </a:pPr>
            <a:r>
              <a:rPr lang="hu-HU"/>
              <a:t>Az analitikus fát lehet olyan módszerrel készíteni, hogy minden ág vagy véges sok lépésben zárttá válik, vagy befejezett lesz (esetleg csak végtelen sok lépésben).</a:t>
            </a:r>
          </a:p>
          <a:p>
            <a:pPr marL="400050" indent="-400050">
              <a:buAutoNum type="romanUcPeriod"/>
            </a:pPr>
            <a:r>
              <a:rPr lang="hu-HU"/>
              <a:t>Befejezett ágnak mindig van </a:t>
            </a:r>
            <a:r>
              <a:rPr lang="hu-HU"/>
              <a:t>modellje</a:t>
            </a:r>
            <a:r>
              <a:rPr lang="hu-HU" smtClean="0"/>
              <a:t>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851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95536" y="1052736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Példa nem véges premisszás helyes következtetésre (természetes nyelven):</a:t>
            </a:r>
          </a:p>
          <a:p>
            <a:r>
              <a:rPr lang="hu-HU" dirty="0" smtClean="0"/>
              <a:t>P1 Az univerzumnak van legalább két eleme.</a:t>
            </a:r>
          </a:p>
          <a:p>
            <a:r>
              <a:rPr lang="hu-HU" dirty="0" smtClean="0"/>
              <a:t>P2 Az univerzumnak van legalább 3 eleme.</a:t>
            </a:r>
          </a:p>
          <a:p>
            <a:r>
              <a:rPr lang="hu-HU" dirty="0" smtClean="0"/>
              <a:t>…</a:t>
            </a:r>
          </a:p>
          <a:p>
            <a:r>
              <a:rPr lang="hu-HU" dirty="0" smtClean="0"/>
              <a:t>Pn Az univerzumnak van </a:t>
            </a:r>
            <a:r>
              <a:rPr lang="hu-HU" smtClean="0"/>
              <a:t>legalább </a:t>
            </a:r>
            <a:r>
              <a:rPr lang="hu-HU" smtClean="0"/>
              <a:t>n+1 </a:t>
            </a:r>
            <a:r>
              <a:rPr lang="hu-HU" dirty="0" smtClean="0"/>
              <a:t>eleme.</a:t>
            </a:r>
          </a:p>
          <a:p>
            <a:r>
              <a:rPr lang="hu-HU" dirty="0" smtClean="0"/>
              <a:t>…</a:t>
            </a:r>
          </a:p>
          <a:p>
            <a:r>
              <a:rPr lang="hu-HU" dirty="0" smtClean="0"/>
              <a:t>K Az univerzumnak végtelen sok eleme van.</a:t>
            </a:r>
          </a:p>
          <a:p>
            <a:r>
              <a:rPr lang="hu-HU" dirty="0" smtClean="0"/>
              <a:t>Kompaktsági tétel: </a:t>
            </a:r>
          </a:p>
          <a:p>
            <a:r>
              <a:rPr lang="hu-HU" dirty="0" smtClean="0"/>
              <a:t>Itt valami nem formalizálható FOL-ban.</a:t>
            </a:r>
          </a:p>
          <a:p>
            <a:r>
              <a:rPr lang="hu-HU" dirty="0" smtClean="0"/>
              <a:t>A premisszák formalizálhatók (lesz).</a:t>
            </a:r>
          </a:p>
        </p:txBody>
      </p:sp>
    </p:spTree>
    <p:extLst>
      <p:ext uri="{BB962C8B-B14F-4D97-AF65-F5344CB8AC3E}">
        <p14:creationId xmlns:p14="http://schemas.microsoft.com/office/powerpoint/2010/main" val="299120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836712"/>
            <a:ext cx="79928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Elsőrendű axiomatikus elmélet: egy rögzített FOL és benne zárt mondatok (axiómák) </a:t>
            </a:r>
            <a:r>
              <a:rPr lang="hu-HU" smtClean="0"/>
              <a:t>egy </a:t>
            </a:r>
            <a:r>
              <a:rPr lang="hu-HU"/>
              <a:t>C</a:t>
            </a:r>
            <a:r>
              <a:rPr lang="hu-HU" smtClean="0"/>
              <a:t> </a:t>
            </a:r>
            <a:r>
              <a:rPr lang="hu-HU" dirty="0" smtClean="0"/>
              <a:t>halmaza</a:t>
            </a:r>
            <a:r>
              <a:rPr lang="hu-HU" smtClean="0"/>
              <a:t>. </a:t>
            </a:r>
            <a:r>
              <a:rPr lang="hu-HU" smtClean="0"/>
              <a:t>(C </a:t>
            </a:r>
            <a:r>
              <a:rPr lang="hu-HU" dirty="0" smtClean="0"/>
              <a:t>véges, de legalább effektíven eldönthető [= van olyan véges eljárás, amely bármely mondatról megmondja, hogy </a:t>
            </a:r>
            <a:r>
              <a:rPr lang="hu-HU" smtClean="0"/>
              <a:t>axióma-e]).</a:t>
            </a:r>
            <a:endParaRPr lang="hu-HU" dirty="0" smtClean="0"/>
          </a:p>
          <a:p>
            <a:r>
              <a:rPr lang="hu-HU" dirty="0" smtClean="0"/>
              <a:t>Az elmélet tételei</a:t>
            </a:r>
            <a:r>
              <a:rPr lang="hu-HU" smtClean="0"/>
              <a:t>: </a:t>
            </a:r>
            <a:r>
              <a:rPr lang="hu-HU" smtClean="0"/>
              <a:t>C </a:t>
            </a:r>
            <a:r>
              <a:rPr lang="hu-HU" dirty="0" smtClean="0"/>
              <a:t>következményei.</a:t>
            </a:r>
          </a:p>
          <a:p>
            <a:r>
              <a:rPr lang="hu-HU" dirty="0" smtClean="0"/>
              <a:t>Egy ilyen elmélet </a:t>
            </a:r>
            <a:r>
              <a:rPr lang="hu-HU" u="sng" dirty="0" smtClean="0"/>
              <a:t>konzisztens </a:t>
            </a:r>
            <a:r>
              <a:rPr lang="hu-HU" dirty="0" smtClean="0"/>
              <a:t>(ellentmondásmentes), ha van modellje.</a:t>
            </a:r>
          </a:p>
          <a:p>
            <a:r>
              <a:rPr lang="hu-HU" dirty="0" smtClean="0"/>
              <a:t>Azaz ha a nyelv nem minden zárt mondata tétel.</a:t>
            </a:r>
          </a:p>
          <a:p>
            <a:r>
              <a:rPr lang="hu-HU" dirty="0" smtClean="0"/>
              <a:t>Ha egy ilyen elmélet konzisztens, akkor van olyan modellje is, ahol az univerzum természetes számokból áll. (LÖWENHEIM-SKOLEM, 1918)</a:t>
            </a:r>
          </a:p>
          <a:p>
            <a:r>
              <a:rPr lang="hu-HU" dirty="0" smtClean="0"/>
              <a:t>Még akkor is, ha objektumok egy, a természetes számoknál nagyobb halmaza (pl. valós számok) leírására találtuk ki. (</a:t>
            </a:r>
            <a:r>
              <a:rPr lang="hu-HU" smtClean="0"/>
              <a:t>Skolem-paradoxon</a:t>
            </a:r>
            <a:r>
              <a:rPr lang="hu-HU" smtClean="0"/>
              <a:t>)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6849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889844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Vegyük a természetes számok egy elsőrendű axiomatikus elméletét (Peano-aritmetika). Egészítsük ki egy </a:t>
            </a:r>
            <a:r>
              <a:rPr lang="hu-HU" i="1" dirty="0"/>
              <a:t>a </a:t>
            </a:r>
            <a:r>
              <a:rPr lang="hu-HU" dirty="0"/>
              <a:t> névkonstanssal, és vegyük hozzá az axiómákhoz a következő mondathalmazt:</a:t>
            </a:r>
          </a:p>
          <a:p>
            <a:r>
              <a:rPr lang="hu-HU" dirty="0"/>
              <a:t>{a </a:t>
            </a:r>
            <a:r>
              <a:rPr lang="hu-HU" dirty="0">
                <a:sym typeface="Symbol"/>
              </a:rPr>
              <a:t> 0, a  1, … a  n, …}</a:t>
            </a:r>
          </a:p>
          <a:p>
            <a:r>
              <a:rPr lang="hu-HU" dirty="0">
                <a:sym typeface="Symbol"/>
              </a:rPr>
              <a:t>Ha a Peano-aritmetika konzisztens, akkor van modellje (esetleg több is). </a:t>
            </a:r>
          </a:p>
          <a:p>
            <a:r>
              <a:rPr lang="hu-HU" dirty="0">
                <a:sym typeface="Symbol"/>
              </a:rPr>
              <a:t>Azt a modellt, amelyben nagyjából olyan számok </a:t>
            </a:r>
            <a:r>
              <a:rPr lang="hu-HU" dirty="0" smtClean="0">
                <a:sym typeface="Symbol"/>
              </a:rPr>
              <a:t>vannak, </a:t>
            </a:r>
            <a:r>
              <a:rPr lang="hu-HU" dirty="0">
                <a:sym typeface="Symbol"/>
              </a:rPr>
              <a:t>amilyennek a természetes számokat gondoljuk, standard modellnek szokás nevezni.</a:t>
            </a:r>
          </a:p>
          <a:p>
            <a:r>
              <a:rPr lang="hu-HU" dirty="0">
                <a:sym typeface="Symbol"/>
              </a:rPr>
              <a:t>Ha létezik a standard modell, akkor a fenti mondathalmaz minden véges részének van modellje.</a:t>
            </a:r>
          </a:p>
          <a:p>
            <a:r>
              <a:rPr lang="hu-HU" dirty="0">
                <a:sym typeface="Symbol"/>
              </a:rPr>
              <a:t>Tehát akkor az egésznek is van, tehát van olyan modell, amelyben van végtelen nagy szám (nem standard modell).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3776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476672"/>
            <a:ext cx="79208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13.5 feladat</a:t>
            </a:r>
          </a:p>
          <a:p>
            <a:r>
              <a:rPr lang="hu-HU" smtClean="0"/>
              <a:t>Ez egy helyes következtetés, tehát ellentmondás van a premisszák és a negált konklúzió között.</a:t>
            </a:r>
          </a:p>
          <a:p>
            <a:r>
              <a:rPr lang="hu-HU" smtClean="0"/>
              <a:t>Tudjuk: ha jól csináljuk az analitikus fát, akkor az ellentmondás ki is fog derülni.</a:t>
            </a:r>
          </a:p>
          <a:p>
            <a:r>
              <a:rPr lang="hu-HU" smtClean="0"/>
              <a:t>Ha jól csináljuk, minden névkonstansot minden univerzális kvantifikációval összepárosítunk. </a:t>
            </a:r>
          </a:p>
          <a:p>
            <a:r>
              <a:rPr lang="hu-HU" smtClean="0"/>
              <a:t>Tehát ha a negált konklúzió miatt bevezetünk két névkonstanst, a-t meg b-t, akkor mind a két premisszát mind a négy lehetséges „szereposztással” le kell bontanunk: x helyére és y helyére is a-t írva, x helyett a-t, y helyett b-t szerepeltetve, ezt megfordítva, vagy mind a kettő helyett b-t.  Ez elég fáradságos.</a:t>
            </a:r>
          </a:p>
          <a:p>
            <a:r>
              <a:rPr lang="hu-HU" smtClean="0"/>
              <a:t>Helyette érdemes megpróbálni kitalálni, hogy mi fontos.</a:t>
            </a:r>
          </a:p>
          <a:p>
            <a:r>
              <a:rPr lang="hu-HU" smtClean="0"/>
              <a:t>A negált konklúzió szerint van egy kocka (mondjuk b) meg egy dodekaéder (c) úgy, hogy c nincs balra b-től.</a:t>
            </a:r>
          </a:p>
          <a:p>
            <a:r>
              <a:rPr lang="hu-HU" smtClean="0"/>
              <a:t>Az első premissza következtében c nagyobb, mint b. </a:t>
            </a:r>
          </a:p>
          <a:p>
            <a:r>
              <a:rPr lang="hu-HU" smtClean="0"/>
              <a:t>De amásodik premissza következtében c akkor és csak akkor van balra b-től, ha nagyobb nála. </a:t>
            </a:r>
          </a:p>
          <a:p>
            <a:r>
              <a:rPr lang="hu-HU" smtClean="0"/>
              <a:t>Ellentmondás, tehát a következtetés helyes.</a:t>
            </a:r>
          </a:p>
          <a:p>
            <a:r>
              <a:rPr lang="hu-HU" smtClean="0"/>
              <a:t>HF: 13.6 feladat. Próbálják meg hasonlóan megoldani, tehát előbb informális érveléssel eldönteni, hogy helyes-e, aztán az érvelést reprezentáló analitikus fát készíteni.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369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83568" y="1556792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Egy tetszőleges </a:t>
            </a:r>
            <a:r>
              <a:rPr lang="hu-HU" dirty="0" smtClean="0">
                <a:sym typeface="Symbol"/>
              </a:rPr>
              <a:t> mondatsorozat fáját készítjük.</a:t>
            </a:r>
          </a:p>
          <a:p>
            <a:r>
              <a:rPr lang="hu-HU" dirty="0" smtClean="0">
                <a:sym typeface="Symbol"/>
              </a:rPr>
              <a:t>Volt: ha az analitikus fán minden ág zárt, akkor  kielégíthetetlen.</a:t>
            </a:r>
          </a:p>
          <a:p>
            <a:r>
              <a:rPr lang="hu-HU" dirty="0" smtClean="0">
                <a:sym typeface="Symbol"/>
              </a:rPr>
              <a:t>Ez FOL-ban nem fordítható meg minden további nélkül.</a:t>
            </a:r>
          </a:p>
          <a:p>
            <a:r>
              <a:rPr lang="hu-HU" dirty="0" smtClean="0">
                <a:sym typeface="Symbol"/>
              </a:rPr>
              <a:t>De ha  kielégíthetetlen és </a:t>
            </a:r>
            <a:r>
              <a:rPr lang="hu-HU" u="sng" dirty="0" smtClean="0">
                <a:sym typeface="Symbol"/>
              </a:rPr>
              <a:t> jól</a:t>
            </a:r>
            <a:r>
              <a:rPr lang="hu-HU" dirty="0" smtClean="0">
                <a:sym typeface="Symbol"/>
              </a:rPr>
              <a:t> csináljuk az analitikus fát, akkor minden ág zárt lesz.</a:t>
            </a:r>
          </a:p>
          <a:p>
            <a:r>
              <a:rPr lang="hu-HU" smtClean="0">
                <a:sym typeface="Symbol"/>
              </a:rPr>
              <a:t>Az, hogy jól csináljuk, a következőt jelenti:</a:t>
            </a:r>
            <a:endParaRPr lang="hu-HU" dirty="0" smtClean="0">
              <a:sym typeface="Symbol"/>
            </a:endParaRPr>
          </a:p>
          <a:p>
            <a:r>
              <a:rPr lang="hu-HU" dirty="0" smtClean="0">
                <a:sym typeface="Symbol"/>
              </a:rPr>
              <a:t>A fakészítést szakaszokra osztjuk. Minden szakasz öt részből és minden rész véges sok lépésből </a:t>
            </a:r>
            <a:r>
              <a:rPr lang="hu-HU" smtClean="0">
                <a:sym typeface="Symbol"/>
              </a:rPr>
              <a:t>áll</a:t>
            </a:r>
            <a:r>
              <a:rPr lang="hu-HU" smtClean="0">
                <a:sym typeface="Symbol"/>
              </a:rPr>
              <a:t>. A részek leírása a következő dián olvasható.</a:t>
            </a:r>
            <a:endParaRPr lang="hu-HU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23091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66867" y="476672"/>
            <a:ext cx="76328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ym typeface="Symbol"/>
              </a:rPr>
              <a:t>Első rész:   következő mondatának felvétele a fa összes nyitott ágára (egy lépés).</a:t>
            </a:r>
          </a:p>
          <a:p>
            <a:r>
              <a:rPr lang="hu-HU">
                <a:sym typeface="Symbol"/>
              </a:rPr>
              <a:t>Második rész:</a:t>
            </a:r>
            <a:r>
              <a:rPr lang="hu-HU" altLang="hu-HU">
                <a:sym typeface="Symbol" pitchFamily="18" charset="2"/>
              </a:rPr>
              <a:t> alkalmazzuk a kijelentéslogikai lebontási szabályokat az áthúzatlan mondatokra, ahányszor csak tudjuk (véges sok lépés).</a:t>
            </a:r>
          </a:p>
          <a:p>
            <a:r>
              <a:rPr lang="hu-HU">
                <a:sym typeface="Symbol" pitchFamily="18" charset="2"/>
              </a:rPr>
              <a:t>Harmadik rész: összeszámoljuk a szereplő literálokat és azonossági mondatokat, és alkalmazzuk az azonosság lebontási szabályát minden olyan esetben, amikor korábban még nem alkalmaztuk (megint véges sok lépés).</a:t>
            </a:r>
          </a:p>
          <a:p>
            <a:r>
              <a:rPr lang="hu-HU">
                <a:sym typeface="Symbol" pitchFamily="18" charset="2"/>
              </a:rPr>
              <a:t>Negyedik rész: Lebontjuk a negált univerzális kvantorral kezdődő áthúzatlan mondatokat. (Ha az eredmény ugyanilyen mondat, nem térünk hozzá vissza - ezt majd a következő </a:t>
            </a:r>
            <a:r>
              <a:rPr lang="hu-HU">
                <a:sym typeface="Symbol" pitchFamily="18" charset="2"/>
              </a:rPr>
              <a:t>szakaszban</a:t>
            </a:r>
            <a:r>
              <a:rPr lang="hu-HU" smtClean="0">
                <a:sym typeface="Symbol" pitchFamily="18" charset="2"/>
              </a:rPr>
              <a:t>.)</a:t>
            </a:r>
          </a:p>
          <a:p>
            <a:r>
              <a:rPr lang="hu-HU"/>
              <a:t>Ötödik rész: összepárosítjuk a szereplő névkonstansokat és univerzális kvantifikációkat, és alkalmazzuk az univerzális kvantor-lebontási szabályt minden olyan esetben, amikor korábban még nem tettük. Itt is csak azokkal az univerzális kvantorral kezdődő mondatokkal foglalkozunk, amelyek már ez előtt a rész előtt </a:t>
            </a:r>
            <a:r>
              <a:rPr lang="hu-HU"/>
              <a:t>megvoltak</a:t>
            </a:r>
            <a:r>
              <a:rPr lang="hu-HU" smtClean="0"/>
              <a:t>.</a:t>
            </a:r>
          </a:p>
          <a:p>
            <a:r>
              <a:rPr lang="hu-HU" smtClean="0">
                <a:sym typeface="Symbol" pitchFamily="18" charset="2"/>
              </a:rPr>
              <a:t>Ha mind az öt részt végrehajtottuk, következhet a következő szakasz első része. Ha már nincs több mondat </a:t>
            </a:r>
            <a:r>
              <a:rPr lang="hu-HU" smtClean="0">
                <a:sym typeface="Symbol"/>
              </a:rPr>
              <a:t>-ban, rátérhetünk rögtön a második részre.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9963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052736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mtClean="0"/>
              <a:t>Minden </a:t>
            </a:r>
            <a:r>
              <a:rPr lang="hu-HU" smtClean="0"/>
              <a:t>rész, és </a:t>
            </a:r>
            <a:r>
              <a:rPr lang="hu-HU" dirty="0" smtClean="0"/>
              <a:t>így minden szakasz is véges sok lépésből áll.</a:t>
            </a:r>
          </a:p>
          <a:p>
            <a:pPr algn="ctr"/>
            <a:r>
              <a:rPr lang="hu-HU" dirty="0" smtClean="0"/>
              <a:t>Minden lépés után ellenőrizzük a zártságot. Zárt ágat nem folytatunk.</a:t>
            </a:r>
          </a:p>
          <a:p>
            <a:r>
              <a:rPr lang="hu-HU" dirty="0" smtClean="0"/>
              <a:t>(*) Ha a befejezettség kritériumai előírják </a:t>
            </a:r>
            <a:r>
              <a:rPr lang="hu-HU" smtClean="0"/>
              <a:t>F </a:t>
            </a:r>
            <a:r>
              <a:rPr lang="hu-HU" smtClean="0"/>
              <a:t>(és G) mondat(ok) </a:t>
            </a:r>
            <a:r>
              <a:rPr lang="hu-HU" dirty="0" smtClean="0"/>
              <a:t>előfordulása esetén egy H mondat előfordulását, akkor H legkésőbb a későbbi mondat előfordulása utáni szakaszban ott lesz (hacsak az ág közben meg nem szakadt zártság miatt).</a:t>
            </a:r>
          </a:p>
          <a:p>
            <a:r>
              <a:rPr lang="hu-HU" dirty="0" smtClean="0"/>
              <a:t>Tehát egy ággal három dolog történhet:</a:t>
            </a:r>
          </a:p>
          <a:p>
            <a:pPr marL="400050" indent="-400050">
              <a:buAutoNum type="romanLcPeriod"/>
            </a:pPr>
            <a:r>
              <a:rPr lang="hu-HU" dirty="0" smtClean="0"/>
              <a:t>Véges sok lépés után zárttá válik.</a:t>
            </a:r>
          </a:p>
          <a:p>
            <a:pPr marL="400050" indent="-400050">
              <a:buAutoNum type="romanLcPeriod"/>
            </a:pPr>
            <a:r>
              <a:rPr lang="hu-HU" dirty="0" smtClean="0"/>
              <a:t>Véges sok lépés után már nincs több  megtehető lépés. Ebben az esetben az ág befejezett.</a:t>
            </a:r>
          </a:p>
          <a:p>
            <a:pPr marL="400050" indent="-400050">
              <a:buAutoNum type="romanLcPeriod"/>
            </a:pPr>
            <a:r>
              <a:rPr lang="hu-HU" dirty="0" smtClean="0"/>
              <a:t>A fakészítés soha nem fejeződik be véges sok lépés után. Ebben az esetben a keletkező végtelen mondatsorozat a (*) megállapítás miatt befejezett </a:t>
            </a:r>
            <a:r>
              <a:rPr lang="hu-HU" smtClean="0"/>
              <a:t>ág</a:t>
            </a:r>
            <a:r>
              <a:rPr lang="hu-HU" smtClean="0"/>
              <a:t>.</a:t>
            </a:r>
          </a:p>
          <a:p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 </a:t>
            </a:r>
            <a:r>
              <a:rPr lang="hu-HU" smtClean="0"/>
              <a:t>Ezzel bebizonyítottuk, hogy ha eszerint az előírás szerint készítjük az analitikus fát, akkor minden ág vagy zárt lesz, vagy befejezett (de az utóbbi nem biztos, hogy véges sok lépésben).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6893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611560" y="1052736"/>
            <a:ext cx="81369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Állítás: A ii-iii esetben, tehát amikor a fakészítési eljárással keletkezik egy befejezett </a:t>
            </a:r>
            <a:r>
              <a:rPr lang="hu-HU" dirty="0" smtClean="0">
                <a:sym typeface="Symbol"/>
              </a:rPr>
              <a:t> ág, meg tudunk adni egy olyan </a:t>
            </a:r>
            <a:r>
              <a:rPr lang="hu-HU" altLang="hu-HU" sz="2400" dirty="0" smtClean="0">
                <a:latin typeface="Monotype Corsiva" pitchFamily="66" charset="0"/>
              </a:rPr>
              <a:t>M </a:t>
            </a:r>
            <a:r>
              <a:rPr lang="hu-HU" altLang="hu-HU" dirty="0" smtClean="0"/>
              <a:t>= &lt; </a:t>
            </a:r>
            <a:r>
              <a:rPr lang="hu-HU" altLang="hu-HU" sz="2400" dirty="0" smtClean="0">
                <a:latin typeface="Monotype Corsiva" pitchFamily="66" charset="0"/>
              </a:rPr>
              <a:t>U</a:t>
            </a:r>
            <a:r>
              <a:rPr lang="hu-HU" altLang="hu-HU" dirty="0" smtClean="0"/>
              <a:t>, </a:t>
            </a:r>
            <a:r>
              <a:rPr lang="hu-HU" altLang="hu-HU" dirty="0" smtClean="0">
                <a:sym typeface="Symbol" pitchFamily="18" charset="2"/>
              </a:rPr>
              <a:t>&gt; interpretációt, amely </a:t>
            </a:r>
            <a:r>
              <a:rPr lang="hu-HU" altLang="hu-HU" dirty="0" smtClean="0">
                <a:sym typeface="Symbol"/>
              </a:rPr>
              <a:t>-nak, és így -nak is modellje, és </a:t>
            </a:r>
            <a:r>
              <a:rPr lang="hu-HU" altLang="hu-HU" sz="2400" dirty="0" smtClean="0">
                <a:latin typeface="Monotype Corsiva" pitchFamily="66" charset="0"/>
              </a:rPr>
              <a:t>U</a:t>
            </a:r>
            <a:r>
              <a:rPr lang="hu-HU" altLang="hu-HU" dirty="0" smtClean="0">
                <a:latin typeface="Monotype Corsiva" pitchFamily="66" charset="0"/>
              </a:rPr>
              <a:t> </a:t>
            </a:r>
            <a:r>
              <a:rPr lang="hu-HU" altLang="hu-HU" dirty="0" smtClean="0"/>
              <a:t>elemei természetes számok.</a:t>
            </a:r>
          </a:p>
          <a:p>
            <a:r>
              <a:rPr lang="hu-HU" dirty="0" smtClean="0"/>
              <a:t>Bizonyítás:</a:t>
            </a:r>
          </a:p>
          <a:p>
            <a:r>
              <a:rPr lang="hu-HU" altLang="hu-HU" dirty="0" smtClean="0"/>
              <a:t>Először nem az univerzumot, hanem a névkonstansok jelöletét adjuk meg.</a:t>
            </a:r>
          </a:p>
          <a:p>
            <a:r>
              <a:rPr lang="hu-HU" altLang="hu-HU" dirty="0" smtClean="0"/>
              <a:t>Soroljuk fel a </a:t>
            </a:r>
            <a:r>
              <a:rPr lang="hu-HU" altLang="hu-HU" dirty="0" smtClean="0">
                <a:sym typeface="Symbol" pitchFamily="18" charset="2"/>
              </a:rPr>
              <a:t>-ban előforduló névkonstansokat:</a:t>
            </a:r>
          </a:p>
          <a:p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0</a:t>
            </a:r>
            <a:r>
              <a:rPr lang="hu-HU" altLang="hu-HU" dirty="0" smtClean="0">
                <a:sym typeface="Symbol" pitchFamily="18" charset="2"/>
              </a:rPr>
              <a:t>, 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1</a:t>
            </a:r>
            <a:r>
              <a:rPr lang="hu-HU" altLang="hu-HU" dirty="0" smtClean="0">
                <a:sym typeface="Symbol" pitchFamily="18" charset="2"/>
              </a:rPr>
              <a:t>,…, 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n</a:t>
            </a:r>
            <a:r>
              <a:rPr lang="hu-HU" altLang="hu-HU" dirty="0" smtClean="0">
                <a:sym typeface="Symbol" pitchFamily="18" charset="2"/>
              </a:rPr>
              <a:t>, …</a:t>
            </a:r>
          </a:p>
          <a:p>
            <a:r>
              <a:rPr lang="hu-HU" altLang="hu-HU" dirty="0" smtClean="0"/>
              <a:t>	Legyen </a:t>
            </a:r>
            <a:r>
              <a:rPr lang="hu-HU" altLang="hu-HU" dirty="0" smtClean="0">
                <a:sym typeface="Symbol" pitchFamily="18" charset="2"/>
              </a:rPr>
              <a:t>(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0</a:t>
            </a:r>
            <a:r>
              <a:rPr lang="hu-HU" altLang="hu-HU" dirty="0" smtClean="0">
                <a:sym typeface="Symbol" pitchFamily="18" charset="2"/>
              </a:rPr>
              <a:t>) = 0.</a:t>
            </a:r>
          </a:p>
          <a:p>
            <a:r>
              <a:rPr lang="hu-HU" altLang="hu-HU" dirty="0" smtClean="0">
                <a:sym typeface="Symbol" pitchFamily="18" charset="2"/>
              </a:rPr>
              <a:t>	Mi legyen (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1</a:t>
            </a:r>
            <a:r>
              <a:rPr lang="hu-HU" altLang="hu-HU" dirty="0" smtClean="0">
                <a:sym typeface="Symbol" pitchFamily="18" charset="2"/>
              </a:rPr>
              <a:t>)?</a:t>
            </a:r>
          </a:p>
          <a:p>
            <a:r>
              <a:rPr lang="hu-HU" altLang="hu-HU" dirty="0" smtClean="0">
                <a:sym typeface="Symbol" pitchFamily="18" charset="2"/>
              </a:rPr>
              <a:t>	(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1</a:t>
            </a:r>
            <a:r>
              <a:rPr lang="hu-HU" altLang="hu-HU" dirty="0" smtClean="0">
                <a:sym typeface="Symbol" pitchFamily="18" charset="2"/>
              </a:rPr>
              <a:t>) = 1</a:t>
            </a:r>
          </a:p>
          <a:p>
            <a:r>
              <a:rPr lang="hu-HU" altLang="hu-HU" dirty="0" smtClean="0">
                <a:sym typeface="Symbol" pitchFamily="18" charset="2"/>
              </a:rPr>
              <a:t>	kivéve, ha „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0</a:t>
            </a:r>
            <a:r>
              <a:rPr lang="hu-HU" altLang="hu-HU" i="1" dirty="0" smtClean="0">
                <a:sym typeface="Symbol" pitchFamily="18" charset="2"/>
              </a:rPr>
              <a:t> = a</a:t>
            </a:r>
            <a:r>
              <a:rPr lang="hu-HU" altLang="hu-HU" baseline="-25000" dirty="0" smtClean="0">
                <a:sym typeface="Symbol" pitchFamily="18" charset="2"/>
              </a:rPr>
              <a:t>1</a:t>
            </a:r>
            <a:r>
              <a:rPr lang="hu-HU" altLang="hu-HU" dirty="0" smtClean="0">
                <a:sym typeface="Symbol" pitchFamily="18" charset="2"/>
              </a:rPr>
              <a:t>” vagy „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1</a:t>
            </a:r>
            <a:r>
              <a:rPr lang="hu-HU" altLang="hu-HU" i="1" dirty="0" smtClean="0">
                <a:sym typeface="Symbol" pitchFamily="18" charset="2"/>
              </a:rPr>
              <a:t> = a</a:t>
            </a:r>
            <a:r>
              <a:rPr lang="hu-HU" altLang="hu-HU" baseline="-25000" dirty="0" smtClean="0">
                <a:sym typeface="Symbol" pitchFamily="18" charset="2"/>
              </a:rPr>
              <a:t>0</a:t>
            </a:r>
            <a:r>
              <a:rPr lang="hu-HU" altLang="hu-HU" dirty="0" smtClean="0">
                <a:sym typeface="Symbol" pitchFamily="18" charset="2"/>
              </a:rPr>
              <a:t>” előfordul -ban (mert akkor 0).</a:t>
            </a:r>
          </a:p>
          <a:p>
            <a:r>
              <a:rPr lang="hu-HU" altLang="hu-HU" dirty="0" smtClean="0">
                <a:sym typeface="Symbol" pitchFamily="18" charset="2"/>
              </a:rPr>
              <a:t>Általában (tegyük fel, hogy az n számnál kisebb indexekre már definiáltuk </a:t>
            </a:r>
            <a:r>
              <a:rPr lang="el-GR" altLang="hu-HU" smtClean="0">
                <a:sym typeface="Symbol" pitchFamily="18" charset="2"/>
              </a:rPr>
              <a:t>ρ</a:t>
            </a:r>
            <a:r>
              <a:rPr lang="hu-HU" altLang="hu-HU" dirty="0" smtClean="0">
                <a:sym typeface="Symbol" pitchFamily="18" charset="2"/>
              </a:rPr>
              <a:t>-t): </a:t>
            </a:r>
            <a:br>
              <a:rPr lang="hu-HU" altLang="hu-HU" dirty="0" smtClean="0">
                <a:sym typeface="Symbol" pitchFamily="18" charset="2"/>
              </a:rPr>
            </a:br>
            <a:r>
              <a:rPr lang="hu-HU" altLang="hu-HU" dirty="0" smtClean="0">
                <a:sym typeface="Symbol" pitchFamily="18" charset="2"/>
              </a:rPr>
              <a:t>	</a:t>
            </a:r>
            <a:r>
              <a:rPr lang="hu-HU" altLang="hu-HU" dirty="0" smtClean="0"/>
              <a:t>(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n</a:t>
            </a:r>
            <a:r>
              <a:rPr lang="hu-HU" altLang="hu-HU" dirty="0" smtClean="0"/>
              <a:t>) = </a:t>
            </a:r>
            <a:r>
              <a:rPr lang="hu-HU" altLang="hu-HU" i="1" dirty="0" smtClean="0"/>
              <a:t>n</a:t>
            </a:r>
            <a:r>
              <a:rPr lang="hu-HU" altLang="hu-HU" dirty="0" smtClean="0"/>
              <a:t>, kivéve, ha van olyan  </a:t>
            </a:r>
            <a:r>
              <a:rPr lang="hu-HU" altLang="hu-HU" i="1" dirty="0" smtClean="0"/>
              <a:t>j &lt; n</a:t>
            </a:r>
            <a:r>
              <a:rPr lang="hu-HU" altLang="hu-HU" dirty="0" smtClean="0"/>
              <a:t>, hogy </a:t>
            </a:r>
            <a:r>
              <a:rPr lang="hu-HU" altLang="hu-HU" dirty="0" smtClean="0">
                <a:sym typeface="Symbol" pitchFamily="18" charset="2"/>
              </a:rPr>
              <a:t>„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j</a:t>
            </a:r>
            <a:r>
              <a:rPr lang="hu-HU" altLang="hu-HU" i="1" dirty="0" smtClean="0">
                <a:sym typeface="Symbol" pitchFamily="18" charset="2"/>
              </a:rPr>
              <a:t> = a</a:t>
            </a:r>
            <a:r>
              <a:rPr lang="hu-HU" altLang="hu-HU" baseline="-25000" dirty="0" smtClean="0">
                <a:sym typeface="Symbol" pitchFamily="18" charset="2"/>
              </a:rPr>
              <a:t>n</a:t>
            </a:r>
            <a:r>
              <a:rPr lang="hu-HU" altLang="hu-HU" dirty="0" smtClean="0">
                <a:sym typeface="Symbol" pitchFamily="18" charset="2"/>
              </a:rPr>
              <a:t>”</a:t>
            </a:r>
            <a:r>
              <a:rPr lang="hu-HU" altLang="hu-HU" i="1" dirty="0" smtClean="0"/>
              <a:t> </a:t>
            </a:r>
            <a:r>
              <a:rPr lang="hu-HU" altLang="hu-HU" dirty="0" smtClean="0"/>
              <a:t>vagy</a:t>
            </a:r>
            <a:r>
              <a:rPr lang="hu-HU" altLang="hu-HU" i="1" dirty="0" smtClean="0"/>
              <a:t> </a:t>
            </a:r>
            <a:r>
              <a:rPr lang="hu-HU" altLang="hu-HU" dirty="0" smtClean="0">
                <a:sym typeface="Symbol" pitchFamily="18" charset="2"/>
              </a:rPr>
              <a:t>„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baseline="-25000" dirty="0" smtClean="0">
                <a:sym typeface="Symbol" pitchFamily="18" charset="2"/>
              </a:rPr>
              <a:t>n</a:t>
            </a:r>
            <a:r>
              <a:rPr lang="hu-HU" altLang="hu-HU" i="1" dirty="0" smtClean="0">
                <a:sym typeface="Symbol" pitchFamily="18" charset="2"/>
              </a:rPr>
              <a:t> = a</a:t>
            </a:r>
            <a:r>
              <a:rPr lang="hu-HU" altLang="hu-HU" baseline="-25000" dirty="0" smtClean="0">
                <a:sym typeface="Symbol" pitchFamily="18" charset="2"/>
              </a:rPr>
              <a:t>j</a:t>
            </a:r>
            <a:r>
              <a:rPr lang="hu-HU" altLang="hu-HU" dirty="0" smtClean="0">
                <a:sym typeface="Symbol" pitchFamily="18" charset="2"/>
              </a:rPr>
              <a:t>” előfordul -ban. </a:t>
            </a:r>
          </a:p>
          <a:p>
            <a:r>
              <a:rPr lang="hu-HU" altLang="hu-HU" dirty="0" smtClean="0">
                <a:sym typeface="Symbol" pitchFamily="18" charset="2"/>
              </a:rPr>
              <a:t>	Ilyenkor </a:t>
            </a:r>
            <a:r>
              <a:rPr lang="hu-HU" altLang="hu-HU" dirty="0" smtClean="0"/>
              <a:t>(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n</a:t>
            </a:r>
            <a:r>
              <a:rPr lang="hu-HU" altLang="hu-HU" dirty="0" smtClean="0"/>
              <a:t>) = </a:t>
            </a:r>
            <a:r>
              <a:rPr lang="hu-HU" altLang="hu-HU" dirty="0" smtClean="0">
                <a:sym typeface="Symbol" pitchFamily="18" charset="2"/>
              </a:rPr>
              <a:t></a:t>
            </a:r>
            <a:r>
              <a:rPr lang="hu-HU" altLang="hu-HU" dirty="0" smtClean="0"/>
              <a:t>(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j</a:t>
            </a:r>
            <a:r>
              <a:rPr lang="hu-HU" altLang="hu-HU" dirty="0" smtClean="0"/>
              <a:t>). </a:t>
            </a:r>
          </a:p>
          <a:p>
            <a:r>
              <a:rPr lang="hu-HU" altLang="hu-HU" dirty="0" smtClean="0"/>
              <a:t>Most adjuk meg </a:t>
            </a:r>
            <a:r>
              <a:rPr lang="hu-HU" altLang="hu-HU" sz="2400" dirty="0" smtClean="0">
                <a:latin typeface="Monotype Corsiva" pitchFamily="66" charset="0"/>
              </a:rPr>
              <a:t>U</a:t>
            </a:r>
            <a:r>
              <a:rPr lang="hu-HU" altLang="hu-HU" dirty="0" smtClean="0"/>
              <a:t>-t: </a:t>
            </a:r>
            <a:br>
              <a:rPr lang="hu-HU" altLang="hu-HU" dirty="0" smtClean="0"/>
            </a:br>
            <a:r>
              <a:rPr lang="hu-HU" altLang="hu-HU" dirty="0" smtClean="0"/>
              <a:t>	</a:t>
            </a:r>
            <a:r>
              <a:rPr lang="hu-HU" altLang="hu-HU" sz="2400" dirty="0" smtClean="0">
                <a:latin typeface="Monotype Corsiva" pitchFamily="66" charset="0"/>
              </a:rPr>
              <a:t>U</a:t>
            </a:r>
            <a:r>
              <a:rPr lang="hu-HU" altLang="hu-HU" dirty="0" smtClean="0"/>
              <a:t> = {</a:t>
            </a:r>
            <a:r>
              <a:rPr lang="hu-HU" altLang="hu-HU" i="1" dirty="0" smtClean="0"/>
              <a:t>n</a:t>
            </a:r>
            <a:r>
              <a:rPr lang="hu-HU" altLang="hu-HU" dirty="0" smtClean="0"/>
              <a:t> : </a:t>
            </a:r>
            <a:r>
              <a:rPr lang="hu-HU" altLang="hu-HU" dirty="0" smtClean="0">
                <a:sym typeface="Symbol" pitchFamily="18" charset="2"/>
              </a:rPr>
              <a:t></a:t>
            </a:r>
            <a:r>
              <a:rPr lang="hu-HU" altLang="hu-HU" dirty="0" smtClean="0"/>
              <a:t>(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n</a:t>
            </a:r>
            <a:r>
              <a:rPr lang="hu-HU" altLang="hu-HU" dirty="0" smtClean="0"/>
              <a:t>) = </a:t>
            </a:r>
            <a:r>
              <a:rPr lang="hu-HU" altLang="hu-HU" i="1" dirty="0" smtClean="0"/>
              <a:t>n</a:t>
            </a:r>
            <a:r>
              <a:rPr lang="hu-HU" altLang="hu-HU" dirty="0" smtClean="0"/>
              <a:t>}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7762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611560" y="980728"/>
            <a:ext cx="77768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altLang="hu-HU" dirty="0" smtClean="0"/>
              <a:t>A predikátumok terjedelme:</a:t>
            </a:r>
            <a:br>
              <a:rPr lang="hu-HU" altLang="hu-HU" dirty="0" smtClean="0"/>
            </a:br>
            <a:r>
              <a:rPr lang="hu-HU" altLang="hu-HU" dirty="0" smtClean="0"/>
              <a:t>Legyen F egy </a:t>
            </a:r>
            <a:r>
              <a:rPr lang="hu-HU" altLang="hu-HU" i="1" dirty="0" smtClean="0"/>
              <a:t>n</a:t>
            </a:r>
            <a:r>
              <a:rPr lang="hu-HU" altLang="hu-HU" dirty="0" smtClean="0"/>
              <a:t>-argumentumú predikátum. </a:t>
            </a:r>
            <a:br>
              <a:rPr lang="hu-HU" altLang="hu-HU" dirty="0" smtClean="0"/>
            </a:br>
            <a:r>
              <a:rPr lang="hu-HU" altLang="hu-HU" dirty="0" smtClean="0"/>
              <a:t>&lt;</a:t>
            </a:r>
            <a:r>
              <a:rPr lang="hu-HU" altLang="hu-HU" i="1" dirty="0" smtClean="0"/>
              <a:t>k</a:t>
            </a:r>
            <a:r>
              <a:rPr lang="hu-HU" altLang="hu-HU" baseline="-25000" dirty="0" smtClean="0"/>
              <a:t>1</a:t>
            </a:r>
            <a:r>
              <a:rPr lang="hu-HU" altLang="hu-HU" dirty="0" smtClean="0"/>
              <a:t>,…, </a:t>
            </a:r>
            <a:r>
              <a:rPr lang="hu-HU" altLang="hu-HU" i="1" dirty="0" smtClean="0"/>
              <a:t>k</a:t>
            </a:r>
            <a:r>
              <a:rPr lang="hu-HU" altLang="hu-HU" baseline="-25000" dirty="0" smtClean="0"/>
              <a:t>n</a:t>
            </a:r>
            <a:r>
              <a:rPr lang="hu-HU" altLang="hu-HU" dirty="0" smtClean="0"/>
              <a:t>&gt; </a:t>
            </a:r>
            <a:r>
              <a:rPr lang="hu-HU" altLang="hu-HU" dirty="0" smtClean="0">
                <a:sym typeface="Symbol" pitchFamily="18" charset="2"/>
              </a:rPr>
              <a:t> </a:t>
            </a:r>
            <a:r>
              <a:rPr lang="hu-HU" altLang="hu-HU" dirty="0" smtClean="0"/>
              <a:t>(F) </a:t>
            </a:r>
          </a:p>
          <a:p>
            <a:r>
              <a:rPr lang="hu-HU" altLang="hu-HU" dirty="0" smtClean="0"/>
              <a:t>akkor és csak akkor, ha van olyan </a:t>
            </a:r>
            <a:r>
              <a:rPr lang="hu-HU" altLang="hu-HU" i="1" dirty="0" smtClean="0"/>
              <a:t>a</a:t>
            </a:r>
            <a:r>
              <a:rPr lang="hu-HU" altLang="hu-HU" i="1" baseline="-25000" dirty="0" smtClean="0"/>
              <a:t>i1</a:t>
            </a:r>
            <a:r>
              <a:rPr lang="hu-HU" altLang="hu-HU" i="1" dirty="0" smtClean="0"/>
              <a:t>, a</a:t>
            </a:r>
            <a:r>
              <a:rPr lang="hu-HU" altLang="hu-HU" i="1" baseline="-25000" dirty="0" smtClean="0"/>
              <a:t>i2</a:t>
            </a:r>
            <a:r>
              <a:rPr lang="hu-HU" altLang="hu-HU" i="1" dirty="0" smtClean="0"/>
              <a:t>, …a</a:t>
            </a:r>
            <a:r>
              <a:rPr lang="hu-HU" altLang="hu-HU" i="1" baseline="-25000" dirty="0" smtClean="0"/>
              <a:t>in</a:t>
            </a:r>
            <a:r>
              <a:rPr lang="hu-HU" altLang="hu-HU" i="1" smtClean="0"/>
              <a:t>, </a:t>
            </a:r>
            <a:r>
              <a:rPr lang="hu-HU" altLang="hu-HU" smtClean="0"/>
              <a:t>hogy </a:t>
            </a:r>
            <a:r>
              <a:rPr lang="hu-HU" altLang="hu-HU" dirty="0" smtClean="0">
                <a:sym typeface="Symbol" pitchFamily="18" charset="2"/>
              </a:rPr>
              <a:t>(</a:t>
            </a:r>
            <a:r>
              <a:rPr lang="hu-HU" altLang="hu-HU" i="1" dirty="0" smtClean="0">
                <a:sym typeface="Symbol" pitchFamily="18" charset="2"/>
              </a:rPr>
              <a:t>a</a:t>
            </a:r>
            <a:r>
              <a:rPr lang="hu-HU" altLang="hu-HU" i="1" baseline="-25000" dirty="0" smtClean="0">
                <a:sym typeface="Symbol" pitchFamily="18" charset="2"/>
              </a:rPr>
              <a:t>i1</a:t>
            </a:r>
            <a:r>
              <a:rPr lang="hu-HU" altLang="hu-HU" dirty="0" smtClean="0">
                <a:sym typeface="Symbol" pitchFamily="18" charset="2"/>
              </a:rPr>
              <a:t>) = </a:t>
            </a:r>
            <a:r>
              <a:rPr lang="hu-HU" altLang="hu-HU" i="1" dirty="0" smtClean="0">
                <a:sym typeface="Symbol" pitchFamily="18" charset="2"/>
              </a:rPr>
              <a:t>k</a:t>
            </a:r>
            <a:r>
              <a:rPr lang="hu-HU" altLang="hu-HU" i="1" baseline="-25000" dirty="0" smtClean="0">
                <a:sym typeface="Symbol" pitchFamily="18" charset="2"/>
              </a:rPr>
              <a:t>1</a:t>
            </a:r>
            <a:r>
              <a:rPr lang="hu-HU" altLang="hu-HU" dirty="0" smtClean="0">
                <a:sym typeface="Symbol" pitchFamily="18" charset="2"/>
              </a:rPr>
              <a:t>, stb. és </a:t>
            </a:r>
            <a:r>
              <a:rPr lang="hu-HU" altLang="hu-HU" dirty="0" smtClean="0"/>
              <a:t>„F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i1</a:t>
            </a:r>
            <a:r>
              <a:rPr lang="hu-HU" altLang="hu-HU" dirty="0" smtClean="0"/>
              <a:t>…</a:t>
            </a:r>
            <a:r>
              <a:rPr lang="hu-HU" altLang="hu-HU" i="1" dirty="0" smtClean="0"/>
              <a:t>a</a:t>
            </a:r>
            <a:r>
              <a:rPr lang="hu-HU" altLang="hu-HU" baseline="-25000" dirty="0" smtClean="0"/>
              <a:t>in</a:t>
            </a:r>
            <a:r>
              <a:rPr lang="hu-HU" altLang="hu-HU" dirty="0" smtClean="0"/>
              <a:t>” előfordul </a:t>
            </a:r>
            <a:r>
              <a:rPr lang="hu-HU" altLang="hu-HU" dirty="0" smtClean="0">
                <a:sym typeface="Symbol" pitchFamily="18" charset="2"/>
              </a:rPr>
              <a:t>-ban.</a:t>
            </a:r>
          </a:p>
          <a:p>
            <a:endParaRPr lang="hu-HU" altLang="hu-HU" dirty="0">
              <a:sym typeface="Symbol" pitchFamily="18" charset="2"/>
            </a:endParaRPr>
          </a:p>
          <a:p>
            <a:r>
              <a:rPr lang="hu-HU" altLang="hu-HU">
                <a:solidFill>
                  <a:srgbClr val="FF0000"/>
                </a:solidFill>
                <a:sym typeface="Wingdings" pitchFamily="2" charset="2"/>
              </a:rPr>
              <a:t> </a:t>
            </a:r>
            <a:r>
              <a:rPr lang="hu-HU" altLang="hu-HU" u="sng" smtClean="0">
                <a:sym typeface="Symbol" pitchFamily="18" charset="2"/>
              </a:rPr>
              <a:t>Ebben </a:t>
            </a:r>
            <a:r>
              <a:rPr lang="hu-HU" altLang="hu-HU" u="sng" dirty="0" smtClean="0">
                <a:sym typeface="Symbol" pitchFamily="18" charset="2"/>
              </a:rPr>
              <a:t>az interpretációban </a:t>
            </a:r>
            <a:r>
              <a:rPr lang="hu-HU" altLang="hu-HU" u="sng" dirty="0">
                <a:sym typeface="Symbol" pitchFamily="18" charset="2"/>
              </a:rPr>
              <a:t> minden </a:t>
            </a:r>
            <a:r>
              <a:rPr lang="hu-HU" altLang="hu-HU" u="sng" dirty="0" smtClean="0">
                <a:sym typeface="Symbol" pitchFamily="18" charset="2"/>
              </a:rPr>
              <a:t>mondata </a:t>
            </a:r>
            <a:r>
              <a:rPr lang="hu-HU" altLang="hu-HU" u="sng" dirty="0">
                <a:sym typeface="Symbol" pitchFamily="18" charset="2"/>
              </a:rPr>
              <a:t>igaz.</a:t>
            </a:r>
          </a:p>
          <a:p>
            <a:pPr>
              <a:buFontTx/>
              <a:buAutoNum type="arabicPeriod"/>
            </a:pPr>
            <a:r>
              <a:rPr lang="hu-HU" altLang="hu-HU" dirty="0">
                <a:sym typeface="Symbol" pitchFamily="18" charset="2"/>
              </a:rPr>
              <a:t> </a:t>
            </a:r>
            <a:r>
              <a:rPr lang="hu-HU" altLang="hu-HU" dirty="0"/>
              <a:t>Az atomi </a:t>
            </a:r>
            <a:r>
              <a:rPr lang="hu-HU" altLang="hu-HU" dirty="0" smtClean="0"/>
              <a:t>mondatok </a:t>
            </a:r>
            <a:r>
              <a:rPr lang="hu-HU" altLang="hu-HU" dirty="0"/>
              <a:t>igazak (mert úgy adtuk meg </a:t>
            </a:r>
            <a:r>
              <a:rPr lang="hu-HU" altLang="hu-HU" dirty="0">
                <a:sym typeface="Symbol" pitchFamily="18" charset="2"/>
              </a:rPr>
              <a:t>-t).</a:t>
            </a:r>
          </a:p>
          <a:p>
            <a:pPr>
              <a:buFontTx/>
              <a:buAutoNum type="arabicPeriod"/>
            </a:pPr>
            <a:r>
              <a:rPr lang="hu-HU" altLang="hu-HU" dirty="0">
                <a:sym typeface="Symbol" pitchFamily="18" charset="2"/>
              </a:rPr>
              <a:t> </a:t>
            </a:r>
            <a:r>
              <a:rPr lang="hu-HU" altLang="hu-HU" dirty="0"/>
              <a:t>A negált atomi </a:t>
            </a:r>
            <a:r>
              <a:rPr lang="hu-HU" altLang="hu-HU" dirty="0" smtClean="0"/>
              <a:t>mondatok </a:t>
            </a:r>
            <a:r>
              <a:rPr lang="hu-HU" altLang="hu-HU" dirty="0"/>
              <a:t>igazak (mert </a:t>
            </a:r>
            <a:r>
              <a:rPr lang="hu-HU" altLang="hu-HU" dirty="0">
                <a:sym typeface="Symbol" pitchFamily="18" charset="2"/>
              </a:rPr>
              <a:t> nem zárt és</a:t>
            </a:r>
            <a:r>
              <a:rPr lang="hu-HU" altLang="hu-HU" dirty="0"/>
              <a:t> úgy adtuk meg </a:t>
            </a:r>
            <a:r>
              <a:rPr lang="hu-HU" altLang="hu-HU" dirty="0">
                <a:sym typeface="Symbol" pitchFamily="18" charset="2"/>
              </a:rPr>
              <a:t>-t).</a:t>
            </a:r>
          </a:p>
          <a:p>
            <a:pPr>
              <a:buFontTx/>
              <a:buAutoNum type="arabicPeriod"/>
            </a:pPr>
            <a:r>
              <a:rPr lang="hu-HU" altLang="hu-HU" dirty="0">
                <a:sym typeface="Symbol" pitchFamily="18" charset="2"/>
              </a:rPr>
              <a:t> Ha </a:t>
            </a:r>
            <a:r>
              <a:rPr lang="hu-HU" altLang="hu-HU" dirty="0"/>
              <a:t>-ban</a:t>
            </a:r>
            <a:r>
              <a:rPr lang="hu-HU" altLang="hu-HU" dirty="0">
                <a:sym typeface="Symbol" pitchFamily="18" charset="2"/>
              </a:rPr>
              <a:t> egy </a:t>
            </a:r>
            <a:r>
              <a:rPr lang="hu-HU" altLang="hu-HU" dirty="0" smtClean="0">
                <a:sym typeface="Symbol" pitchFamily="18" charset="2"/>
              </a:rPr>
              <a:t>univerzális kvantort vagy kondicionálist tartalmazó mondat hamis </a:t>
            </a:r>
            <a:r>
              <a:rPr lang="hu-HU" altLang="hu-HU" dirty="0">
                <a:sym typeface="Symbol" pitchFamily="18" charset="2"/>
              </a:rPr>
              <a:t>lenne, akkor lenne nála kevesebb </a:t>
            </a:r>
            <a:r>
              <a:rPr lang="hu-HU" altLang="hu-HU" dirty="0" smtClean="0">
                <a:sym typeface="Symbol" pitchFamily="18" charset="2"/>
              </a:rPr>
              <a:t>univerzális kvantort vagy kondicionálist tartalmazó mondat is</a:t>
            </a:r>
            <a:r>
              <a:rPr lang="hu-HU" altLang="hu-HU" dirty="0">
                <a:sym typeface="Symbol" pitchFamily="18" charset="2"/>
              </a:rPr>
              <a:t>, amely hamis</a:t>
            </a:r>
            <a:r>
              <a:rPr lang="hu-HU" altLang="hu-HU" dirty="0" smtClean="0">
                <a:sym typeface="Symbol" pitchFamily="18" charset="2"/>
              </a:rPr>
              <a:t>.</a:t>
            </a:r>
          </a:p>
          <a:p>
            <a:pPr>
              <a:buFontTx/>
              <a:buAutoNum type="arabicPeriod"/>
            </a:pPr>
            <a:r>
              <a:rPr lang="hu-HU" altLang="hu-HU" dirty="0" smtClean="0">
                <a:sym typeface="Symbol" pitchFamily="18" charset="2"/>
              </a:rPr>
              <a:t>Ha </a:t>
            </a:r>
            <a:r>
              <a:rPr lang="hu-HU" altLang="hu-HU" dirty="0">
                <a:sym typeface="Symbol" pitchFamily="18" charset="2"/>
              </a:rPr>
              <a:t></a:t>
            </a:r>
            <a:r>
              <a:rPr lang="hu-HU" altLang="hu-HU" dirty="0"/>
              <a:t>-ban</a:t>
            </a:r>
            <a:r>
              <a:rPr lang="hu-HU" altLang="hu-HU" dirty="0">
                <a:sym typeface="Symbol" pitchFamily="18" charset="2"/>
              </a:rPr>
              <a:t> </a:t>
            </a:r>
            <a:r>
              <a:rPr lang="hu-HU" altLang="hu-HU" dirty="0" smtClean="0">
                <a:sym typeface="Symbol" pitchFamily="18" charset="2"/>
              </a:rPr>
              <a:t>egy többszörös negációt tartalmazó mondat hamis lenne, akkor lenne egy nála kevesebb negációjelet tartalmazó mondat is, amelyik hamis.</a:t>
            </a:r>
          </a:p>
          <a:p>
            <a:pPr>
              <a:buFontTx/>
              <a:buAutoNum type="arabicPeriod"/>
            </a:pPr>
            <a:r>
              <a:rPr lang="hu-HU" altLang="hu-HU" dirty="0">
                <a:sym typeface="Symbol" pitchFamily="18" charset="2"/>
              </a:rPr>
              <a:t> 3. és 4. miatt, ha lenne </a:t>
            </a:r>
            <a:r>
              <a:rPr lang="hu-HU" altLang="hu-HU" dirty="0"/>
              <a:t>-ban</a:t>
            </a:r>
            <a:r>
              <a:rPr lang="hu-HU" altLang="hu-HU" dirty="0">
                <a:sym typeface="Symbol" pitchFamily="18" charset="2"/>
              </a:rPr>
              <a:t> </a:t>
            </a:r>
            <a:r>
              <a:rPr lang="hu-HU" altLang="hu-HU" dirty="0" smtClean="0">
                <a:sym typeface="Symbol" pitchFamily="18" charset="2"/>
              </a:rPr>
              <a:t>hamis mondat, akkor lenne olyan literál is, amelyik hamis. De ez ellentmond 1.-nek és 2.-nek.</a:t>
            </a:r>
          </a:p>
          <a:p>
            <a:r>
              <a:rPr lang="hu-HU" altLang="hu-HU" dirty="0" smtClean="0">
                <a:sym typeface="Symbol" pitchFamily="18" charset="2"/>
              </a:rPr>
              <a:t>Tehát ez az interpretáció modellje </a:t>
            </a:r>
            <a:r>
              <a:rPr lang="hu-HU" dirty="0" smtClean="0">
                <a:sym typeface="Symbol"/>
              </a:rPr>
              <a:t>-nak.</a:t>
            </a:r>
            <a:endParaRPr lang="hu-HU" altLang="hu-HU" dirty="0" smtClean="0">
              <a:sym typeface="Symbol" pitchFamily="18" charset="2"/>
            </a:endParaRPr>
          </a:p>
          <a:p>
            <a:r>
              <a:rPr lang="hu-HU" altLang="hu-HU" dirty="0" smtClean="0">
                <a:sym typeface="Symbol" pitchFamily="18" charset="2"/>
              </a:rPr>
              <a:t>Q. e.d.</a:t>
            </a:r>
          </a:p>
        </p:txBody>
      </p:sp>
    </p:spTree>
    <p:extLst>
      <p:ext uri="{BB962C8B-B14F-4D97-AF65-F5344CB8AC3E}">
        <p14:creationId xmlns:p14="http://schemas.microsoft.com/office/powerpoint/2010/main" val="24391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1628800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Összegezve: tetszőleges </a:t>
            </a:r>
            <a:r>
              <a:rPr lang="hu-HU" dirty="0" smtClean="0">
                <a:sym typeface="Symbol"/>
              </a:rPr>
              <a:t> mondatsorozat esetében csak két eset lehetséges:</a:t>
            </a:r>
          </a:p>
          <a:p>
            <a:pPr marL="342900" indent="-342900">
              <a:buAutoNum type="arabicPeriod"/>
            </a:pPr>
            <a:r>
              <a:rPr lang="hu-HU" dirty="0" smtClean="0">
                <a:sym typeface="Symbol"/>
              </a:rPr>
              <a:t>A jól készített fán keletkezik befejezett ág, tehát -nak van modellje (</a:t>
            </a:r>
            <a:r>
              <a:rPr lang="hu-HU" u="sng" dirty="0" smtClean="0">
                <a:sym typeface="Symbol"/>
              </a:rPr>
              <a:t>kielégíthető</a:t>
            </a:r>
            <a:r>
              <a:rPr lang="hu-HU" dirty="0" smtClean="0">
                <a:sym typeface="Symbol"/>
              </a:rPr>
              <a:t>).</a:t>
            </a:r>
          </a:p>
          <a:p>
            <a:pPr marL="342900" indent="-342900">
              <a:buFontTx/>
              <a:buAutoNum type="arabicPeriod"/>
            </a:pPr>
            <a:r>
              <a:rPr lang="hu-HU" dirty="0" smtClean="0">
                <a:sym typeface="Symbol"/>
              </a:rPr>
              <a:t>Ha ez nem áll fenn, azaz  </a:t>
            </a:r>
            <a:r>
              <a:rPr lang="hu-HU" u="sng" dirty="0" smtClean="0">
                <a:sym typeface="Symbol"/>
              </a:rPr>
              <a:t>kielégíthetetlen</a:t>
            </a:r>
            <a:r>
              <a:rPr lang="hu-HU" dirty="0" smtClean="0">
                <a:sym typeface="Symbol"/>
              </a:rPr>
              <a:t>, akkor minden ág zárt.</a:t>
            </a:r>
          </a:p>
          <a:p>
            <a:r>
              <a:rPr lang="hu-HU" dirty="0" smtClean="0">
                <a:sym typeface="Symbol"/>
              </a:rPr>
              <a:t>Tehát minden helyes következtetés helyességét be lehet bizonyítani egy zárt analitikus fával.</a:t>
            </a:r>
          </a:p>
          <a:p>
            <a:r>
              <a:rPr lang="hu-HU" dirty="0" smtClean="0">
                <a:sym typeface="Symbol"/>
              </a:rPr>
              <a:t>Ez annyit jelent, hogy véges sok lépésben be lehet bizonyítani.</a:t>
            </a:r>
          </a:p>
          <a:p>
            <a:r>
              <a:rPr lang="hu-HU" dirty="0" smtClean="0">
                <a:sym typeface="Symbol"/>
              </a:rPr>
              <a:t>A zárt ágak véges hosszúságúak (mert minden lépésnél ellenőrizzük a </a:t>
            </a:r>
            <a:r>
              <a:rPr lang="hu-HU" smtClean="0">
                <a:sym typeface="Symbol"/>
              </a:rPr>
              <a:t>zártságot</a:t>
            </a:r>
            <a:r>
              <a:rPr lang="hu-HU" smtClean="0">
                <a:sym typeface="Symbol"/>
              </a:rPr>
              <a:t>).</a:t>
            </a:r>
            <a:endParaRPr lang="hu-HU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48705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27584" y="836712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>
                <a:sym typeface="Symbol"/>
              </a:rPr>
              <a:t>Az nem fordulhat elő, hogy minden ág véges, és az egész fa mégis végtelen sok mondatból áll (Kőnig-lemma). Bizonyítás:</a:t>
            </a:r>
          </a:p>
          <a:p>
            <a:r>
              <a:rPr lang="hu-HU">
                <a:sym typeface="Symbol"/>
              </a:rPr>
              <a:t>Nevezzük egy  adott fán egy mondat gyermekeinek a közvetlenül utána következő mondatokat (nulla, egy vagy kettő).</a:t>
            </a:r>
          </a:p>
          <a:p>
            <a:r>
              <a:rPr lang="hu-HU">
                <a:sym typeface="Symbol"/>
              </a:rPr>
              <a:t>Egy mondat utódai: az összes alatta levő mondat (tehát a gyermekei, azok gyermekei, stb.)</a:t>
            </a:r>
          </a:p>
          <a:p>
            <a:r>
              <a:rPr lang="hu-HU">
                <a:sym typeface="Symbol"/>
              </a:rPr>
              <a:t>Ha egy fa végtelen sok mondatból áll, akkor az első mondatnak végtelen sok utóda van.</a:t>
            </a:r>
          </a:p>
          <a:p>
            <a:r>
              <a:rPr lang="hu-HU">
                <a:sym typeface="Symbol"/>
              </a:rPr>
              <a:t>De akkor a gyermekei között is van olyan, amelynek végtelen sok utóda van.</a:t>
            </a:r>
          </a:p>
          <a:p>
            <a:r>
              <a:rPr lang="hu-HU">
                <a:sym typeface="Symbol"/>
              </a:rPr>
              <a:t>Válasszunk egy ilyet. Akkor annak gyermekei között is van olyan, amelynek végtelen sok utóda van.</a:t>
            </a:r>
          </a:p>
          <a:p>
            <a:r>
              <a:rPr lang="hu-HU">
                <a:sym typeface="Symbol"/>
              </a:rPr>
              <a:t>Így eljutunk egy végtelen ághoz. Q. e. d.</a:t>
            </a:r>
          </a:p>
          <a:p>
            <a:r>
              <a:rPr lang="hu-HU">
                <a:sym typeface="Symbol"/>
              </a:rPr>
              <a:t>Tehát az analitikus fa készítése </a:t>
            </a:r>
            <a:r>
              <a:rPr lang="hu-HU" u="sng">
                <a:sym typeface="Symbol"/>
              </a:rPr>
              <a:t>véges bizonyítási eljárás</a:t>
            </a:r>
            <a:r>
              <a:rPr lang="hu-HU">
                <a:sym typeface="Symbol"/>
              </a:rPr>
              <a:t> FOL-következtetések helyességére</a:t>
            </a:r>
            <a:r>
              <a:rPr lang="hu-HU">
                <a:sym typeface="Symbol"/>
              </a:rPr>
              <a:t>. </a:t>
            </a:r>
            <a:r>
              <a:rPr lang="hu-HU" smtClean="0">
                <a:sym typeface="Symbol"/>
              </a:rPr>
              <a:t>(Teljességi tétel, Kurt </a:t>
            </a:r>
            <a:r>
              <a:rPr lang="hu-HU">
                <a:sym typeface="Symbol"/>
              </a:rPr>
              <a:t>GÖDEL, 1930)</a:t>
            </a:r>
            <a:endParaRPr lang="hu-HU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68202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467544" y="1196752"/>
            <a:ext cx="828092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Az analitikus fa-készítés nem véges </a:t>
            </a:r>
            <a:r>
              <a:rPr lang="hu-HU" u="sng" dirty="0" smtClean="0"/>
              <a:t>eldöntési</a:t>
            </a:r>
            <a:r>
              <a:rPr lang="hu-HU" dirty="0" smtClean="0"/>
              <a:t> eljárás FOL-ban: Ha egy következtetés nem helyes, akkor a konklúzió negációjából és a premisszákból álló mondatsorozat analitikus fája lehet, hogy nem véges.</a:t>
            </a:r>
          </a:p>
          <a:p>
            <a:r>
              <a:rPr lang="hu-HU" dirty="0" smtClean="0"/>
              <a:t>Kijelentéslogikában </a:t>
            </a:r>
            <a:r>
              <a:rPr lang="hu-HU" dirty="0"/>
              <a:t>(véges </a:t>
            </a:r>
            <a:r>
              <a:rPr lang="hu-HU" dirty="0" smtClean="0"/>
              <a:t>premisszahalmaz </a:t>
            </a:r>
            <a:r>
              <a:rPr lang="hu-HU" dirty="0"/>
              <a:t>esetében)</a:t>
            </a:r>
            <a:r>
              <a:rPr lang="hu-HU" dirty="0" smtClean="0"/>
              <a:t> van véges eldöntési eljárás: az igazságtáblázat-készítés, vagy az analitikus fa-készítés.</a:t>
            </a:r>
          </a:p>
          <a:p>
            <a:r>
              <a:rPr lang="hu-HU" dirty="0" smtClean="0"/>
              <a:t>FOL-ban nem is lehetséges véges eldöntési eljárás (Alonzo CHURCH, Alan TURING, 1936).</a:t>
            </a:r>
          </a:p>
          <a:p>
            <a:r>
              <a:rPr lang="hu-HU" dirty="0" smtClean="0"/>
              <a:t>Ha egy végtelen mondathalmaz kielégíthetetlen, az analitikus fa akkor is véges sok lépésben zárt lesz. Tehát a mondathalmaznak van olyan véges része, amely kielégíthetetlen.</a:t>
            </a:r>
          </a:p>
          <a:p>
            <a:r>
              <a:rPr lang="hu-HU" dirty="0" smtClean="0"/>
              <a:t>Másképp: ha egy mondathalmaznak minden véges része kielégíthető, akkor az egész mondathalmaz is. </a:t>
            </a:r>
          </a:p>
          <a:p>
            <a:r>
              <a:rPr lang="hu-HU" dirty="0" smtClean="0"/>
              <a:t>Avagy: ha egy K konklúzió következik egy </a:t>
            </a:r>
            <a:r>
              <a:rPr lang="hu-HU" dirty="0" smtClean="0">
                <a:sym typeface="Symbol"/>
              </a:rPr>
              <a:t> premisszahalmazból, akkor van -nak olyan véges része is, amelyből következik. (</a:t>
            </a:r>
            <a:r>
              <a:rPr lang="hu-HU" u="sng" dirty="0" smtClean="0">
                <a:sym typeface="Symbol"/>
              </a:rPr>
              <a:t>Kompaktsági tétel.</a:t>
            </a:r>
            <a:r>
              <a:rPr lang="hu-HU" dirty="0" smtClean="0">
                <a:sym typeface="Symbol"/>
              </a:rPr>
              <a:t>)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368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zencia">
  <a:themeElements>
    <a:clrScheme name="Esszencia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zencia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zenci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351</TotalTime>
  <Words>1476</Words>
  <Application>Microsoft Office PowerPoint</Application>
  <PresentationFormat>Diavetítés a képernyőre (4:3 oldalarány)</PresentationFormat>
  <Paragraphs>107</Paragraphs>
  <Slides>13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4" baseType="lpstr">
      <vt:lpstr>Esszencia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andras</cp:lastModifiedBy>
  <cp:revision>21</cp:revision>
  <dcterms:created xsi:type="dcterms:W3CDTF">2016-12-01T21:09:56Z</dcterms:created>
  <dcterms:modified xsi:type="dcterms:W3CDTF">2017-11-29T17:30:48Z</dcterms:modified>
</cp:coreProperties>
</file>