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7" r:id="rId9"/>
    <p:sldId id="268" r:id="rId10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C1955-574F-4F7D-AC11-FC3E0A51109E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07443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E6E0-4568-40C0-8DBB-B324AC0CA9B4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42089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4174-2978-4646-A7AB-27A10362250B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237312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B0C5-B683-4BAA-8B70-95917E8B69DD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72849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D42C-68FA-4F4F-AA90-C53C64D31AA8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65530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E961-9E63-49C4-9FC1-0F110C993D42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421023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9804-ACF8-4171-B6F3-5EA73E54BF80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423369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F7C3-3025-4368-BAC7-D62B31DD5C82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41132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958-B0C7-4CF1-A5E3-52484CEE6CED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72653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7F7A-7953-4A72-9057-49BB5199D855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42234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E2497-E5C1-4A09-9DB1-F68FE713695A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98032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alt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alt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11EC7-1602-4EC5-B3AA-9599EDF14AA4}" type="slidenum">
              <a:rPr lang="hu-HU" altLang="en-US" smtClean="0"/>
              <a:pPr/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144138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4213" y="620713"/>
            <a:ext cx="77724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hu-HU" altLang="en-US" sz="2400">
                <a:solidFill>
                  <a:schemeClr val="tx1"/>
                </a:solidFill>
                <a:latin typeface="+mj-lt"/>
              </a:rPr>
              <a:t>Elsőrendű elméletek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469504" y="1410896"/>
            <a:ext cx="81369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latin typeface="+mn-lt"/>
              </a:rPr>
              <a:t>Egy elméletnek vannak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alapfogalmai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axiómái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definiált fogalmai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tételei (az axiómák következményei)</a:t>
            </a:r>
          </a:p>
          <a:p>
            <a:r>
              <a:rPr lang="hu-HU" smtClean="0">
                <a:latin typeface="+mn-lt"/>
              </a:rPr>
              <a:t>Mindezek </a:t>
            </a:r>
            <a:r>
              <a:rPr lang="hu-HU" i="1" smtClean="0">
                <a:latin typeface="+mn-lt"/>
              </a:rPr>
              <a:t>mögött</a:t>
            </a:r>
            <a:r>
              <a:rPr lang="hu-HU" smtClean="0">
                <a:latin typeface="+mn-lt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valamilyen nyelv, amin mindezt megfogalmazzuk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valamilyen következményfogalom, aminek értelmében a tételek következnek</a:t>
            </a:r>
          </a:p>
          <a:p>
            <a:r>
              <a:rPr lang="hu-HU" smtClean="0">
                <a:latin typeface="+mn-lt"/>
              </a:rPr>
              <a:t>Ha a nyelv egy </a:t>
            </a:r>
            <a:r>
              <a:rPr lang="hu-HU" smtClean="0">
                <a:latin typeface="+mn-lt"/>
              </a:rPr>
              <a:t>FOL</a:t>
            </a:r>
            <a:r>
              <a:rPr lang="hu-HU">
                <a:latin typeface="+mn-lt"/>
              </a:rPr>
              <a:t> </a:t>
            </a:r>
            <a:r>
              <a:rPr lang="hu-HU" smtClean="0">
                <a:latin typeface="+mn-lt"/>
              </a:rPr>
              <a:t>és a következmény az FO-következmény,</a:t>
            </a:r>
            <a:r>
              <a:rPr lang="hu-HU" smtClean="0">
                <a:latin typeface="+mn-lt"/>
              </a:rPr>
              <a:t> </a:t>
            </a:r>
            <a:r>
              <a:rPr lang="hu-HU" smtClean="0">
                <a:latin typeface="+mn-lt"/>
              </a:rPr>
              <a:t>akkor beszélünk elsőrendű elméletről.</a:t>
            </a:r>
          </a:p>
          <a:p>
            <a:r>
              <a:rPr lang="hu-HU" smtClean="0">
                <a:latin typeface="+mn-lt"/>
              </a:rPr>
              <a:t>Alapfogalmak: a nem-logikai konstansok, azaz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névkonstansok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predikátumok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mtClean="0">
                <a:latin typeface="+mn-lt"/>
              </a:rPr>
              <a:t>függvényjelek</a:t>
            </a:r>
          </a:p>
          <a:p>
            <a:r>
              <a:rPr lang="hu-HU" smtClean="0">
                <a:latin typeface="+mn-lt"/>
              </a:rPr>
              <a:t>Axiómák: zárt mondatok egy </a:t>
            </a:r>
            <a:r>
              <a:rPr lang="hu-HU" smtClean="0">
                <a:latin typeface="+mn-lt"/>
                <a:sym typeface="Symbol"/>
              </a:rPr>
              <a:t> </a:t>
            </a:r>
            <a:r>
              <a:rPr lang="hu-HU" smtClean="0">
                <a:latin typeface="+mn-lt"/>
              </a:rPr>
              <a:t>eldönthető halmaza (kb.: van olyan automatikus eljárás, amely bármely mondatról felismeri, hogy axióma-e).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703263"/>
            <a:ext cx="792003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en-US" sz="2000" u="sng" smtClean="0">
                <a:latin typeface="+mj-lt"/>
              </a:rPr>
              <a:t>Elméletek tulajdonságai</a:t>
            </a:r>
          </a:p>
          <a:p>
            <a:r>
              <a:rPr lang="hu-HU" altLang="en-US" smtClean="0">
                <a:latin typeface="+mn-lt"/>
              </a:rPr>
              <a:t>Egy elmélet </a:t>
            </a:r>
            <a:r>
              <a:rPr lang="hu-HU" altLang="en-US" u="sng" smtClean="0">
                <a:latin typeface="+mn-lt"/>
              </a:rPr>
              <a:t>modellje </a:t>
            </a:r>
            <a:r>
              <a:rPr lang="hu-HU" altLang="en-US" smtClean="0">
                <a:latin typeface="+mn-lt"/>
              </a:rPr>
              <a:t>a nyelv egy olyan </a:t>
            </a:r>
            <a:r>
              <a:rPr lang="hu-HU" altLang="hu-HU" sz="2400" smtClean="0">
                <a:latin typeface="Monotype Corsiva" pitchFamily="66" charset="0"/>
              </a:rPr>
              <a:t>M </a:t>
            </a:r>
            <a:r>
              <a:rPr lang="hu-HU" altLang="hu-HU" smtClean="0"/>
              <a:t>= &lt; </a:t>
            </a:r>
            <a:r>
              <a:rPr lang="hu-HU" altLang="hu-HU" sz="2400" smtClean="0">
                <a:latin typeface="Monotype Corsiva" pitchFamily="66" charset="0"/>
              </a:rPr>
              <a:t>U</a:t>
            </a:r>
            <a:r>
              <a:rPr lang="hu-HU" altLang="hu-HU" smtClean="0"/>
              <a:t>, </a:t>
            </a:r>
            <a:r>
              <a:rPr lang="hu-HU" altLang="hu-HU" smtClean="0">
                <a:sym typeface="Symbol" pitchFamily="18" charset="2"/>
              </a:rPr>
              <a:t>&gt; </a:t>
            </a:r>
            <a:r>
              <a:rPr lang="hu-HU" altLang="hu-HU" smtClean="0">
                <a:latin typeface="+mn-lt"/>
                <a:sym typeface="Symbol" pitchFamily="18" charset="2"/>
              </a:rPr>
              <a:t>interpretációja amely az axiómáknak (és következésképp az összes tételnek) modellje.</a:t>
            </a:r>
            <a:endParaRPr lang="hu-HU" altLang="en-US" smtClean="0">
              <a:latin typeface="+mn-lt"/>
            </a:endParaRPr>
          </a:p>
          <a:p>
            <a:endParaRPr lang="hu-HU" altLang="en-US"/>
          </a:p>
          <a:p>
            <a:r>
              <a:rPr lang="hu-HU" altLang="en-US" smtClean="0">
                <a:latin typeface="+mn-lt"/>
              </a:rPr>
              <a:t>Az elmélet</a:t>
            </a:r>
            <a:r>
              <a:rPr lang="hu-HU" altLang="en-US">
                <a:latin typeface="+mn-lt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hu-HU" altLang="en-US" i="1">
                <a:latin typeface="+mn-lt"/>
              </a:rPr>
              <a:t> </a:t>
            </a:r>
            <a:r>
              <a:rPr lang="hu-HU" altLang="en-US" u="sng">
                <a:latin typeface="+mn-lt"/>
              </a:rPr>
              <a:t>inkonzisztens</a:t>
            </a:r>
            <a:r>
              <a:rPr lang="hu-HU" altLang="en-US">
                <a:latin typeface="+mn-lt"/>
              </a:rPr>
              <a:t>, ha bármely zárt </a:t>
            </a:r>
            <a:r>
              <a:rPr lang="hu-HU" altLang="en-US" smtClean="0">
                <a:latin typeface="+mn-lt"/>
              </a:rPr>
              <a:t>mondat </a:t>
            </a:r>
            <a:r>
              <a:rPr lang="hu-HU" altLang="en-US">
                <a:latin typeface="+mn-lt"/>
              </a:rPr>
              <a:t>tétel benne</a:t>
            </a:r>
            <a:r>
              <a:rPr lang="hu-HU" altLang="en-US" smtClean="0">
                <a:latin typeface="+mn-lt"/>
              </a:rPr>
              <a:t>;</a:t>
            </a:r>
          </a:p>
          <a:p>
            <a:r>
              <a:rPr lang="hu-HU" altLang="en-US">
                <a:latin typeface="+mn-lt"/>
              </a:rPr>
              <a:t> 	</a:t>
            </a:r>
            <a:r>
              <a:rPr lang="hu-HU" altLang="en-US" smtClean="0">
                <a:latin typeface="+mn-lt"/>
              </a:rPr>
              <a:t>(avagy ha az axiómák analitikus fája zárt)</a:t>
            </a:r>
            <a:endParaRPr lang="hu-HU" altLang="en-US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hu-HU" altLang="en-US" i="1">
                <a:latin typeface="+mn-lt"/>
              </a:rPr>
              <a:t> </a:t>
            </a:r>
            <a:r>
              <a:rPr lang="hu-HU" altLang="en-US" u="sng">
                <a:latin typeface="+mn-lt"/>
              </a:rPr>
              <a:t>konzisztens</a:t>
            </a:r>
            <a:r>
              <a:rPr lang="hu-HU" altLang="en-US">
                <a:latin typeface="+mn-lt"/>
              </a:rPr>
              <a:t>, ha nem inkonzisztens </a:t>
            </a:r>
            <a:endParaRPr lang="hu-HU" altLang="en-US" smtClean="0">
              <a:latin typeface="+mn-lt"/>
            </a:endParaRP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(</a:t>
            </a:r>
            <a:r>
              <a:rPr lang="hu-HU" altLang="en-US">
                <a:latin typeface="+mn-lt"/>
              </a:rPr>
              <a:t>vö. teljesség, </a:t>
            </a:r>
            <a:r>
              <a:rPr lang="hu-HU" altLang="en-US" smtClean="0">
                <a:latin typeface="+mn-lt"/>
              </a:rPr>
              <a:t>létezés: a teljességi tételből tudjuk, hogy ilyenkor a jól készített analitikus fán van befejezett ág, tehát van modell)</a:t>
            </a:r>
            <a:endParaRPr lang="hu-HU" altLang="en-US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hu-HU" altLang="en-US" i="1">
                <a:latin typeface="+mn-lt"/>
              </a:rPr>
              <a:t> </a:t>
            </a:r>
            <a:r>
              <a:rPr lang="hu-HU" altLang="en-US" u="sng">
                <a:latin typeface="+mn-lt"/>
              </a:rPr>
              <a:t>negációteljes</a:t>
            </a:r>
            <a:r>
              <a:rPr lang="hu-HU" altLang="en-US" i="1">
                <a:latin typeface="+mn-lt"/>
              </a:rPr>
              <a:t>,</a:t>
            </a:r>
            <a:r>
              <a:rPr lang="hu-HU" altLang="en-US">
                <a:latin typeface="+mn-lt"/>
              </a:rPr>
              <a:t> ha tetszőleges A zárt </a:t>
            </a:r>
            <a:r>
              <a:rPr lang="hu-HU" altLang="en-US" smtClean="0">
                <a:latin typeface="+mn-lt"/>
              </a:rPr>
              <a:t>mondatra </a:t>
            </a:r>
            <a:r>
              <a:rPr lang="hu-HU" altLang="en-US">
                <a:latin typeface="+mn-lt"/>
              </a:rPr>
              <a:t>vagy A, vagy </a:t>
            </a:r>
            <a:r>
              <a:rPr lang="hu-HU" altLang="en-US" smtClean="0">
                <a:latin typeface="+mn-lt"/>
                <a:sym typeface="Symbol"/>
              </a:rPr>
              <a:t></a:t>
            </a:r>
            <a:r>
              <a:rPr lang="hu-HU" altLang="en-US" smtClean="0">
                <a:latin typeface="+mn-lt"/>
              </a:rPr>
              <a:t>A </a:t>
            </a:r>
            <a:r>
              <a:rPr lang="hu-HU" altLang="en-US">
                <a:latin typeface="+mn-lt"/>
              </a:rPr>
              <a:t>tétel;</a:t>
            </a:r>
          </a:p>
          <a:p>
            <a:pPr>
              <a:buFont typeface="Wingdings" pitchFamily="2" charset="2"/>
              <a:buChar char="§"/>
            </a:pPr>
            <a:r>
              <a:rPr lang="hu-HU" altLang="en-US" i="1">
                <a:latin typeface="+mn-lt"/>
              </a:rPr>
              <a:t> </a:t>
            </a:r>
            <a:r>
              <a:rPr lang="hu-HU" altLang="en-US" u="sng">
                <a:latin typeface="+mn-lt"/>
              </a:rPr>
              <a:t>kategorikus</a:t>
            </a:r>
            <a:r>
              <a:rPr lang="hu-HU" altLang="en-US">
                <a:latin typeface="+mn-lt"/>
              </a:rPr>
              <a:t>, ha bármely két modellje izomorf (ezt nem kötelező érteni).</a:t>
            </a:r>
            <a:endParaRPr lang="hu-HU" altLang="en-US">
              <a:latin typeface="+mn-lt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9750" y="476250"/>
            <a:ext cx="7924800" cy="6047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Példák: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hu-HU" altLang="en-US" u="sng">
                <a:latin typeface="+mn-lt"/>
              </a:rPr>
              <a:t>Tiszta logika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Se alapfogalmak, se axiómák nincsenek.</a:t>
            </a:r>
            <a:r>
              <a:rPr lang="hu-HU" altLang="en-US">
                <a:latin typeface="+mn-lt"/>
                <a:sym typeface="Symbol" pitchFamily="18" charset="2"/>
              </a:rPr>
              <a:t/>
            </a:r>
            <a:br>
              <a:rPr lang="hu-HU" altLang="en-US">
                <a:latin typeface="+mn-lt"/>
                <a:sym typeface="Symbol" pitchFamily="18" charset="2"/>
              </a:rPr>
            </a:br>
            <a:r>
              <a:rPr lang="hu-HU" altLang="en-US">
                <a:latin typeface="+mn-lt"/>
                <a:sym typeface="Symbol" pitchFamily="18" charset="2"/>
              </a:rPr>
              <a:t>Tételek: a nem-logikai konstansokat nem tartalmazó logikai igazságok (pl. 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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x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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y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(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x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=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y 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 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x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</a:t>
            </a:r>
            <a:r>
              <a:rPr lang="hu-HU" altLang="en-US" i="1">
                <a:latin typeface="+mn-lt"/>
                <a:ea typeface="MS Mincho" pitchFamily="49" charset="-128"/>
                <a:sym typeface="Symbol" pitchFamily="18" charset="2"/>
              </a:rPr>
              <a:t>y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)</a:t>
            </a:r>
            <a:r>
              <a:rPr lang="hu-HU" altLang="en-US">
                <a:latin typeface="+mn-lt"/>
                <a:sym typeface="Symbol" pitchFamily="18" charset="2"/>
              </a:rPr>
              <a:t>,</a:t>
            </a:r>
            <a:r>
              <a:rPr lang="hu-HU" altLang="en-US">
                <a:latin typeface="+mn-lt"/>
                <a:ea typeface="MS Mincho" pitchFamily="49" charset="-128"/>
                <a:sym typeface="Symbol" pitchFamily="18" charset="2"/>
              </a:rPr>
              <a:t> 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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x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(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x</a:t>
            </a:r>
            <a:r>
              <a:rPr lang="hu-HU" altLang="en-US" i="1">
                <a:latin typeface="+mn-lt"/>
                <a:sym typeface="Symbol" pitchFamily="18" charset="2"/>
              </a:rPr>
              <a:t>=x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)</a:t>
            </a:r>
            <a:r>
              <a:rPr lang="hu-HU" altLang="en-US">
                <a:latin typeface="+mn-lt"/>
                <a:sym typeface="Symbol" pitchFamily="18" charset="2"/>
              </a:rPr>
              <a:t>).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  <a:sym typeface="Symbol" pitchFamily="18" charset="2"/>
              </a:rPr>
              <a:t>	Nem negációteljes; nem dönthető el benne pl. 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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x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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y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(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x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</a:t>
            </a:r>
            <a:r>
              <a:rPr lang="hu-HU" altLang="en-US" i="1">
                <a:latin typeface="+mn-lt"/>
                <a:cs typeface="Times New Roman" pitchFamily="18" charset="0"/>
                <a:sym typeface="Symbol" pitchFamily="18" charset="2"/>
              </a:rPr>
              <a:t>y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)</a:t>
            </a:r>
            <a:r>
              <a:rPr lang="hu-HU" altLang="en-US">
                <a:latin typeface="+mn-lt"/>
                <a:sym typeface="Symbol" pitchFamily="18" charset="2"/>
              </a:rPr>
              <a:t>.</a:t>
            </a:r>
          </a:p>
          <a:p>
            <a:pPr>
              <a:spcBef>
                <a:spcPct val="50000"/>
              </a:spcBef>
              <a:buFontTx/>
              <a:buAutoNum type="arabicPeriod" startAt="2"/>
            </a:pPr>
            <a:r>
              <a:rPr lang="hu-HU" altLang="en-US" u="sng">
                <a:latin typeface="+mn-lt"/>
                <a:sym typeface="Symbol" pitchFamily="18" charset="2"/>
              </a:rPr>
              <a:t>Egy tetszőleges elsőrendű nyelv logikája</a:t>
            </a:r>
            <a:br>
              <a:rPr lang="hu-HU" altLang="en-US" u="sng">
                <a:latin typeface="+mn-lt"/>
                <a:sym typeface="Symbol" pitchFamily="18" charset="2"/>
              </a:rPr>
            </a:br>
            <a:r>
              <a:rPr lang="hu-HU" altLang="en-US" smtClean="0">
                <a:latin typeface="+mn-lt"/>
                <a:sym typeface="Symbol" pitchFamily="18" charset="2"/>
              </a:rPr>
              <a:t>Nincsenek axiómák, a nyelv összes neve, predikátuma, függvényjele alapfogalom.</a:t>
            </a:r>
          </a:p>
          <a:p>
            <a:pPr marL="457200" lvl="1" indent="0">
              <a:spcBef>
                <a:spcPct val="50000"/>
              </a:spcBef>
            </a:pPr>
            <a:r>
              <a:rPr lang="hu-HU" altLang="en-US" smtClean="0">
                <a:latin typeface="+mn-lt"/>
              </a:rPr>
              <a:t>Tételek</a:t>
            </a:r>
            <a:r>
              <a:rPr lang="hu-HU" altLang="en-US">
                <a:latin typeface="+mn-lt"/>
              </a:rPr>
              <a:t>: az adott nyelven felírható logikai igazságok.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	Nem negációteljes (szerencsére).</a:t>
            </a:r>
          </a:p>
          <a:p>
            <a:pPr>
              <a:spcBef>
                <a:spcPct val="50000"/>
              </a:spcBef>
              <a:buFontTx/>
              <a:buAutoNum type="arabicPeriod" startAt="3"/>
            </a:pPr>
            <a:r>
              <a:rPr lang="hu-HU" altLang="en-US" u="sng">
                <a:latin typeface="+mn-lt"/>
              </a:rPr>
              <a:t>A huszonötelemű világ elmélete</a:t>
            </a:r>
            <a:r>
              <a:rPr lang="hu-HU" altLang="en-US">
                <a:latin typeface="+mn-lt"/>
              </a:rPr>
              <a:t/>
            </a:r>
            <a:br>
              <a:rPr lang="hu-HU" altLang="en-US">
                <a:latin typeface="+mn-lt"/>
              </a:rPr>
            </a:br>
            <a:r>
              <a:rPr lang="hu-HU" altLang="en-US" smtClean="0">
                <a:latin typeface="+mn-lt"/>
              </a:rPr>
              <a:t>Alapfogalmak nincsenek, egyetlen axióma:</a:t>
            </a:r>
          </a:p>
          <a:p>
            <a:pPr marL="457200" lvl="1" indent="0">
              <a:spcBef>
                <a:spcPct val="50000"/>
              </a:spcBef>
            </a:pPr>
            <a:r>
              <a:rPr lang="hu-HU" altLang="en-US" sz="2400" smtClean="0">
                <a:latin typeface="+mn-lt"/>
                <a:sym typeface="Symbol"/>
              </a:rPr>
              <a:t></a:t>
            </a:r>
            <a:r>
              <a:rPr lang="hu-HU" altLang="en-US" sz="2400" baseline="30000" smtClean="0">
                <a:latin typeface="+mn-lt"/>
                <a:sym typeface="Symbol"/>
              </a:rPr>
              <a:t>25!</a:t>
            </a:r>
            <a:r>
              <a:rPr lang="hu-HU" altLang="en-US" sz="2400" smtClean="0">
                <a:latin typeface="+mn-lt"/>
                <a:sym typeface="Symbol"/>
              </a:rPr>
              <a:t>x(x=x)</a:t>
            </a:r>
            <a:r>
              <a:rPr lang="hu-HU" altLang="en-US" sz="2400">
                <a:latin typeface="+mn-lt"/>
              </a:rPr>
              <a:t>	</a:t>
            </a:r>
            <a:endParaRPr lang="hu-HU" altLang="en-US" sz="2400">
              <a:latin typeface="+mn-lt"/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	Negációteljes, sőt, kategorikus</a:t>
            </a:r>
            <a:r>
              <a:rPr lang="hu-HU" altLang="en-US" smtClean="0">
                <a:latin typeface="+mn-lt"/>
              </a:rPr>
              <a:t>. Bármely </a:t>
            </a:r>
            <a:r>
              <a:rPr lang="hu-HU" altLang="en-US">
                <a:latin typeface="+mn-lt"/>
              </a:rPr>
              <a:t>modelljében </a:t>
            </a:r>
            <a:r>
              <a:rPr lang="hu-HU" altLang="hu-HU" sz="2400" smtClean="0">
                <a:latin typeface="Monotype Corsiva" pitchFamily="66" charset="0"/>
              </a:rPr>
              <a:t>U </a:t>
            </a:r>
            <a:r>
              <a:rPr lang="hu-HU" altLang="en-US" smtClean="0">
                <a:latin typeface="+mn-lt"/>
              </a:rPr>
              <a:t>-</a:t>
            </a:r>
            <a:r>
              <a:rPr lang="hu-HU" altLang="en-US">
                <a:latin typeface="+mn-lt"/>
              </a:rPr>
              <a:t>nak 25 eleme van, </a:t>
            </a:r>
            <a:r>
              <a:rPr lang="hu-HU" altLang="en-US">
                <a:latin typeface="+mn-lt"/>
                <a:sym typeface="Symbol" pitchFamily="18" charset="2"/>
              </a:rPr>
              <a:t>-ra nincs szükség</a:t>
            </a:r>
            <a:r>
              <a:rPr lang="hu-HU" altLang="en-US" smtClean="0">
                <a:latin typeface="+mn-lt"/>
                <a:sym typeface="Symbol" pitchFamily="18" charset="2"/>
              </a:rPr>
              <a:t>.</a:t>
            </a:r>
            <a:endParaRPr lang="hu-HU" altLang="en-US">
              <a:latin typeface="+mn-lt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11560" y="1196752"/>
            <a:ext cx="7561263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AutoNum type="arabicPeriod" startAt="4"/>
            </a:pPr>
            <a:r>
              <a:rPr lang="hu-HU" altLang="en-US" smtClean="0"/>
              <a:t> </a:t>
            </a:r>
            <a:r>
              <a:rPr lang="hu-HU" altLang="en-US" u="sng" smtClean="0">
                <a:latin typeface="+mn-lt"/>
              </a:rPr>
              <a:t>Halmazelmélet</a:t>
            </a:r>
            <a:r>
              <a:rPr lang="hu-HU" altLang="en-US" smtClean="0">
                <a:latin typeface="+mn-lt"/>
              </a:rPr>
              <a:t> (Zermelo-Fraenkel, atomos)</a:t>
            </a: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Két alapfogalom van: egy egyargumentumú (H) és egy kétargumentumú (</a:t>
            </a:r>
            <a:r>
              <a:rPr lang="hu-HU" altLang="en-US" smtClean="0">
                <a:latin typeface="+mn-lt"/>
                <a:sym typeface="Symbol" pitchFamily="18" charset="2"/>
              </a:rPr>
              <a:t>) predikátum</a:t>
            </a:r>
            <a:endParaRPr lang="hu-HU" altLang="en-US">
              <a:latin typeface="+mn-lt"/>
              <a:sym typeface="Symbol" pitchFamily="18" charset="2"/>
            </a:endParaRPr>
          </a:p>
          <a:p>
            <a:r>
              <a:rPr lang="hu-HU" altLang="en-US" smtClean="0">
                <a:latin typeface="+mn-lt"/>
                <a:sym typeface="Symbol" pitchFamily="18" charset="2"/>
              </a:rPr>
              <a:t>	 végtelen, részben sémákkal adható csak meg.</a:t>
            </a:r>
          </a:p>
          <a:p>
            <a:r>
              <a:rPr lang="hu-HU" altLang="en-US">
                <a:latin typeface="+mn-lt"/>
                <a:sym typeface="Symbol" pitchFamily="18" charset="2"/>
              </a:rPr>
              <a:t>	Nem negációteljes és nem is bővíthető negációteljessé.</a:t>
            </a:r>
          </a:p>
          <a:p>
            <a:r>
              <a:rPr lang="hu-HU" altLang="en-US">
                <a:latin typeface="+mn-lt"/>
              </a:rPr>
              <a:t>5.	</a:t>
            </a:r>
            <a:r>
              <a:rPr lang="hu-HU" altLang="en-US" u="sng" smtClean="0">
                <a:latin typeface="+mn-lt"/>
              </a:rPr>
              <a:t>Peano-aritmetika</a:t>
            </a:r>
            <a:endParaRPr lang="hu-HU" altLang="en-US" u="sng">
              <a:latin typeface="+mn-lt"/>
            </a:endParaRP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Alapfogalmak: egy névkonstans (0), egy egyargumentumú (</a:t>
            </a:r>
            <a:r>
              <a:rPr lang="hu-HU" altLang="en-US" smtClean="0">
                <a:latin typeface="+mn-lt"/>
                <a:sym typeface="Symbol"/>
              </a:rPr>
              <a:t>) és két  kétargumentumú (+,*) függvényjel.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Hat axióma: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(P1</a:t>
            </a:r>
            <a:r>
              <a:rPr lang="hu-HU" altLang="en-US">
                <a:latin typeface="+mn-lt"/>
              </a:rPr>
              <a:t>) </a:t>
            </a:r>
            <a:r>
              <a:rPr lang="hu-HU" altLang="en-US" smtClean="0">
                <a:latin typeface="+mn-lt"/>
                <a:sym typeface="Symbol"/>
              </a:rPr>
              <a:t></a:t>
            </a:r>
            <a:r>
              <a:rPr lang="hu-HU" altLang="en-US" smtClean="0">
                <a:latin typeface="+mn-lt"/>
                <a:sym typeface="Symbol" pitchFamily="18" charset="2"/>
              </a:rPr>
              <a:t></a:t>
            </a:r>
            <a:r>
              <a:rPr lang="hu-HU" altLang="en-US" i="1" smtClean="0">
                <a:latin typeface="+mn-lt"/>
              </a:rPr>
              <a:t>x</a:t>
            </a:r>
            <a:r>
              <a:rPr lang="hu-HU" altLang="en-US" smtClean="0">
                <a:latin typeface="+mn-lt"/>
              </a:rPr>
              <a:t>(x’=0)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	(</a:t>
            </a:r>
            <a:r>
              <a:rPr lang="hu-HU" altLang="en-US" smtClean="0">
                <a:latin typeface="+mn-lt"/>
              </a:rPr>
              <a:t>P2</a:t>
            </a:r>
            <a:r>
              <a:rPr lang="hu-HU" altLang="en-US">
                <a:latin typeface="+mn-lt"/>
              </a:rPr>
              <a:t>) </a:t>
            </a:r>
            <a:r>
              <a:rPr lang="hu-HU" altLang="en-US">
                <a:latin typeface="+mn-lt"/>
                <a:sym typeface="Symbol" pitchFamily="18" charset="2"/>
              </a:rPr>
              <a:t>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  <a:sym typeface="Symbol" pitchFamily="18" charset="2"/>
              </a:rPr>
              <a:t></a:t>
            </a:r>
            <a:r>
              <a:rPr lang="hu-HU" altLang="en-US" i="1" smtClean="0">
                <a:latin typeface="+mn-lt"/>
              </a:rPr>
              <a:t>y</a:t>
            </a:r>
            <a:r>
              <a:rPr lang="hu-HU" altLang="en-US" smtClean="0">
                <a:latin typeface="+mn-lt"/>
              </a:rPr>
              <a:t>(x’=y’ </a:t>
            </a:r>
            <a:r>
              <a:rPr lang="hu-HU" altLang="en-US" smtClean="0">
                <a:latin typeface="+mn-lt"/>
                <a:sym typeface="Symbol"/>
              </a:rPr>
              <a:t></a:t>
            </a:r>
            <a:r>
              <a:rPr lang="hu-HU" altLang="en-US" smtClean="0">
                <a:latin typeface="+mn-lt"/>
              </a:rPr>
              <a:t> 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 = </a:t>
            </a:r>
            <a:r>
              <a:rPr lang="hu-HU" altLang="en-US" i="1">
                <a:latin typeface="+mn-lt"/>
              </a:rPr>
              <a:t>y</a:t>
            </a:r>
            <a:r>
              <a:rPr lang="hu-HU" altLang="en-US">
                <a:latin typeface="+mn-lt"/>
              </a:rPr>
              <a:t>) </a:t>
            </a:r>
          </a:p>
          <a:p>
            <a:r>
              <a:rPr lang="hu-HU" altLang="en-US" smtClean="0">
                <a:latin typeface="+mn-lt"/>
              </a:rPr>
              <a:t>	(P3) </a:t>
            </a:r>
            <a:r>
              <a:rPr lang="hu-HU" altLang="en-US" smtClean="0">
                <a:latin typeface="+mn-lt"/>
                <a:sym typeface="Symbol"/>
              </a:rPr>
              <a:t>x(x+0 = x)</a:t>
            </a:r>
          </a:p>
          <a:p>
            <a:r>
              <a:rPr lang="hu-HU" altLang="en-US">
                <a:latin typeface="+mn-lt"/>
                <a:sym typeface="Symbol"/>
              </a:rPr>
              <a:t>	</a:t>
            </a:r>
            <a:r>
              <a:rPr lang="hu-HU" altLang="en-US" smtClean="0">
                <a:latin typeface="+mn-lt"/>
                <a:sym typeface="Symbol"/>
              </a:rPr>
              <a:t>(P4) xy(x+y’=(x+y)’)</a:t>
            </a:r>
          </a:p>
          <a:p>
            <a:r>
              <a:rPr lang="hu-HU" altLang="en-US">
                <a:latin typeface="+mn-lt"/>
                <a:sym typeface="Symbol"/>
              </a:rPr>
              <a:t>	</a:t>
            </a:r>
            <a:r>
              <a:rPr lang="hu-HU" altLang="en-US" smtClean="0">
                <a:latin typeface="+mn-lt"/>
                <a:sym typeface="Symbol"/>
              </a:rPr>
              <a:t>(P5) x(x*0=0)</a:t>
            </a:r>
          </a:p>
          <a:p>
            <a:r>
              <a:rPr lang="hu-HU" altLang="en-US">
                <a:latin typeface="+mn-lt"/>
                <a:sym typeface="Symbol"/>
              </a:rPr>
              <a:t>	</a:t>
            </a:r>
            <a:r>
              <a:rPr lang="hu-HU" altLang="en-US" smtClean="0">
                <a:latin typeface="+mn-lt"/>
                <a:sym typeface="Symbol"/>
              </a:rPr>
              <a:t>(P6) xy(x*y’=x*y +x)</a:t>
            </a:r>
          </a:p>
          <a:p>
            <a:r>
              <a:rPr lang="hu-HU" altLang="en-US">
                <a:latin typeface="+mn-lt"/>
                <a:sym typeface="Symbol"/>
              </a:rPr>
              <a:t>	</a:t>
            </a:r>
            <a:r>
              <a:rPr lang="hu-HU" altLang="en-US" smtClean="0">
                <a:latin typeface="+mn-lt"/>
                <a:sym typeface="Symbol"/>
              </a:rPr>
              <a:t>és egy  axiómaséma: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	</a:t>
            </a:r>
            <a:r>
              <a:rPr lang="hu-HU" altLang="en-US" smtClean="0">
                <a:latin typeface="+mn-lt"/>
              </a:rPr>
              <a:t>(P7</a:t>
            </a:r>
            <a:r>
              <a:rPr lang="hu-HU" altLang="en-US">
                <a:latin typeface="+mn-lt"/>
              </a:rPr>
              <a:t>) (</a:t>
            </a:r>
            <a:r>
              <a:rPr lang="hu-HU" altLang="en-US" smtClean="0">
                <a:latin typeface="+mn-lt"/>
              </a:rPr>
              <a:t>A(0) </a:t>
            </a:r>
            <a:r>
              <a:rPr lang="hu-HU" altLang="en-US">
                <a:latin typeface="+mn-lt"/>
                <a:sym typeface="Symbol"/>
              </a:rPr>
              <a:t></a:t>
            </a:r>
            <a:r>
              <a:rPr lang="hu-HU" altLang="en-US" smtClean="0">
                <a:latin typeface="+mn-lt"/>
              </a:rPr>
              <a:t> </a:t>
            </a:r>
            <a:r>
              <a:rPr lang="hu-HU" altLang="en-US">
                <a:latin typeface="+mn-lt"/>
                <a:sym typeface="Symbol" pitchFamily="18" charset="2"/>
              </a:rPr>
              <a:t></a:t>
            </a:r>
            <a:r>
              <a:rPr lang="hu-HU" altLang="en-US" i="1" smtClean="0">
                <a:latin typeface="+mn-lt"/>
              </a:rPr>
              <a:t>x</a:t>
            </a:r>
            <a:r>
              <a:rPr lang="hu-HU" altLang="en-US" smtClean="0">
                <a:latin typeface="+mn-lt"/>
              </a:rPr>
              <a:t>(A(x) </a:t>
            </a:r>
            <a:r>
              <a:rPr lang="hu-HU" altLang="en-US" smtClean="0">
                <a:latin typeface="+mn-lt"/>
                <a:sym typeface="Symbol"/>
              </a:rPr>
              <a:t></a:t>
            </a:r>
            <a:r>
              <a:rPr lang="hu-HU" altLang="en-US" smtClean="0">
                <a:latin typeface="+mn-lt"/>
              </a:rPr>
              <a:t> A(x’)) </a:t>
            </a:r>
            <a:r>
              <a:rPr lang="hu-HU" altLang="en-US" smtClean="0">
                <a:latin typeface="+mn-lt"/>
                <a:sym typeface="Symbol"/>
              </a:rPr>
              <a:t></a:t>
            </a:r>
            <a:r>
              <a:rPr lang="hu-HU" altLang="en-US" smtClean="0">
                <a:latin typeface="+mn-lt"/>
              </a:rPr>
              <a:t> </a:t>
            </a:r>
            <a:r>
              <a:rPr lang="hu-HU" altLang="en-US">
                <a:latin typeface="+mn-lt"/>
                <a:sym typeface="Symbol" pitchFamily="18" charset="2"/>
              </a:rPr>
              <a:t></a:t>
            </a:r>
            <a:r>
              <a:rPr lang="hu-HU" altLang="en-US" i="1" smtClean="0">
                <a:latin typeface="+mn-lt"/>
              </a:rPr>
              <a:t>x</a:t>
            </a:r>
            <a:r>
              <a:rPr lang="hu-HU" altLang="en-US" smtClean="0">
                <a:latin typeface="+mn-lt"/>
              </a:rPr>
              <a:t>A(x)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	(ahol A a nyelv tetszőleges egyváltozós nyitott mondata, 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 a változó).</a:t>
            </a:r>
          </a:p>
          <a:p>
            <a:endParaRPr lang="hu-HU" altLang="en-US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11188" y="913730"/>
            <a:ext cx="78486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en-US">
                <a:latin typeface="+mn-lt"/>
              </a:rPr>
              <a:t>PA  </a:t>
            </a:r>
            <a:r>
              <a:rPr lang="hu-HU" altLang="en-US" i="1">
                <a:latin typeface="+mn-lt"/>
              </a:rPr>
              <a:t>tényleg</a:t>
            </a:r>
            <a:r>
              <a:rPr lang="hu-HU" altLang="en-US">
                <a:latin typeface="+mn-lt"/>
              </a:rPr>
              <a:t> a természetes számok jól ismert elmélete, axiomatizálva. </a:t>
            </a:r>
          </a:p>
          <a:p>
            <a:r>
              <a:rPr lang="hu-HU" altLang="en-US">
                <a:latin typeface="+mn-lt"/>
              </a:rPr>
              <a:t>Kicsit meglepő: nem negációteljes. </a:t>
            </a:r>
          </a:p>
          <a:p>
            <a:r>
              <a:rPr lang="hu-HU" altLang="en-US">
                <a:latin typeface="+mn-lt"/>
              </a:rPr>
              <a:t>Nagyon meglepő: nem is bővíthető azzá (akármilyen új axiómákat veszünk fel, hacsak az axióma fogalma eldönthető marad, és az elmélet konzisztens). (Gödel első nem-teljességi tétele, 1931.)</a:t>
            </a:r>
          </a:p>
          <a:p>
            <a:r>
              <a:rPr lang="hu-HU" altLang="en-US">
                <a:latin typeface="+mn-lt"/>
              </a:rPr>
              <a:t>A következő bizonyítás egy kicsit kevesebbet mutat meg: megadunk olyan </a:t>
            </a:r>
            <a:r>
              <a:rPr lang="hu-HU" altLang="en-US" smtClean="0">
                <a:latin typeface="+mn-lt"/>
              </a:rPr>
              <a:t>mondatot</a:t>
            </a:r>
            <a:r>
              <a:rPr lang="hu-HU" altLang="en-US">
                <a:latin typeface="+mn-lt"/>
              </a:rPr>
              <a:t>, amely vagy igaz és nem bizonyítható, vagy hamis és bizonyítható. A bizonyítás ötlete Kalmár Lászlótól származik.</a:t>
            </a:r>
          </a:p>
          <a:p>
            <a:r>
              <a:rPr lang="hu-HU" altLang="en-US">
                <a:latin typeface="+mn-lt"/>
              </a:rPr>
              <a:t>Ha elfogadjuk, hogy a Peano-axiómák igazak, akkor ez a </a:t>
            </a:r>
            <a:r>
              <a:rPr lang="hu-HU" altLang="en-US" smtClean="0">
                <a:latin typeface="+mn-lt"/>
              </a:rPr>
              <a:t>mondat </a:t>
            </a:r>
            <a:r>
              <a:rPr lang="hu-HU" altLang="en-US">
                <a:latin typeface="+mn-lt"/>
              </a:rPr>
              <a:t>igaz és nem bizonyítható; a negációja meg azért nem bizonyítható, mert hamis.</a:t>
            </a:r>
          </a:p>
          <a:p>
            <a:r>
              <a:rPr lang="hu-HU" altLang="en-US">
                <a:latin typeface="+mn-lt"/>
              </a:rPr>
              <a:t>Rendezzük el PA nyelvének összes max. egyváltozós numerikus kifejezéseit (x*0, 0’+3, 3+(x*2), 2x+15, stb.) egy (végtelen) sorozatba.</a:t>
            </a:r>
          </a:p>
          <a:p>
            <a:r>
              <a:rPr lang="hu-HU" altLang="en-US">
                <a:latin typeface="+mn-lt"/>
              </a:rPr>
              <a:t>(Áll.: ez megtehető, alapötlet: a racionális számok sorozatba rendezése.)</a:t>
            </a:r>
          </a:p>
          <a:p>
            <a:r>
              <a:rPr lang="hu-HU" altLang="en-US">
                <a:latin typeface="+mn-lt"/>
              </a:rPr>
              <a:t>Legyen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 i="1" baseline="-25000">
                <a:latin typeface="+mn-lt"/>
              </a:rPr>
              <a:t>n</a:t>
            </a:r>
            <a:r>
              <a:rPr lang="hu-HU" altLang="en-US">
                <a:latin typeface="+mn-lt"/>
              </a:rPr>
              <a:t>(x) ennek a sorozatnak az </a:t>
            </a:r>
            <a:r>
              <a:rPr lang="hu-HU" altLang="en-US" i="1">
                <a:latin typeface="+mn-lt"/>
              </a:rPr>
              <a:t>n</a:t>
            </a:r>
            <a:r>
              <a:rPr lang="hu-HU" altLang="en-US">
                <a:latin typeface="+mn-lt"/>
              </a:rPr>
              <a:t>-edik eleme (Gödel-számozás).  </a:t>
            </a:r>
          </a:p>
          <a:p>
            <a:r>
              <a:rPr lang="hu-HU" altLang="en-US">
                <a:latin typeface="+mn-lt"/>
              </a:rPr>
              <a:t>Nyilvánvalóan értelmes kérdés bármely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 i="1" baseline="-25000">
                <a:latin typeface="+mn-lt"/>
              </a:rPr>
              <a:t>i</a:t>
            </a:r>
            <a:r>
              <a:rPr lang="hu-HU" altLang="en-US" i="1">
                <a:latin typeface="+mn-lt"/>
              </a:rPr>
              <a:t> </a:t>
            </a:r>
            <a:r>
              <a:rPr lang="hu-HU" altLang="en-US">
                <a:latin typeface="+mn-lt"/>
              </a:rPr>
              <a:t>kifejezéssel és</a:t>
            </a:r>
            <a:r>
              <a:rPr lang="hu-HU" altLang="en-US" i="1">
                <a:latin typeface="+mn-lt"/>
              </a:rPr>
              <a:t> j </a:t>
            </a:r>
            <a:r>
              <a:rPr lang="hu-HU" altLang="en-US">
                <a:latin typeface="+mn-lt"/>
              </a:rPr>
              <a:t>természetes számmal kapcsolatban, hogy</a:t>
            </a:r>
            <a:r>
              <a:rPr lang="hu-HU" altLang="en-US" i="1">
                <a:latin typeface="+mn-lt"/>
              </a:rPr>
              <a:t> k</a:t>
            </a:r>
            <a:r>
              <a:rPr lang="hu-HU" altLang="en-US" i="1" baseline="-25000">
                <a:latin typeface="+mn-lt"/>
              </a:rPr>
              <a:t>i</a:t>
            </a:r>
            <a:r>
              <a:rPr lang="hu-HU" altLang="en-US">
                <a:latin typeface="+mn-lt"/>
              </a:rPr>
              <a:t> felveszi-e a </a:t>
            </a:r>
            <a:r>
              <a:rPr lang="hu-HU" altLang="en-US" i="1">
                <a:latin typeface="+mn-lt"/>
              </a:rPr>
              <a:t>j</a:t>
            </a:r>
            <a:r>
              <a:rPr lang="hu-HU" altLang="en-US">
                <a:latin typeface="+mn-lt"/>
              </a:rPr>
              <a:t> értéket.</a:t>
            </a:r>
          </a:p>
          <a:p>
            <a:r>
              <a:rPr lang="hu-HU" altLang="en-US">
                <a:latin typeface="+mn-lt"/>
              </a:rPr>
              <a:t>Rendezzük táblázatba azokat az állításokat, hogy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 i="1" baseline="-25000">
                <a:latin typeface="+mn-lt"/>
              </a:rPr>
              <a:t>i</a:t>
            </a:r>
            <a:r>
              <a:rPr lang="hu-HU" altLang="en-US">
                <a:latin typeface="+mn-lt"/>
              </a:rPr>
              <a:t> </a:t>
            </a:r>
            <a:r>
              <a:rPr lang="hu-HU" altLang="en-US" u="sng">
                <a:latin typeface="+mn-lt"/>
              </a:rPr>
              <a:t>soha nem veszi fel</a:t>
            </a:r>
            <a:r>
              <a:rPr lang="hu-HU" altLang="en-US" i="1">
                <a:latin typeface="+mn-lt"/>
              </a:rPr>
              <a:t> </a:t>
            </a:r>
            <a:r>
              <a:rPr lang="hu-HU" altLang="en-US">
                <a:latin typeface="+mn-lt"/>
              </a:rPr>
              <a:t>a </a:t>
            </a:r>
            <a:r>
              <a:rPr lang="hu-HU" altLang="en-US" i="1">
                <a:latin typeface="+mn-lt"/>
              </a:rPr>
              <a:t>j</a:t>
            </a:r>
            <a:r>
              <a:rPr lang="hu-HU" altLang="en-US">
                <a:latin typeface="+mn-lt"/>
              </a:rPr>
              <a:t> értéket, az összes </a:t>
            </a:r>
            <a:r>
              <a:rPr lang="hu-HU" altLang="en-US" i="1">
                <a:latin typeface="+mn-lt"/>
              </a:rPr>
              <a:t>i</a:t>
            </a:r>
            <a:r>
              <a:rPr lang="hu-HU" altLang="en-US">
                <a:latin typeface="+mn-lt"/>
              </a:rPr>
              <a:t>, </a:t>
            </a:r>
            <a:r>
              <a:rPr lang="hu-HU" altLang="en-US" i="1">
                <a:latin typeface="+mn-lt"/>
              </a:rPr>
              <a:t>j</a:t>
            </a:r>
            <a:r>
              <a:rPr lang="hu-HU" altLang="en-US">
                <a:latin typeface="+mn-lt"/>
              </a:rPr>
              <a:t> természetes számra: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23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517134"/>
              </p:ext>
            </p:extLst>
          </p:nvPr>
        </p:nvGraphicFramePr>
        <p:xfrm>
          <a:off x="539750" y="1052513"/>
          <a:ext cx="8353425" cy="3889378"/>
        </p:xfrm>
        <a:graphic>
          <a:graphicData uri="http://schemas.openxmlformats.org/drawingml/2006/table">
            <a:tbl>
              <a:tblPr/>
              <a:tblGrid>
                <a:gridCol w="1368425"/>
                <a:gridCol w="1333500"/>
                <a:gridCol w="1330325"/>
                <a:gridCol w="930275"/>
                <a:gridCol w="1301750"/>
                <a:gridCol w="1368425"/>
                <a:gridCol w="720725"/>
              </a:tblGrid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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r>
                        <a:rPr kumimoji="0" lang="hu-HU" altLang="en-US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j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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hu-HU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j</a:t>
                      </a:r>
                      <a:r>
                        <a:rPr kumimoji="0" lang="hu-HU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20566" y="904252"/>
            <a:ext cx="8207375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A pirossal jelöltek az </a:t>
            </a:r>
            <a:r>
              <a:rPr lang="hu-HU" altLang="en-US">
                <a:solidFill>
                  <a:srgbClr val="FF0000"/>
                </a:solidFill>
                <a:latin typeface="+mn-lt"/>
              </a:rPr>
              <a:t>átlós</a:t>
            </a:r>
            <a:r>
              <a:rPr lang="hu-HU" altLang="en-US">
                <a:latin typeface="+mn-lt"/>
              </a:rPr>
              <a:t> </a:t>
            </a:r>
            <a:r>
              <a:rPr lang="hu-HU" altLang="en-US" smtClean="0">
                <a:latin typeface="+mn-lt"/>
              </a:rPr>
              <a:t>mondatok</a:t>
            </a:r>
            <a:r>
              <a:rPr lang="hu-HU" altLang="en-US"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Mindegyik azt mondja egy kifejezésről, hogy nem veszi fel értékként a saját Gödel-számát</a:t>
            </a:r>
            <a:r>
              <a:rPr lang="hu-HU" altLang="en-US" smtClean="0">
                <a:latin typeface="+mn-lt"/>
              </a:rPr>
              <a:t>.</a:t>
            </a:r>
            <a:endParaRPr lang="hu-HU" altLang="en-US">
              <a:latin typeface="+mn-lt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11188" y="1988840"/>
            <a:ext cx="7848600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A PA-beli bizonyítások közül gyűjtsük össze és rendezzük sorozatba azokat, amelyek átlós </a:t>
            </a:r>
            <a:r>
              <a:rPr lang="hu-HU" altLang="en-US" smtClean="0">
                <a:latin typeface="+mn-lt"/>
              </a:rPr>
              <a:t>mondatokat </a:t>
            </a:r>
            <a:r>
              <a:rPr lang="hu-HU" altLang="en-US">
                <a:latin typeface="+mn-lt"/>
              </a:rPr>
              <a:t>bizonyítanak:</a:t>
            </a:r>
          </a:p>
          <a:p>
            <a:pPr>
              <a:spcBef>
                <a:spcPct val="50000"/>
              </a:spcBef>
            </a:pP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1</a:t>
            </a:r>
            <a:r>
              <a:rPr lang="hu-HU" altLang="en-US">
                <a:latin typeface="+mn-lt"/>
                <a:cs typeface="Times New Roman" pitchFamily="18" charset="0"/>
              </a:rPr>
              <a:t>,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2</a:t>
            </a:r>
            <a:r>
              <a:rPr lang="hu-HU" altLang="en-US">
                <a:latin typeface="+mn-lt"/>
                <a:cs typeface="Times New Roman" pitchFamily="18" charset="0"/>
              </a:rPr>
              <a:t>, …,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n</a:t>
            </a:r>
            <a:r>
              <a:rPr lang="hu-HU" altLang="en-US">
                <a:latin typeface="+mn-lt"/>
                <a:cs typeface="Times New Roman" pitchFamily="18" charset="0"/>
              </a:rPr>
              <a:t>, …</a:t>
            </a:r>
            <a:r>
              <a:rPr lang="hu-HU" altLang="en-US">
                <a:latin typeface="+mn-lt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Definiáljunk egy </a:t>
            </a:r>
            <a:r>
              <a:rPr lang="hu-HU" altLang="en-US" i="1">
                <a:latin typeface="+mn-lt"/>
              </a:rPr>
              <a:t>f  </a:t>
            </a:r>
            <a:r>
              <a:rPr lang="hu-HU" altLang="en-US">
                <a:latin typeface="+mn-lt"/>
              </a:rPr>
              <a:t>függvényt a következőképpen:</a:t>
            </a:r>
          </a:p>
          <a:p>
            <a:pPr>
              <a:spcBef>
                <a:spcPct val="50000"/>
              </a:spcBef>
            </a:pP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n</a:t>
            </a:r>
            <a:r>
              <a:rPr lang="hu-HU" altLang="en-US">
                <a:latin typeface="+mn-lt"/>
              </a:rPr>
              <a:t>) legyen annak az átlós </a:t>
            </a:r>
            <a:r>
              <a:rPr lang="hu-HU" altLang="en-US" smtClean="0">
                <a:latin typeface="+mn-lt"/>
              </a:rPr>
              <a:t>mondatnak </a:t>
            </a:r>
            <a:r>
              <a:rPr lang="hu-HU" altLang="en-US">
                <a:latin typeface="+mn-lt"/>
              </a:rPr>
              <a:t>a sorszáma, amelyet </a:t>
            </a:r>
            <a:r>
              <a:rPr lang="hu-HU" altLang="en-US">
                <a:latin typeface="+mn-lt"/>
                <a:cs typeface="Times New Roman" pitchFamily="18" charset="0"/>
              </a:rPr>
              <a:t>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n</a:t>
            </a:r>
            <a:r>
              <a:rPr lang="hu-HU" altLang="en-US" i="1" baseline="-30000">
                <a:latin typeface="+mn-lt"/>
              </a:rPr>
              <a:t> </a:t>
            </a:r>
            <a:r>
              <a:rPr lang="hu-HU" altLang="en-US">
                <a:latin typeface="+mn-lt"/>
              </a:rPr>
              <a:t>bizonyít.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Tehát: </a:t>
            </a:r>
            <a:r>
              <a:rPr lang="hu-HU" altLang="en-US">
                <a:latin typeface="+mn-lt"/>
                <a:cs typeface="Times New Roman" pitchFamily="18" charset="0"/>
              </a:rPr>
              <a:t>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n</a:t>
            </a:r>
            <a:r>
              <a:rPr lang="hu-HU" altLang="en-US" i="1" baseline="-30000">
                <a:latin typeface="+mn-lt"/>
              </a:rPr>
              <a:t> </a:t>
            </a:r>
            <a:r>
              <a:rPr lang="hu-HU" altLang="en-US">
                <a:latin typeface="+mn-lt"/>
              </a:rPr>
              <a:t>bizonyítás a 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</a:t>
            </a:r>
            <a:r>
              <a:rPr lang="hu-HU" altLang="en-US">
                <a:latin typeface="+mn-lt"/>
                <a:cs typeface="Times New Roman" pitchFamily="18" charset="0"/>
              </a:rPr>
              <a:t>x(</a:t>
            </a:r>
            <a:r>
              <a:rPr lang="hu-HU" altLang="en-US" i="1">
                <a:latin typeface="+mn-lt"/>
                <a:cs typeface="Times New Roman" pitchFamily="18" charset="0"/>
              </a:rPr>
              <a:t>k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f</a:t>
            </a:r>
            <a:r>
              <a:rPr lang="hu-HU" altLang="en-US" baseline="-30000">
                <a:latin typeface="+mn-lt"/>
                <a:cs typeface="Times New Roman" pitchFamily="18" charset="0"/>
              </a:rPr>
              <a:t>(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n</a:t>
            </a:r>
            <a:r>
              <a:rPr lang="hu-HU" altLang="en-US" baseline="-30000">
                <a:latin typeface="+mn-lt"/>
                <a:cs typeface="Times New Roman" pitchFamily="18" charset="0"/>
              </a:rPr>
              <a:t>)</a:t>
            </a:r>
            <a:r>
              <a:rPr lang="hu-HU" altLang="en-US">
                <a:latin typeface="+mn-lt"/>
                <a:cs typeface="Times New Roman" pitchFamily="18" charset="0"/>
              </a:rPr>
              <a:t> (</a:t>
            </a:r>
            <a:r>
              <a:rPr lang="hu-HU" altLang="en-US" i="1">
                <a:latin typeface="+mn-lt"/>
                <a:cs typeface="Times New Roman" pitchFamily="18" charset="0"/>
              </a:rPr>
              <a:t>x</a:t>
            </a:r>
            <a:r>
              <a:rPr lang="hu-HU" altLang="en-US">
                <a:latin typeface="+mn-lt"/>
                <a:cs typeface="Times New Roman" pitchFamily="18" charset="0"/>
              </a:rPr>
              <a:t>)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</a:t>
            </a:r>
            <a:r>
              <a:rPr lang="hu-HU" altLang="en-US">
                <a:latin typeface="+mn-lt"/>
                <a:cs typeface="Times New Roman" pitchFamily="18" charset="0"/>
              </a:rPr>
              <a:t> </a:t>
            </a:r>
            <a:r>
              <a:rPr lang="hu-HU" altLang="en-US" i="1">
                <a:latin typeface="+mn-lt"/>
                <a:cs typeface="Times New Roman" pitchFamily="18" charset="0"/>
              </a:rPr>
              <a:t>f</a:t>
            </a:r>
            <a:r>
              <a:rPr lang="hu-HU" altLang="en-US">
                <a:latin typeface="+mn-lt"/>
                <a:cs typeface="Times New Roman" pitchFamily="18" charset="0"/>
              </a:rPr>
              <a:t>(</a:t>
            </a:r>
            <a:r>
              <a:rPr lang="hu-HU" altLang="en-US" i="1">
                <a:latin typeface="+mn-lt"/>
                <a:cs typeface="Times New Roman" pitchFamily="18" charset="0"/>
              </a:rPr>
              <a:t>n</a:t>
            </a:r>
            <a:r>
              <a:rPr lang="hu-HU" altLang="en-US">
                <a:latin typeface="+mn-lt"/>
                <a:cs typeface="Times New Roman" pitchFamily="18" charset="0"/>
              </a:rPr>
              <a:t>)) </a:t>
            </a:r>
            <a:r>
              <a:rPr lang="hu-HU" altLang="en-US">
                <a:latin typeface="+mn-lt"/>
              </a:rPr>
              <a:t>átlós </a:t>
            </a:r>
            <a:r>
              <a:rPr lang="hu-HU" altLang="en-US" smtClean="0">
                <a:latin typeface="+mn-lt"/>
              </a:rPr>
              <a:t>mondathoz</a:t>
            </a:r>
            <a:r>
              <a:rPr lang="hu-HU" altLang="en-US"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u-HU" altLang="en-US" smtClean="0">
                <a:latin typeface="+mn-lt"/>
              </a:rPr>
              <a:t>Sok számolást igénylő lépés</a:t>
            </a:r>
            <a:r>
              <a:rPr lang="hu-HU" altLang="en-US">
                <a:latin typeface="+mn-lt"/>
              </a:rPr>
              <a:t>: </a:t>
            </a: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) maga is egyváltozós aritmetikai kifejezés. (Ezt nem bizonyítjuk</a:t>
            </a:r>
            <a:r>
              <a:rPr lang="hu-HU" altLang="en-US" smtClean="0">
                <a:latin typeface="+mn-lt"/>
              </a:rPr>
              <a:t>. A gondolat mögötte: a Gödel-számozás, azaz a metanyelv lefordítása a </a:t>
            </a:r>
            <a:r>
              <a:rPr lang="hu-HU" altLang="en-US" smtClean="0">
                <a:latin typeface="+mn-lt"/>
              </a:rPr>
              <a:t>tárgynyelvbe</a:t>
            </a:r>
            <a:r>
              <a:rPr lang="hu-HU" altLang="en-US" smtClean="0">
                <a:latin typeface="+mn-lt"/>
              </a:rPr>
              <a:t>.)</a:t>
            </a:r>
            <a:endParaRPr lang="hu-HU" altLang="en-US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Tehát szerepel a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 i="1" baseline="-25000">
                <a:latin typeface="+mn-lt"/>
              </a:rPr>
              <a:t>n</a:t>
            </a:r>
            <a:r>
              <a:rPr lang="hu-HU" altLang="en-US">
                <a:latin typeface="+mn-lt"/>
              </a:rPr>
              <a:t>(x) kifejezések között valamilyen sorszámmal. Legyen a sorszáma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Azaz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 i="1" baseline="-25000">
                <a:latin typeface="+mn-lt"/>
              </a:rPr>
              <a:t>g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) </a:t>
            </a:r>
            <a:r>
              <a:rPr lang="hu-HU" altLang="en-US" i="1">
                <a:latin typeface="+mn-lt"/>
              </a:rPr>
              <a:t>= f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), bármely 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-re.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12233" y="1052736"/>
            <a:ext cx="8153400" cy="407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Tekintsük a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-edik átlós </a:t>
            </a:r>
            <a:r>
              <a:rPr lang="hu-HU" altLang="en-US" smtClean="0">
                <a:latin typeface="+mn-lt"/>
              </a:rPr>
              <a:t>mondatot</a:t>
            </a:r>
            <a:r>
              <a:rPr lang="hu-HU" altLang="en-US">
                <a:latin typeface="+mn-lt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(G) 	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</a:t>
            </a:r>
            <a:r>
              <a:rPr lang="hu-HU" altLang="en-US">
                <a:latin typeface="+mn-lt"/>
                <a:cs typeface="Times New Roman" pitchFamily="18" charset="0"/>
              </a:rPr>
              <a:t>x(</a:t>
            </a:r>
            <a:r>
              <a:rPr lang="hu-HU" altLang="en-US" i="1">
                <a:latin typeface="+mn-lt"/>
                <a:cs typeface="Times New Roman" pitchFamily="18" charset="0"/>
              </a:rPr>
              <a:t>k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g</a:t>
            </a:r>
            <a:r>
              <a:rPr lang="hu-HU" altLang="en-US">
                <a:latin typeface="+mn-lt"/>
                <a:cs typeface="Times New Roman" pitchFamily="18" charset="0"/>
              </a:rPr>
              <a:t> (</a:t>
            </a:r>
            <a:r>
              <a:rPr lang="hu-HU" altLang="en-US" i="1">
                <a:latin typeface="+mn-lt"/>
                <a:cs typeface="Times New Roman" pitchFamily="18" charset="0"/>
              </a:rPr>
              <a:t>x</a:t>
            </a:r>
            <a:r>
              <a:rPr lang="hu-HU" altLang="en-US">
                <a:latin typeface="+mn-lt"/>
                <a:cs typeface="Times New Roman" pitchFamily="18" charset="0"/>
              </a:rPr>
              <a:t>)</a:t>
            </a:r>
            <a:r>
              <a:rPr lang="hu-HU" altLang="en-US">
                <a:latin typeface="+mn-lt"/>
                <a:cs typeface="Times New Roman" pitchFamily="18" charset="0"/>
                <a:sym typeface="Symbol" pitchFamily="18" charset="2"/>
              </a:rPr>
              <a:t></a:t>
            </a:r>
            <a:r>
              <a:rPr lang="hu-HU" altLang="en-US">
                <a:latin typeface="+mn-lt"/>
                <a:cs typeface="Times New Roman" pitchFamily="18" charset="0"/>
              </a:rPr>
              <a:t> </a:t>
            </a:r>
            <a:r>
              <a:rPr lang="hu-HU" altLang="en-US" i="1">
                <a:latin typeface="+mn-lt"/>
                <a:cs typeface="Times New Roman" pitchFamily="18" charset="0"/>
              </a:rPr>
              <a:t>g</a:t>
            </a:r>
            <a:r>
              <a:rPr lang="hu-HU" altLang="en-US">
                <a:latin typeface="+mn-lt"/>
                <a:cs typeface="Times New Roman" pitchFamily="18" charset="0"/>
              </a:rPr>
              <a:t>) </a:t>
            </a:r>
            <a:r>
              <a:rPr lang="hu-HU" altLang="en-US">
                <a:latin typeface="+mn-lt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Állítás: a G </a:t>
            </a:r>
            <a:r>
              <a:rPr lang="hu-HU" altLang="en-US" smtClean="0">
                <a:latin typeface="+mn-lt"/>
              </a:rPr>
              <a:t>mondat </a:t>
            </a:r>
            <a:r>
              <a:rPr lang="hu-HU" altLang="en-US">
                <a:latin typeface="+mn-lt"/>
              </a:rPr>
              <a:t>akkor és csak akkor bizonyítható, ha hamis.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Bizonyítás: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Tegyük fel, hogy G bizonyítható. Ekkor a bizonyításai szerepelnek a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1</a:t>
            </a:r>
            <a:r>
              <a:rPr lang="hu-HU" altLang="en-US">
                <a:latin typeface="+mn-lt"/>
                <a:cs typeface="Times New Roman" pitchFamily="18" charset="0"/>
              </a:rPr>
              <a:t>,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2</a:t>
            </a:r>
            <a:r>
              <a:rPr lang="hu-HU" altLang="en-US">
                <a:latin typeface="+mn-lt"/>
                <a:cs typeface="Times New Roman" pitchFamily="18" charset="0"/>
              </a:rPr>
              <a:t>, …,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n</a:t>
            </a:r>
            <a:r>
              <a:rPr lang="hu-HU" altLang="en-US">
                <a:latin typeface="+mn-lt"/>
                <a:cs typeface="Times New Roman" pitchFamily="18" charset="0"/>
              </a:rPr>
              <a:t>, …</a:t>
            </a:r>
            <a:r>
              <a:rPr lang="hu-HU" altLang="en-US">
                <a:latin typeface="+mn-lt"/>
              </a:rPr>
              <a:t> sorozatban. Legyen egy bizonyítása </a:t>
            </a:r>
            <a:r>
              <a:rPr lang="hu-HU" altLang="en-US" i="1">
                <a:latin typeface="+mn-lt"/>
                <a:cs typeface="Times New Roman" pitchFamily="18" charset="0"/>
              </a:rPr>
              <a:t>B</a:t>
            </a:r>
            <a:r>
              <a:rPr lang="hu-HU" altLang="en-US" i="1" baseline="-30000">
                <a:latin typeface="+mn-lt"/>
              </a:rPr>
              <a:t>r</a:t>
            </a:r>
            <a:r>
              <a:rPr lang="hu-HU" altLang="en-US">
                <a:latin typeface="+mn-lt"/>
              </a:rPr>
              <a:t>. De akkor </a:t>
            </a: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 értelmezése szerint </a:t>
            </a:r>
            <a:br>
              <a:rPr lang="hu-HU" altLang="en-US">
                <a:latin typeface="+mn-lt"/>
              </a:rPr>
            </a:b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 (</a:t>
            </a:r>
            <a:r>
              <a:rPr lang="hu-HU" altLang="en-US" i="1">
                <a:latin typeface="+mn-lt"/>
              </a:rPr>
              <a:t>r</a:t>
            </a:r>
            <a:r>
              <a:rPr lang="hu-HU" altLang="en-US">
                <a:latin typeface="+mn-lt"/>
              </a:rPr>
              <a:t>)</a:t>
            </a:r>
            <a:r>
              <a:rPr lang="hu-HU" altLang="en-US" i="1">
                <a:latin typeface="+mn-lt"/>
              </a:rPr>
              <a:t>=g</a:t>
            </a:r>
            <a:r>
              <a:rPr lang="hu-HU" altLang="en-US">
                <a:latin typeface="+mn-lt"/>
              </a:rPr>
              <a:t>, azaz </a:t>
            </a:r>
          </a:p>
          <a:p>
            <a:pPr>
              <a:spcBef>
                <a:spcPct val="50000"/>
              </a:spcBef>
            </a:pPr>
            <a:r>
              <a:rPr lang="hu-HU" altLang="en-US" i="1">
                <a:latin typeface="+mn-lt"/>
                <a:cs typeface="Times New Roman" pitchFamily="18" charset="0"/>
              </a:rPr>
              <a:t>k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g</a:t>
            </a:r>
            <a:r>
              <a:rPr lang="hu-HU" altLang="en-US">
                <a:latin typeface="+mn-lt"/>
                <a:cs typeface="Times New Roman" pitchFamily="18" charset="0"/>
              </a:rPr>
              <a:t> (</a:t>
            </a:r>
            <a:r>
              <a:rPr lang="hu-HU" altLang="en-US" i="1">
                <a:latin typeface="+mn-lt"/>
              </a:rPr>
              <a:t>r</a:t>
            </a:r>
            <a:r>
              <a:rPr lang="hu-HU" altLang="en-US">
                <a:latin typeface="+mn-lt"/>
                <a:cs typeface="Times New Roman" pitchFamily="18" charset="0"/>
              </a:rPr>
              <a:t>)</a:t>
            </a:r>
            <a:r>
              <a:rPr lang="hu-HU" altLang="en-US">
                <a:latin typeface="+mn-lt"/>
              </a:rPr>
              <a:t> =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, tehát G ebben az esetben hamis</a:t>
            </a:r>
            <a:r>
              <a:rPr lang="hu-HU" altLang="en-US" i="1">
                <a:latin typeface="+mn-lt"/>
              </a:rPr>
              <a:t> </a:t>
            </a:r>
            <a:r>
              <a:rPr lang="hu-HU" altLang="en-US">
                <a:latin typeface="+mn-lt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Tegyük fel, hogy G hamis. Akkor van olyan </a:t>
            </a:r>
            <a:r>
              <a:rPr lang="hu-HU" altLang="en-US" i="1">
                <a:latin typeface="+mn-lt"/>
              </a:rPr>
              <a:t>m</a:t>
            </a:r>
            <a:r>
              <a:rPr lang="hu-HU" altLang="en-US">
                <a:latin typeface="+mn-lt"/>
              </a:rPr>
              <a:t>, hogy </a:t>
            </a:r>
            <a:r>
              <a:rPr lang="hu-HU" altLang="en-US" i="1">
                <a:latin typeface="+mn-lt"/>
                <a:cs typeface="Times New Roman" pitchFamily="18" charset="0"/>
              </a:rPr>
              <a:t>k</a:t>
            </a:r>
            <a:r>
              <a:rPr lang="hu-HU" altLang="en-US" i="1" baseline="-30000">
                <a:latin typeface="+mn-lt"/>
                <a:cs typeface="Times New Roman" pitchFamily="18" charset="0"/>
              </a:rPr>
              <a:t>g</a:t>
            </a:r>
            <a:r>
              <a:rPr lang="hu-HU" altLang="en-US">
                <a:latin typeface="+mn-lt"/>
                <a:cs typeface="Times New Roman" pitchFamily="18" charset="0"/>
              </a:rPr>
              <a:t> (</a:t>
            </a:r>
            <a:r>
              <a:rPr lang="hu-HU" altLang="en-US" i="1">
                <a:latin typeface="+mn-lt"/>
              </a:rPr>
              <a:t>m</a:t>
            </a:r>
            <a:r>
              <a:rPr lang="hu-HU" altLang="en-US">
                <a:latin typeface="+mn-lt"/>
                <a:cs typeface="Times New Roman" pitchFamily="18" charset="0"/>
              </a:rPr>
              <a:t>)</a:t>
            </a:r>
            <a:r>
              <a:rPr lang="hu-HU" altLang="en-US">
                <a:latin typeface="+mn-lt"/>
              </a:rPr>
              <a:t> = </a:t>
            </a:r>
            <a:r>
              <a:rPr lang="hu-HU" altLang="en-US" i="1">
                <a:latin typeface="+mn-lt"/>
              </a:rPr>
              <a:t>g.</a:t>
            </a:r>
          </a:p>
          <a:p>
            <a:pPr>
              <a:spcBef>
                <a:spcPct val="50000"/>
              </a:spcBef>
            </a:pPr>
            <a:r>
              <a:rPr lang="hu-HU" altLang="en-US">
                <a:latin typeface="+mn-lt"/>
              </a:rPr>
              <a:t>Azaz </a:t>
            </a: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m</a:t>
            </a:r>
            <a:r>
              <a:rPr lang="hu-HU" altLang="en-US">
                <a:latin typeface="+mn-lt"/>
              </a:rPr>
              <a:t>) =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, tehát </a:t>
            </a:r>
            <a:r>
              <a:rPr lang="hu-HU" altLang="en-US" i="1">
                <a:latin typeface="+mn-lt"/>
              </a:rPr>
              <a:t>B</a:t>
            </a:r>
            <a:r>
              <a:rPr lang="hu-HU" altLang="en-US" i="1" baseline="-25000">
                <a:latin typeface="+mn-lt"/>
              </a:rPr>
              <a:t>m </a:t>
            </a:r>
            <a:r>
              <a:rPr lang="hu-HU" altLang="en-US">
                <a:latin typeface="+mn-lt"/>
              </a:rPr>
              <a:t>bebizonyítja a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-edik átlós </a:t>
            </a:r>
            <a:r>
              <a:rPr lang="hu-HU" altLang="en-US" smtClean="0">
                <a:latin typeface="+mn-lt"/>
              </a:rPr>
              <a:t>mondatot</a:t>
            </a:r>
            <a:r>
              <a:rPr lang="hu-HU" altLang="en-US">
                <a:latin typeface="+mn-lt"/>
              </a:rPr>
              <a:t>, azaz G-t. Tehát ebben az esetben G bizonyítható.</a:t>
            </a:r>
            <a:endParaRPr lang="hu-HU" altLang="en-US" i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3568" y="1124744"/>
            <a:ext cx="770413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en-US">
                <a:latin typeface="+mn-lt"/>
              </a:rPr>
              <a:t>Másképp ugyanaz:</a:t>
            </a:r>
          </a:p>
          <a:p>
            <a:r>
              <a:rPr lang="hu-HU" altLang="en-US">
                <a:latin typeface="+mn-lt"/>
              </a:rPr>
              <a:t>Írjuk más alakba G-t:</a:t>
            </a:r>
          </a:p>
          <a:p>
            <a:r>
              <a:rPr lang="hu-HU" altLang="en-US" smtClean="0">
                <a:latin typeface="+mn-lt"/>
                <a:sym typeface="Symbol"/>
              </a:rPr>
              <a:t></a:t>
            </a:r>
            <a:r>
              <a:rPr lang="hu-HU" altLang="en-US" smtClean="0">
                <a:latin typeface="+mn-lt"/>
                <a:sym typeface="Symbol" pitchFamily="18" charset="2"/>
              </a:rPr>
              <a:t>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f</a:t>
            </a:r>
            <a:r>
              <a:rPr lang="hu-HU" altLang="en-US">
                <a:latin typeface="+mn-lt"/>
              </a:rPr>
              <a:t>(</a:t>
            </a:r>
            <a:r>
              <a:rPr lang="hu-HU" altLang="en-US" i="1">
                <a:latin typeface="+mn-lt"/>
              </a:rPr>
              <a:t>x</a:t>
            </a:r>
            <a:r>
              <a:rPr lang="hu-HU" altLang="en-US">
                <a:latin typeface="+mn-lt"/>
              </a:rPr>
              <a:t>) =</a:t>
            </a:r>
            <a:r>
              <a:rPr lang="hu-HU" altLang="en-US" i="1">
                <a:latin typeface="+mn-lt"/>
              </a:rPr>
              <a:t> g</a:t>
            </a:r>
            <a:r>
              <a:rPr lang="hu-HU" altLang="en-US">
                <a:latin typeface="+mn-lt"/>
              </a:rPr>
              <a:t>) </a:t>
            </a:r>
          </a:p>
          <a:p>
            <a:r>
              <a:rPr lang="hu-HU" altLang="en-US">
                <a:latin typeface="+mn-lt"/>
              </a:rPr>
              <a:t>Mit jelent ez?</a:t>
            </a:r>
          </a:p>
          <a:p>
            <a:r>
              <a:rPr lang="hu-HU" altLang="en-US">
                <a:latin typeface="+mn-lt"/>
              </a:rPr>
              <a:t>„Nincs olyan </a:t>
            </a:r>
            <a:r>
              <a:rPr lang="hu-HU" altLang="en-US" i="1">
                <a:latin typeface="+mn-lt"/>
              </a:rPr>
              <a:t>x </a:t>
            </a:r>
            <a:r>
              <a:rPr lang="hu-HU" altLang="en-US">
                <a:latin typeface="+mn-lt"/>
              </a:rPr>
              <a:t>szám, amelyre </a:t>
            </a:r>
            <a:r>
              <a:rPr lang="hu-HU" altLang="en-US" i="1">
                <a:latin typeface="+mn-lt"/>
              </a:rPr>
              <a:t>B</a:t>
            </a:r>
            <a:r>
              <a:rPr lang="hu-HU" altLang="en-US" i="1" baseline="-25000">
                <a:latin typeface="+mn-lt"/>
              </a:rPr>
              <a:t>x</a:t>
            </a:r>
            <a:r>
              <a:rPr lang="hu-HU" altLang="en-US">
                <a:latin typeface="+mn-lt"/>
              </a:rPr>
              <a:t> a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-edik átlós </a:t>
            </a:r>
            <a:r>
              <a:rPr lang="hu-HU" altLang="en-US" smtClean="0">
                <a:latin typeface="+mn-lt"/>
              </a:rPr>
              <a:t>mondat </a:t>
            </a:r>
            <a:r>
              <a:rPr lang="hu-HU" altLang="en-US">
                <a:latin typeface="+mn-lt"/>
              </a:rPr>
              <a:t>bizonyítása lenne</a:t>
            </a:r>
            <a:r>
              <a:rPr lang="hu-HU" altLang="en-US" smtClean="0">
                <a:latin typeface="+mn-lt"/>
              </a:rPr>
              <a:t>.”</a:t>
            </a:r>
          </a:p>
          <a:p>
            <a:r>
              <a:rPr lang="hu-HU" altLang="en-US" smtClean="0">
                <a:latin typeface="+mn-lt"/>
              </a:rPr>
              <a:t>De a </a:t>
            </a:r>
            <a:r>
              <a:rPr lang="hu-HU" altLang="en-US" i="1" smtClean="0">
                <a:latin typeface="+mn-lt"/>
              </a:rPr>
              <a:t>B-</a:t>
            </a:r>
            <a:r>
              <a:rPr lang="hu-HU" altLang="en-US" smtClean="0">
                <a:latin typeface="+mn-lt"/>
              </a:rPr>
              <a:t>k között előfordul az összes olyan bizonyítás, amely átlós mondatot bizonyít.</a:t>
            </a:r>
            <a:endParaRPr lang="hu-HU" altLang="en-US">
              <a:latin typeface="+mn-lt"/>
            </a:endParaRPr>
          </a:p>
          <a:p>
            <a:r>
              <a:rPr lang="hu-HU" altLang="en-US" smtClean="0">
                <a:latin typeface="+mn-lt"/>
              </a:rPr>
              <a:t>Tehát ez azt jelenti, hogy a </a:t>
            </a:r>
            <a:r>
              <a:rPr lang="hu-HU" altLang="en-US" i="1" smtClean="0">
                <a:latin typeface="+mn-lt"/>
              </a:rPr>
              <a:t>g</a:t>
            </a:r>
            <a:r>
              <a:rPr lang="hu-HU" altLang="en-US" smtClean="0">
                <a:latin typeface="+mn-lt"/>
              </a:rPr>
              <a:t>-edik </a:t>
            </a:r>
            <a:r>
              <a:rPr lang="hu-HU" altLang="en-US">
                <a:latin typeface="+mn-lt"/>
              </a:rPr>
              <a:t>átlós </a:t>
            </a:r>
            <a:r>
              <a:rPr lang="hu-HU" altLang="en-US" smtClean="0">
                <a:latin typeface="+mn-lt"/>
              </a:rPr>
              <a:t>mondatnak </a:t>
            </a:r>
            <a:r>
              <a:rPr lang="hu-HU" altLang="en-US">
                <a:latin typeface="+mn-lt"/>
              </a:rPr>
              <a:t>nincs bizonyítása</a:t>
            </a:r>
            <a:r>
              <a:rPr lang="hu-HU" altLang="en-US" smtClean="0">
                <a:latin typeface="+mn-lt"/>
              </a:rPr>
              <a:t>.</a:t>
            </a:r>
            <a:endParaRPr lang="hu-HU" altLang="en-US">
              <a:latin typeface="+mn-lt"/>
            </a:endParaRPr>
          </a:p>
          <a:p>
            <a:r>
              <a:rPr lang="hu-HU" altLang="en-US">
                <a:latin typeface="+mn-lt"/>
              </a:rPr>
              <a:t>De a </a:t>
            </a:r>
            <a:r>
              <a:rPr lang="hu-HU" altLang="en-US" i="1">
                <a:latin typeface="+mn-lt"/>
              </a:rPr>
              <a:t>g</a:t>
            </a:r>
            <a:r>
              <a:rPr lang="hu-HU" altLang="en-US">
                <a:latin typeface="+mn-lt"/>
              </a:rPr>
              <a:t>-edik átlós </a:t>
            </a:r>
            <a:r>
              <a:rPr lang="hu-HU" altLang="en-US" smtClean="0">
                <a:latin typeface="+mn-lt"/>
              </a:rPr>
              <a:t>mondat </a:t>
            </a:r>
            <a:r>
              <a:rPr lang="hu-HU" altLang="en-US">
                <a:latin typeface="+mn-lt"/>
              </a:rPr>
              <a:t>éppen G!!!</a:t>
            </a:r>
          </a:p>
          <a:p>
            <a:r>
              <a:rPr lang="hu-HU" altLang="en-US">
                <a:latin typeface="+mn-lt"/>
              </a:rPr>
              <a:t>Tehát G annyit jelent: „Én nem vagyok bizonyítható.”</a:t>
            </a:r>
          </a:p>
          <a:p>
            <a:r>
              <a:rPr lang="hu-HU" altLang="en-US">
                <a:latin typeface="+mn-lt"/>
              </a:rPr>
              <a:t>Tegyük fel, hogy a Peano-aritmetikában csak igaz állításokat lehet bizonyítani. Akkor G egy olyan állítás, amely igaz, de nem bizonyítható, a negációja pedig azért nem bizonyítható, mert hamis.</a:t>
            </a:r>
          </a:p>
          <a:p>
            <a:r>
              <a:rPr lang="hu-HU" altLang="en-US">
                <a:latin typeface="+mn-lt"/>
              </a:rPr>
              <a:t>Ha PA-t kibővítjük újabb axiómákkal, ettől változhat a </a:t>
            </a:r>
            <a:r>
              <a:rPr lang="hu-HU" altLang="en-US" i="1">
                <a:latin typeface="+mn-lt"/>
              </a:rPr>
              <a:t>B</a:t>
            </a:r>
            <a:r>
              <a:rPr lang="hu-HU" altLang="en-US">
                <a:latin typeface="+mn-lt"/>
              </a:rPr>
              <a:t> sorozat. Ha újabb nem-logikai konstansokat veszünk be a nyelvbe, változhat a </a:t>
            </a:r>
            <a:r>
              <a:rPr lang="hu-HU" altLang="en-US" i="1">
                <a:latin typeface="+mn-lt"/>
              </a:rPr>
              <a:t>k</a:t>
            </a:r>
            <a:r>
              <a:rPr lang="hu-HU" altLang="en-US">
                <a:latin typeface="+mn-lt"/>
              </a:rPr>
              <a:t> sorozat. De az eljárás változatlanul végrehajtható.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759</Words>
  <Application>Microsoft Office PowerPoint</Application>
  <PresentationFormat>Diavetítés a képernyőre (4:3 oldalarány)</PresentationFormat>
  <Paragraphs>109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ELTE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Máté András</dc:creator>
  <cp:lastModifiedBy>andrás</cp:lastModifiedBy>
  <cp:revision>14</cp:revision>
  <dcterms:created xsi:type="dcterms:W3CDTF">2009-12-10T13:02:35Z</dcterms:created>
  <dcterms:modified xsi:type="dcterms:W3CDTF">2017-12-08T10:33:03Z</dcterms:modified>
</cp:coreProperties>
</file>