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8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01DFA-64A1-4940-A006-97C356E304D5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1313B-DD2C-4DB7-90C9-7B74C74E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284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01DFA-64A1-4940-A006-97C356E304D5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1313B-DD2C-4DB7-90C9-7B74C74E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976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01DFA-64A1-4940-A006-97C356E304D5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1313B-DD2C-4DB7-90C9-7B74C74E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32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01DFA-64A1-4940-A006-97C356E304D5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1313B-DD2C-4DB7-90C9-7B74C74E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202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01DFA-64A1-4940-A006-97C356E304D5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1313B-DD2C-4DB7-90C9-7B74C74E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364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01DFA-64A1-4940-A006-97C356E304D5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1313B-DD2C-4DB7-90C9-7B74C74E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839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01DFA-64A1-4940-A006-97C356E304D5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1313B-DD2C-4DB7-90C9-7B74C74E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341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01DFA-64A1-4940-A006-97C356E304D5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1313B-DD2C-4DB7-90C9-7B74C74E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335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01DFA-64A1-4940-A006-97C356E304D5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1313B-DD2C-4DB7-90C9-7B74C74E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821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01DFA-64A1-4940-A006-97C356E304D5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1313B-DD2C-4DB7-90C9-7B74C74E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21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01DFA-64A1-4940-A006-97C356E304D5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1313B-DD2C-4DB7-90C9-7B74C74E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943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01DFA-64A1-4940-A006-97C356E304D5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1313B-DD2C-4DB7-90C9-7B74C74E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77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971600" y="1052736"/>
            <a:ext cx="7200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u="sng" dirty="0" smtClean="0">
                <a:latin typeface="+mj-lt"/>
              </a:rPr>
              <a:t>Numerikus </a:t>
            </a:r>
            <a:r>
              <a:rPr lang="hu-HU" sz="2400" u="sng" smtClean="0">
                <a:latin typeface="+mj-lt"/>
              </a:rPr>
              <a:t>kvantorok (lásd október 13. )</a:t>
            </a:r>
            <a:endParaRPr lang="hu-HU" sz="2400" u="sng" dirty="0" smtClean="0">
              <a:latin typeface="+mj-lt"/>
            </a:endParaRPr>
          </a:p>
          <a:p>
            <a:endParaRPr lang="hu-HU" sz="2400" u="sng" dirty="0" smtClean="0">
              <a:latin typeface="+mj-lt"/>
            </a:endParaRPr>
          </a:p>
          <a:p>
            <a:r>
              <a:rPr lang="hu-HU" dirty="0" smtClean="0"/>
              <a:t>Károly az egyetlen barátom.</a:t>
            </a:r>
          </a:p>
          <a:p>
            <a:r>
              <a:rPr lang="hu-HU" dirty="0" smtClean="0"/>
              <a:t>(Károly barátom) és (nincs senki, aki barátom és </a:t>
            </a:r>
            <a:r>
              <a:rPr lang="hu-HU" smtClean="0"/>
              <a:t>nem azonos Károllyal).</a:t>
            </a:r>
            <a:endParaRPr lang="hu-HU" dirty="0" smtClean="0"/>
          </a:p>
          <a:p>
            <a:r>
              <a:rPr lang="hu-HU" dirty="0" smtClean="0"/>
              <a:t>B(k) </a:t>
            </a:r>
            <a:r>
              <a:rPr lang="hu-HU" dirty="0" smtClean="0">
                <a:sym typeface="Symbol"/>
              </a:rPr>
              <a:t>x(B(x)  </a:t>
            </a:r>
            <a:r>
              <a:rPr lang="hu-HU" dirty="0" err="1" smtClean="0">
                <a:sym typeface="Symbol"/>
              </a:rPr>
              <a:t>x</a:t>
            </a:r>
            <a:r>
              <a:rPr lang="hu-HU" dirty="0" smtClean="0">
                <a:sym typeface="Symbol"/>
              </a:rPr>
              <a:t>  k)</a:t>
            </a:r>
          </a:p>
          <a:p>
            <a:r>
              <a:rPr lang="hu-HU" dirty="0" smtClean="0">
                <a:sym typeface="Symbol"/>
              </a:rPr>
              <a:t>B(k) x(B(x)  </a:t>
            </a:r>
            <a:r>
              <a:rPr lang="hu-HU" dirty="0" err="1" smtClean="0">
                <a:sym typeface="Symbol"/>
              </a:rPr>
              <a:t>x</a:t>
            </a:r>
            <a:r>
              <a:rPr lang="hu-HU" dirty="0" smtClean="0">
                <a:sym typeface="Symbol"/>
              </a:rPr>
              <a:t> = k)</a:t>
            </a:r>
          </a:p>
          <a:p>
            <a:r>
              <a:rPr lang="hu-HU" dirty="0" smtClean="0">
                <a:sym typeface="Symbol"/>
              </a:rPr>
              <a:t>x(B(x)  </a:t>
            </a:r>
            <a:r>
              <a:rPr lang="hu-HU" dirty="0" err="1" smtClean="0">
                <a:sym typeface="Symbol"/>
              </a:rPr>
              <a:t>x</a:t>
            </a:r>
            <a:r>
              <a:rPr lang="hu-HU" dirty="0" smtClean="0">
                <a:sym typeface="Symbol"/>
              </a:rPr>
              <a:t>=k)</a:t>
            </a:r>
          </a:p>
          <a:p>
            <a:r>
              <a:rPr lang="hu-HU" dirty="0" smtClean="0">
                <a:sym typeface="Symbol"/>
              </a:rPr>
              <a:t>Egyetlen </a:t>
            </a:r>
            <a:r>
              <a:rPr lang="hu-HU" smtClean="0">
                <a:sym typeface="Symbol"/>
              </a:rPr>
              <a:t>barátom van.</a:t>
            </a:r>
            <a:endParaRPr lang="hu-HU" dirty="0" smtClean="0">
              <a:sym typeface="Symbol"/>
            </a:endParaRPr>
          </a:p>
          <a:p>
            <a:r>
              <a:rPr lang="hu-HU" dirty="0" smtClean="0">
                <a:sym typeface="Symbol"/>
              </a:rPr>
              <a:t>yx(B(x)  </a:t>
            </a:r>
            <a:r>
              <a:rPr lang="hu-HU" dirty="0" err="1" smtClean="0">
                <a:sym typeface="Symbol"/>
              </a:rPr>
              <a:t>x</a:t>
            </a:r>
            <a:r>
              <a:rPr lang="hu-HU" dirty="0" smtClean="0">
                <a:sym typeface="Symbol"/>
              </a:rPr>
              <a:t> = </a:t>
            </a:r>
            <a:r>
              <a:rPr lang="hu-HU" smtClean="0">
                <a:sym typeface="Symbol"/>
              </a:rPr>
              <a:t>y)</a:t>
            </a:r>
            <a:endParaRPr lang="hu-HU" dirty="0" smtClean="0">
              <a:sym typeface="Symbol"/>
            </a:endParaRPr>
          </a:p>
          <a:p>
            <a:r>
              <a:rPr lang="hu-HU" dirty="0" smtClean="0">
                <a:sym typeface="Symbol"/>
              </a:rPr>
              <a:t>Rövidítve: ! </a:t>
            </a:r>
            <a:r>
              <a:rPr lang="hu-HU" dirty="0" err="1" smtClean="0">
                <a:sym typeface="Symbol"/>
              </a:rPr>
              <a:t>yB</a:t>
            </a:r>
            <a:r>
              <a:rPr lang="hu-HU" dirty="0" smtClean="0">
                <a:sym typeface="Symbol"/>
              </a:rPr>
              <a:t>(y)</a:t>
            </a:r>
          </a:p>
          <a:p>
            <a:r>
              <a:rPr lang="hu-HU" dirty="0" smtClean="0">
                <a:sym typeface="Symbol"/>
              </a:rPr>
              <a:t>‘!’ : </a:t>
            </a:r>
            <a:r>
              <a:rPr lang="hu-HU" u="sng" dirty="0" smtClean="0">
                <a:sym typeface="Symbol"/>
              </a:rPr>
              <a:t>egzisztencia-és </a:t>
            </a:r>
            <a:r>
              <a:rPr lang="hu-HU" u="sng" dirty="0" err="1" smtClean="0">
                <a:sym typeface="Symbol"/>
              </a:rPr>
              <a:t>unicitáskvantor</a:t>
            </a:r>
            <a:r>
              <a:rPr lang="hu-HU" u="sng" dirty="0" smtClean="0">
                <a:sym typeface="Symbol"/>
              </a:rPr>
              <a:t>.</a:t>
            </a:r>
          </a:p>
          <a:p>
            <a:r>
              <a:rPr lang="hu-HU" dirty="0" smtClean="0">
                <a:sym typeface="Symbol"/>
              </a:rPr>
              <a:t>Hogyan formalizálhatjuk azt, hogy ‘Legalább két barátom van’?</a:t>
            </a:r>
          </a:p>
          <a:p>
            <a:r>
              <a:rPr lang="hu-HU" dirty="0" smtClean="0">
                <a:sym typeface="Symbol"/>
              </a:rPr>
              <a:t>És azt, hogy ‘pontosan kettő’?</a:t>
            </a:r>
          </a:p>
          <a:p>
            <a:r>
              <a:rPr lang="hu-HU" dirty="0" smtClean="0">
                <a:sym typeface="Symbol"/>
              </a:rPr>
              <a:t>Hogyan általánosíthatjuk </a:t>
            </a:r>
            <a:r>
              <a:rPr lang="hu-HU" smtClean="0">
                <a:sym typeface="Symbol"/>
              </a:rPr>
              <a:t>mindezt?</a:t>
            </a:r>
            <a:endParaRPr lang="hu-HU" dirty="0" smtClean="0"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130179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539552" y="548680"/>
            <a:ext cx="835292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/>
              <a:t>A természetes </a:t>
            </a:r>
            <a:r>
              <a:rPr lang="hu-HU" smtClean="0"/>
              <a:t>nyelvben determináns</a:t>
            </a:r>
            <a:r>
              <a:rPr lang="hu-HU" smtClean="0"/>
              <a:t>: olyan kifejezés, amely egy VP-ből NP-t állít elő.</a:t>
            </a:r>
          </a:p>
          <a:p>
            <a:r>
              <a:rPr lang="hu-HU" smtClean="0"/>
              <a:t>VP kb. ugyanaz, mint egyargumentumú predikátum</a:t>
            </a:r>
          </a:p>
          <a:p>
            <a:r>
              <a:rPr lang="hu-HU" smtClean="0"/>
              <a:t>Egy NP és egy (újabb)VP alkot egy mondatot</a:t>
            </a:r>
          </a:p>
          <a:p>
            <a:r>
              <a:rPr lang="hu-HU" smtClean="0"/>
              <a:t>Determinánsok pl.:  ̒minden’,  ̒némely’,  ̒sok’,  ̒három’,  ̒legalább a fele’</a:t>
            </a:r>
          </a:p>
          <a:p>
            <a:r>
              <a:rPr lang="hu-HU" smtClean="0"/>
              <a:t>ezekben a mondatokban:</a:t>
            </a:r>
          </a:p>
          <a:p>
            <a:r>
              <a:rPr lang="hu-HU" smtClean="0"/>
              <a:t>Minden ló állat.</a:t>
            </a:r>
          </a:p>
          <a:p>
            <a:r>
              <a:rPr lang="hu-HU" smtClean="0"/>
              <a:t>Néhány fiú fut.</a:t>
            </a:r>
          </a:p>
          <a:p>
            <a:r>
              <a:rPr lang="hu-HU" smtClean="0"/>
              <a:t>Sok gyerek találékony.</a:t>
            </a:r>
          </a:p>
          <a:p>
            <a:r>
              <a:rPr lang="hu-HU" smtClean="0"/>
              <a:t>Három labda van a szobában.</a:t>
            </a:r>
          </a:p>
          <a:p>
            <a:r>
              <a:rPr lang="hu-HU" smtClean="0"/>
              <a:t>A hallgatóknak legalább a fele átmegy a vizsgán.</a:t>
            </a:r>
          </a:p>
          <a:p>
            <a:r>
              <a:rPr lang="hu-HU" smtClean="0"/>
              <a:t>FOL-ban (vagy bővítéseiben) ezeket un. általánosított kvantorokkal tudjuk kifejezni.</a:t>
            </a:r>
          </a:p>
          <a:p>
            <a:r>
              <a:rPr lang="hu-HU" smtClean="0"/>
              <a:t>Ilyen kvantorunk is lehetne: Sok x A(x) (az A(x) nyitott mondat sok mindenre igaz). </a:t>
            </a:r>
          </a:p>
          <a:p>
            <a:r>
              <a:rPr lang="hu-HU" smtClean="0"/>
              <a:t>Ha </a:t>
            </a:r>
            <a:r>
              <a:rPr lang="hu-HU" i="1" smtClean="0"/>
              <a:t>n </a:t>
            </a:r>
            <a:r>
              <a:rPr lang="hu-HU" smtClean="0"/>
              <a:t>természetes szám, </a:t>
            </a:r>
            <a:r>
              <a:rPr lang="hu-HU" sz="2400" smtClean="0">
                <a:sym typeface="Symbol"/>
              </a:rPr>
              <a:t></a:t>
            </a:r>
            <a:r>
              <a:rPr lang="hu-HU" sz="2400" baseline="30000" smtClean="0">
                <a:sym typeface="Symbol"/>
              </a:rPr>
              <a:t>n</a:t>
            </a:r>
            <a:r>
              <a:rPr lang="hu-HU" sz="2400" smtClean="0">
                <a:sym typeface="Symbol"/>
              </a:rPr>
              <a:t>xA(x) </a:t>
            </a:r>
            <a:r>
              <a:rPr lang="hu-HU" smtClean="0">
                <a:sym typeface="Symbol"/>
              </a:rPr>
              <a:t>annyit jelent, hogy az A(x) nyitott mondat a tárgyalási univerzum legalább </a:t>
            </a:r>
            <a:r>
              <a:rPr lang="hu-HU" i="1" smtClean="0">
                <a:sym typeface="Symbol"/>
              </a:rPr>
              <a:t>n</a:t>
            </a:r>
            <a:r>
              <a:rPr lang="hu-HU" smtClean="0">
                <a:sym typeface="Symbol"/>
              </a:rPr>
              <a:t> elemére </a:t>
            </a:r>
            <a:r>
              <a:rPr lang="hu-HU" smtClean="0">
                <a:sym typeface="Symbol"/>
              </a:rPr>
              <a:t>igaz</a:t>
            </a:r>
            <a:r>
              <a:rPr lang="hu-HU" smtClean="0">
                <a:sym typeface="Symbol"/>
              </a:rPr>
              <a:t>. Ez az </a:t>
            </a:r>
            <a:r>
              <a:rPr lang="hu-HU" smtClean="0"/>
              <a:t> ̒n’ számnév determinánsként való (egyik) használatának megfelelő kvantor.</a:t>
            </a:r>
            <a:endParaRPr lang="hu-HU" smtClean="0">
              <a:sym typeface="Symbol"/>
            </a:endParaRPr>
          </a:p>
          <a:p>
            <a:r>
              <a:rPr lang="hu-HU" sz="2400" smtClean="0">
                <a:sym typeface="Symbol"/>
              </a:rPr>
              <a:t></a:t>
            </a:r>
            <a:r>
              <a:rPr lang="hu-HU" sz="2400" baseline="30000" smtClean="0">
                <a:sym typeface="Symbol"/>
              </a:rPr>
              <a:t>!n</a:t>
            </a:r>
            <a:r>
              <a:rPr lang="hu-HU" sz="2400" smtClean="0">
                <a:sym typeface="Symbol"/>
              </a:rPr>
              <a:t>xA(x) </a:t>
            </a:r>
            <a:r>
              <a:rPr lang="hu-HU" smtClean="0">
                <a:sym typeface="Symbol"/>
              </a:rPr>
              <a:t>annyit jelent, hogy A(x) pontosan n dologra igaz (az univerzumunkban).</a:t>
            </a:r>
          </a:p>
          <a:p>
            <a:r>
              <a:rPr lang="hu-HU" smtClean="0">
                <a:sym typeface="Symbol"/>
              </a:rPr>
              <a:t>Az utóbbi kettő: numerikus kvantorok.  Kifejezhetők FOL kvantoraival (meg a többi logikai konstanssal).</a:t>
            </a:r>
            <a:endParaRPr lang="hu-HU" smtClean="0"/>
          </a:p>
        </p:txBody>
      </p:sp>
    </p:spTree>
    <p:extLst>
      <p:ext uri="{BB962C8B-B14F-4D97-AF65-F5344CB8AC3E}">
        <p14:creationId xmlns:p14="http://schemas.microsoft.com/office/powerpoint/2010/main" val="3423335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467544" y="980728"/>
            <a:ext cx="8136904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smtClean="0">
                <a:sym typeface="Symbol"/>
              </a:rPr>
              <a:t></a:t>
            </a:r>
            <a:r>
              <a:rPr lang="hu-HU" sz="2000" baseline="30000" smtClean="0">
                <a:sym typeface="Symbol"/>
              </a:rPr>
              <a:t>2</a:t>
            </a:r>
            <a:r>
              <a:rPr lang="hu-HU" sz="2000" smtClean="0"/>
              <a:t>xA(x) </a:t>
            </a:r>
            <a:r>
              <a:rPr lang="hu-HU" sz="2000" smtClean="0">
                <a:sym typeface="Symbol"/>
              </a:rPr>
              <a:t></a:t>
            </a:r>
            <a:r>
              <a:rPr lang="hu-HU" sz="2000" baseline="-25000" smtClean="0">
                <a:sym typeface="Symbol"/>
              </a:rPr>
              <a:t>def</a:t>
            </a:r>
            <a:r>
              <a:rPr lang="hu-HU" sz="2000" smtClean="0">
                <a:sym typeface="Symbol"/>
              </a:rPr>
              <a:t> xy(A(x) A(y)  xy)</a:t>
            </a:r>
          </a:p>
          <a:p>
            <a:r>
              <a:rPr lang="hu-HU" sz="2000" smtClean="0">
                <a:sym typeface="Symbol"/>
              </a:rPr>
              <a:t></a:t>
            </a:r>
            <a:r>
              <a:rPr lang="hu-HU" sz="2000" baseline="30000" smtClean="0">
                <a:sym typeface="Symbol"/>
              </a:rPr>
              <a:t>!2</a:t>
            </a:r>
            <a:r>
              <a:rPr lang="hu-HU" sz="2000" smtClean="0"/>
              <a:t>xA(x) </a:t>
            </a:r>
            <a:r>
              <a:rPr lang="hu-HU" sz="2000" smtClean="0">
                <a:sym typeface="Symbol"/>
              </a:rPr>
              <a:t></a:t>
            </a:r>
            <a:r>
              <a:rPr lang="hu-HU" sz="2000" baseline="-25000" smtClean="0">
                <a:sym typeface="Symbol"/>
              </a:rPr>
              <a:t>def</a:t>
            </a:r>
            <a:r>
              <a:rPr lang="hu-HU" sz="2000" smtClean="0">
                <a:sym typeface="Symbol"/>
              </a:rPr>
              <a:t> xy(A(x) A(y)   xy  z(A(z) (z=x  z=y)))</a:t>
            </a:r>
          </a:p>
          <a:p>
            <a:r>
              <a:rPr lang="hu-HU" sz="2000" smtClean="0">
                <a:sym typeface="Symbol"/>
              </a:rPr>
              <a:t>Hogyan tudnánk továbblépni arra, hogy „legalább n+1”?</a:t>
            </a:r>
          </a:p>
          <a:p>
            <a:r>
              <a:rPr lang="hu-HU" sz="2000" smtClean="0">
                <a:sym typeface="Symbol"/>
              </a:rPr>
              <a:t>Ötlet: ha egyet kiveszünk, akkor ismarad legalább n.</a:t>
            </a:r>
          </a:p>
          <a:p>
            <a:r>
              <a:rPr lang="hu-HU" sz="2000" smtClean="0">
                <a:sym typeface="Symbol"/>
              </a:rPr>
              <a:t></a:t>
            </a:r>
            <a:r>
              <a:rPr lang="hu-HU" sz="2000" baseline="30000" smtClean="0">
                <a:sym typeface="Symbol"/>
              </a:rPr>
              <a:t>n+1</a:t>
            </a:r>
            <a:r>
              <a:rPr lang="hu-HU" sz="2000" smtClean="0">
                <a:sym typeface="Symbol"/>
              </a:rPr>
              <a:t>xA(x) </a:t>
            </a:r>
            <a:r>
              <a:rPr lang="hu-HU" sz="2000" baseline="-25000" smtClean="0">
                <a:sym typeface="Symbol"/>
              </a:rPr>
              <a:t>def</a:t>
            </a:r>
            <a:r>
              <a:rPr lang="hu-HU" sz="2000" smtClean="0">
                <a:sym typeface="Symbol"/>
              </a:rPr>
              <a:t> x(A(x)  </a:t>
            </a:r>
            <a:r>
              <a:rPr lang="hu-HU" sz="2000" baseline="30000" smtClean="0">
                <a:sym typeface="Symbol"/>
              </a:rPr>
              <a:t>n</a:t>
            </a:r>
            <a:r>
              <a:rPr lang="hu-HU" sz="2000" smtClean="0">
                <a:sym typeface="Symbol"/>
              </a:rPr>
              <a:t>y(A(y)  yx))</a:t>
            </a:r>
          </a:p>
          <a:p>
            <a:r>
              <a:rPr lang="hu-HU" sz="2000" smtClean="0">
                <a:sym typeface="Symbol"/>
              </a:rPr>
              <a:t>Ha a „legalább n” megvan minden n-re, akkor közvetlenül meg tudjuk adni azt, hogy „pontosan n”:</a:t>
            </a:r>
            <a:endParaRPr lang="hu-HU" sz="2000" smtClean="0"/>
          </a:p>
          <a:p>
            <a:r>
              <a:rPr lang="en-US" sz="2000" smtClean="0">
                <a:sym typeface="Symbol"/>
              </a:rPr>
              <a:t></a:t>
            </a:r>
            <a:r>
              <a:rPr lang="hu-HU" sz="2000" baseline="30000" smtClean="0">
                <a:sym typeface="Symbol"/>
              </a:rPr>
              <a:t>!n</a:t>
            </a:r>
            <a:r>
              <a:rPr lang="hu-HU" sz="2000" smtClean="0">
                <a:sym typeface="Symbol"/>
              </a:rPr>
              <a:t>xA(x) </a:t>
            </a:r>
            <a:r>
              <a:rPr lang="hu-HU" sz="2000" baseline="-25000" smtClean="0">
                <a:sym typeface="Symbol"/>
              </a:rPr>
              <a:t>def</a:t>
            </a:r>
            <a:r>
              <a:rPr lang="hu-HU" sz="2000" smtClean="0">
                <a:sym typeface="Symbol"/>
              </a:rPr>
              <a:t> </a:t>
            </a:r>
            <a:r>
              <a:rPr lang="hu-HU" sz="2000" baseline="30000" smtClean="0">
                <a:sym typeface="Symbol"/>
              </a:rPr>
              <a:t>n</a:t>
            </a:r>
            <a:r>
              <a:rPr lang="hu-HU" sz="2000" smtClean="0">
                <a:sym typeface="Symbol"/>
              </a:rPr>
              <a:t>xA(x)  </a:t>
            </a:r>
            <a:r>
              <a:rPr lang="hu-HU" sz="2000" baseline="30000" smtClean="0">
                <a:sym typeface="Symbol"/>
              </a:rPr>
              <a:t>n+1</a:t>
            </a:r>
            <a:r>
              <a:rPr lang="hu-HU" sz="2000" smtClean="0">
                <a:sym typeface="Symbol"/>
              </a:rPr>
              <a:t>xA(x)</a:t>
            </a:r>
          </a:p>
          <a:p>
            <a:r>
              <a:rPr lang="hu-HU" smtClean="0"/>
              <a:t>És azt hogyan mondhatnánk, hogy legfeljebb egy van valamiből?</a:t>
            </a:r>
          </a:p>
          <a:p>
            <a:r>
              <a:rPr lang="hu-HU" smtClean="0">
                <a:sym typeface="Symbol"/>
              </a:rPr>
              <a:t>xy(A(y)  y=x)</a:t>
            </a:r>
          </a:p>
          <a:p>
            <a:r>
              <a:rPr lang="hu-HU" smtClean="0">
                <a:sym typeface="Symbol"/>
              </a:rPr>
              <a:t>Legfeljebb kettő: házi feladat lesz.</a:t>
            </a:r>
            <a:endParaRPr lang="hu-HU" smtClean="0"/>
          </a:p>
          <a:p>
            <a:r>
              <a:rPr lang="hu-HU" smtClean="0"/>
              <a:t>Hogyan lehet azt kifejezni, hogy az univerzumnak legalább n eleme van (avagy n dolog létezik)?</a:t>
            </a:r>
          </a:p>
          <a:p>
            <a:r>
              <a:rPr lang="hu-HU" sz="2400">
                <a:sym typeface="Symbol"/>
              </a:rPr>
              <a:t></a:t>
            </a:r>
            <a:r>
              <a:rPr lang="hu-HU" sz="2400" baseline="30000" smtClean="0">
                <a:sym typeface="Symbol"/>
              </a:rPr>
              <a:t>n</a:t>
            </a:r>
            <a:r>
              <a:rPr lang="hu-HU" sz="2400" smtClean="0">
                <a:sym typeface="Symbol"/>
              </a:rPr>
              <a:t>x(x=x)</a:t>
            </a:r>
            <a:endParaRPr lang="hu-HU"/>
          </a:p>
          <a:p>
            <a:r>
              <a:rPr lang="hu-HU" smtClean="0"/>
              <a:t>Ez még a tiszta logika nyelvén is kifejezhető (azaz olyan FOL-ban, amelyben nincsenek nem-logikai konstansok).</a:t>
            </a:r>
          </a:p>
          <a:p>
            <a:endParaRPr lang="hu-HU" smtClean="0"/>
          </a:p>
          <a:p>
            <a:r>
              <a:rPr lang="hu-HU" smtClean="0"/>
              <a:t>HF: 14.3 (Ne használjuk a numerikus kvantorokat, tessék kifejezni őket</a:t>
            </a:r>
            <a:r>
              <a:rPr lang="hu-HU" smtClean="0">
                <a:solidFill>
                  <a:srgbClr val="FFFF00"/>
                </a:solidFill>
              </a:rPr>
              <a:t>.</a:t>
            </a:r>
            <a:r>
              <a:rPr lang="hu-HU" smtClean="0"/>
              <a:t>)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3526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/>
          <p:cNvSpPr txBox="1"/>
          <p:nvPr/>
        </p:nvSpPr>
        <p:spPr>
          <a:xfrm>
            <a:off x="467544" y="836712"/>
            <a:ext cx="828092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smtClean="0">
                <a:latin typeface="+mj-lt"/>
              </a:rPr>
              <a:t>A határozott leírások Russell-féle elmélete, avagy a határozott névelő logikája</a:t>
            </a:r>
          </a:p>
          <a:p>
            <a:endParaRPr lang="hu-HU">
              <a:latin typeface="+mj-lt"/>
            </a:endParaRPr>
          </a:p>
          <a:p>
            <a:r>
              <a:rPr lang="hu-HU" smtClean="0"/>
              <a:t>Határozott leírás: a határozott névelő szerepel determinánsként.</a:t>
            </a:r>
          </a:p>
          <a:p>
            <a:r>
              <a:rPr lang="hu-HU" smtClean="0"/>
              <a:t>A jelenlegi francia király (kopasz).</a:t>
            </a:r>
          </a:p>
          <a:p>
            <a:r>
              <a:rPr lang="hu-HU" smtClean="0"/>
              <a:t>Az elefánt a szekrényben (összegyűri a ruhákat).</a:t>
            </a:r>
          </a:p>
          <a:p>
            <a:r>
              <a:rPr lang="hu-HU" smtClean="0"/>
              <a:t>Az, aki ellopta az erszényemet (egyen sünt).</a:t>
            </a:r>
          </a:p>
          <a:p>
            <a:endParaRPr lang="hu-HU"/>
          </a:p>
          <a:p>
            <a:r>
              <a:rPr lang="hu-HU" smtClean="0"/>
              <a:t>A határozott névelő másik használata: amikor a `minden’ rövidítéseként szerepel.</a:t>
            </a:r>
          </a:p>
          <a:p>
            <a:r>
              <a:rPr lang="hu-HU" smtClean="0"/>
              <a:t>Az elefánt ormányos.</a:t>
            </a:r>
          </a:p>
          <a:p>
            <a:endParaRPr lang="hu-HU"/>
          </a:p>
          <a:p>
            <a:endParaRPr lang="hu-HU" smtClean="0"/>
          </a:p>
          <a:p>
            <a:endParaRPr lang="hu-HU"/>
          </a:p>
          <a:p>
            <a:endParaRPr lang="hu-HU" smtClean="0"/>
          </a:p>
          <a:p>
            <a:r>
              <a:rPr lang="hu-HU" smtClean="0"/>
              <a:t>Határozott névelő + NP (azaz egyargumentumú predikátum) : (határozott) deskripció. </a:t>
            </a:r>
          </a:p>
          <a:p>
            <a:r>
              <a:rPr lang="hu-HU" smtClean="0"/>
              <a:t>Megengedhetünk az NP helyett egyváltozós nyitott mondatot is. Ilyenkor úgy kell tekintenünk, hogy a határozott névelő leköti a változót:</a:t>
            </a:r>
          </a:p>
          <a:p>
            <a:r>
              <a:rPr lang="hu-HU" smtClean="0"/>
              <a:t>Az A(x) = az az egyetlen dolog, amelyre az A(x) nyitott mondat igaz.</a:t>
            </a:r>
            <a:endParaRPr lang="en-US"/>
          </a:p>
        </p:txBody>
      </p:sp>
      <p:sp>
        <p:nvSpPr>
          <p:cNvPr id="4" name="Felhő 3"/>
          <p:cNvSpPr/>
          <p:nvPr/>
        </p:nvSpPr>
        <p:spPr>
          <a:xfrm>
            <a:off x="2843808" y="3140968"/>
            <a:ext cx="3528392" cy="1296144"/>
          </a:xfrm>
          <a:prstGeom prst="cloudCallout">
            <a:avLst>
              <a:gd name="adj1" fmla="val -69641"/>
              <a:gd name="adj2" fmla="val -265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chemeClr val="bg1"/>
                </a:solidFill>
              </a:rPr>
              <a:t>A határozott névelő két használata nem keverendő össze!!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743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401688" y="764704"/>
            <a:ext cx="820891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/>
              <a:t>Mikor igaz egy „Az A(x) B(x)” alakú mondat?</a:t>
            </a:r>
          </a:p>
          <a:p>
            <a:r>
              <a:rPr lang="hu-HU" smtClean="0"/>
              <a:t>Russell elemzése: egy ilyen mondat azt </a:t>
            </a:r>
            <a:r>
              <a:rPr lang="hu-HU" i="1" smtClean="0"/>
              <a:t>állítja</a:t>
            </a:r>
            <a:r>
              <a:rPr lang="hu-HU" smtClean="0"/>
              <a:t>, hogy egy és csak egy olyan dolog van, amelyre A(x) igaz, és arra a dologra B(x) is igaz. </a:t>
            </a:r>
          </a:p>
          <a:p>
            <a:r>
              <a:rPr lang="hu-HU" smtClean="0"/>
              <a:t>(</a:t>
            </a:r>
            <a:r>
              <a:rPr lang="hu-HU" i="1" smtClean="0"/>
              <a:t>On Denoting</a:t>
            </a:r>
            <a:r>
              <a:rPr lang="hu-HU" smtClean="0"/>
              <a:t>, 1905 – Magyarul, Simonyi András fordításában: </a:t>
            </a:r>
            <a:r>
              <a:rPr lang="en-US" smtClean="0"/>
              <a:t>epa.oszk.hu/01200/01273/00020/pdf/20060109091403.pdf</a:t>
            </a:r>
            <a:r>
              <a:rPr lang="hu-HU" smtClean="0"/>
              <a:t>)</a:t>
            </a:r>
          </a:p>
          <a:p>
            <a:r>
              <a:rPr lang="hu-HU" smtClean="0"/>
              <a:t>Formalizálni már tudjuk:</a:t>
            </a:r>
          </a:p>
          <a:p>
            <a:r>
              <a:rPr lang="hu-HU" smtClean="0">
                <a:sym typeface="Symbol"/>
              </a:rPr>
              <a:t>x(A(x)  y(A(y)x=y))  B(x))</a:t>
            </a:r>
          </a:p>
          <a:p>
            <a:r>
              <a:rPr lang="hu-HU" smtClean="0">
                <a:sym typeface="Symbol"/>
              </a:rPr>
              <a:t>Azaz „Franciaországnak jelenleg egy és csak egy királya van, és az illető kopasz”.</a:t>
            </a:r>
          </a:p>
          <a:p>
            <a:r>
              <a:rPr lang="hu-HU" smtClean="0">
                <a:sym typeface="Symbol"/>
              </a:rPr>
              <a:t>Russell szerint az „a jelenlegi francia király” valójában nem név (jelölő kifejezés), csak annak látszik.</a:t>
            </a:r>
          </a:p>
        </p:txBody>
      </p:sp>
    </p:spTree>
    <p:extLst>
      <p:ext uri="{BB962C8B-B14F-4D97-AF65-F5344CB8AC3E}">
        <p14:creationId xmlns:p14="http://schemas.microsoft.com/office/powerpoint/2010/main" val="1042404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467544" y="836712"/>
            <a:ext cx="820891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>
                <a:sym typeface="Symbol"/>
              </a:rPr>
              <a:t>Más elemzés: (Frege-)Strawson</a:t>
            </a:r>
            <a:endParaRPr lang="hu-HU"/>
          </a:p>
          <a:p>
            <a:r>
              <a:rPr lang="hu-HU"/>
              <a:t>Egy „Az A(x)” alakú kifejezést azzal a szándékkal használunk, hogy jelöljünk vele valamit. De ez a szándék nem mindig sikeres. A deskripció használata akkor sikeres, azaz a deskripció akkor jelöl valamit, ha igaz az egzisztenciamondata:</a:t>
            </a:r>
          </a:p>
          <a:p>
            <a:r>
              <a:rPr lang="hu-HU">
                <a:sym typeface="Symbol"/>
              </a:rPr>
              <a:t>x(A(x)  y(A(y)x=y))</a:t>
            </a:r>
          </a:p>
          <a:p>
            <a:r>
              <a:rPr lang="hu-HU">
                <a:sym typeface="Symbol"/>
              </a:rPr>
              <a:t>Ha az egzisztenciamondat hamis (azaz vagy nincsenek A-k, vagy több is van), akkor a deskripciót tartalmazó mondat nem fejez ki állítást, nem mond semmit a világról, tehát nincs igazságértéke.</a:t>
            </a:r>
          </a:p>
          <a:p>
            <a:r>
              <a:rPr lang="hu-HU">
                <a:sym typeface="Symbol"/>
              </a:rPr>
              <a:t>A deskripciót tartalmazó mondat Frege és Strawson szerint nem </a:t>
            </a:r>
            <a:r>
              <a:rPr lang="hu-HU" i="1">
                <a:sym typeface="Symbol"/>
              </a:rPr>
              <a:t>állítja</a:t>
            </a:r>
            <a:r>
              <a:rPr lang="hu-HU">
                <a:sym typeface="Symbol"/>
              </a:rPr>
              <a:t> az egzisztenciamondata igazságát, hanem </a:t>
            </a:r>
            <a:r>
              <a:rPr lang="hu-HU" i="1">
                <a:sym typeface="Symbol"/>
              </a:rPr>
              <a:t>előfeltételezi</a:t>
            </a:r>
            <a:r>
              <a:rPr lang="hu-HU">
                <a:sym typeface="Symbol"/>
              </a:rPr>
              <a:t>, </a:t>
            </a:r>
            <a:r>
              <a:rPr lang="hu-HU" i="1" smtClean="0">
                <a:sym typeface="Symbol"/>
              </a:rPr>
              <a:t>preszupponálja</a:t>
            </a:r>
            <a:r>
              <a:rPr lang="hu-HU" smtClean="0">
                <a:sym typeface="Symbol"/>
              </a:rPr>
              <a:t>.</a:t>
            </a:r>
          </a:p>
          <a:p>
            <a:r>
              <a:rPr lang="hu-HU" smtClean="0"/>
              <a:t>A Frege-Strawson-féle megoldás nem fejezhető ki FOL-ban, csak esetleg egy kicsit kibővített hasonló szintaxisú, de más, bonyolultabb szemantikájú nyelvben. Ilyen pl. Ruzsa Imre értékréses logikájának elsőrendű része.</a:t>
            </a:r>
          </a:p>
        </p:txBody>
      </p:sp>
    </p:spTree>
    <p:extLst>
      <p:ext uri="{BB962C8B-B14F-4D97-AF65-F5344CB8AC3E}">
        <p14:creationId xmlns:p14="http://schemas.microsoft.com/office/powerpoint/2010/main" val="3890020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/>
          <p:cNvSpPr txBox="1"/>
          <p:nvPr/>
        </p:nvSpPr>
        <p:spPr>
          <a:xfrm>
            <a:off x="594927" y="1052736"/>
            <a:ext cx="777686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/>
              <a:t>A Frege-Strawson megoldás problémája: fel kell adni a (szigorú) kétértékűség elvét.</a:t>
            </a:r>
          </a:p>
          <a:p>
            <a:r>
              <a:rPr lang="hu-HU" smtClean="0"/>
              <a:t>A </a:t>
            </a:r>
            <a:r>
              <a:rPr lang="hu-HU"/>
              <a:t>Russell-féle megoldás problémája: mi legyen pl. egy ilyen mondat negációjával?</a:t>
            </a:r>
          </a:p>
          <a:p>
            <a:r>
              <a:rPr lang="hu-HU"/>
              <a:t>Ha az ”A jelenlegi francia király kopasz” igaz, akkor a negációja hamis.</a:t>
            </a:r>
          </a:p>
          <a:p>
            <a:r>
              <a:rPr lang="hu-HU"/>
              <a:t>De akkor ezt – intuíciónkkal ellentétben – nem az ”A jelenlegi francia király nem kopasz” mondat fejezi </a:t>
            </a:r>
            <a:r>
              <a:rPr lang="hu-HU" smtClean="0"/>
              <a:t>ki, hane a ”Nem igaz, hogy a </a:t>
            </a:r>
            <a:r>
              <a:rPr lang="hu-HU"/>
              <a:t>jelenlegi francia király kopasz</a:t>
            </a:r>
            <a:r>
              <a:rPr lang="hu-HU" smtClean="0"/>
              <a:t>” mondat (és a kettő nem szinonim).</a:t>
            </a:r>
            <a:endParaRPr lang="hu-HU"/>
          </a:p>
          <a:p>
            <a:r>
              <a:rPr lang="hu-HU" smtClean="0"/>
              <a:t>Az </a:t>
            </a:r>
            <a:r>
              <a:rPr lang="hu-HU"/>
              <a:t>”A jelenlegi francia király nem </a:t>
            </a:r>
            <a:r>
              <a:rPr lang="hu-HU" smtClean="0"/>
              <a:t>kopasz” mondatot </a:t>
            </a:r>
            <a:r>
              <a:rPr lang="hu-HU"/>
              <a:t>nyilván inkább úgy kellene elemeznünk, hogy „Franciaországnak van jelenleg egy és csak egy királya, és az illető nem kopasz.”</a:t>
            </a:r>
          </a:p>
          <a:p>
            <a:r>
              <a:rPr lang="hu-HU" smtClean="0"/>
              <a:t>Russell: </a:t>
            </a:r>
            <a:r>
              <a:rPr lang="hu-HU"/>
              <a:t>itt is hatókör-kétértelműség van. Amikor az egész mondat negációját képezzük, akkor a negáció kívül van a deskripción. Az utóbbi értelmezés viszont azt jelenti, hogy a deskripció „hatóköre” az egész mondat, magában foglalva a negációt is</a:t>
            </a:r>
            <a:r>
              <a:rPr lang="hu-HU" smtClean="0"/>
              <a:t>.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68266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</TotalTime>
  <Words>1043</Words>
  <Application>Microsoft Office PowerPoint</Application>
  <PresentationFormat>Diavetítés a képernyőre (4:3 oldalarány)</PresentationFormat>
  <Paragraphs>80</Paragraphs>
  <Slides>7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8" baseType="lpstr">
      <vt:lpstr>Office-téma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andras</dc:creator>
  <cp:lastModifiedBy>andrás</cp:lastModifiedBy>
  <cp:revision>19</cp:revision>
  <dcterms:created xsi:type="dcterms:W3CDTF">2016-12-08T18:02:31Z</dcterms:created>
  <dcterms:modified xsi:type="dcterms:W3CDTF">2017-12-15T10:04:12Z</dcterms:modified>
</cp:coreProperties>
</file>