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60" r:id="rId2"/>
    <p:sldId id="269" r:id="rId3"/>
    <p:sldId id="261" r:id="rId4"/>
    <p:sldId id="264" r:id="rId5"/>
    <p:sldId id="271" r:id="rId6"/>
    <p:sldId id="270" r:id="rId7"/>
    <p:sldId id="272" r:id="rId8"/>
    <p:sldId id="262" r:id="rId9"/>
    <p:sldId id="263" r:id="rId10"/>
    <p:sldId id="265" r:id="rId11"/>
    <p:sldId id="266" r:id="rId12"/>
    <p:sldId id="267" r:id="rId13"/>
    <p:sldId id="268" r:id="rId14"/>
    <p:sldId id="274" r:id="rId15"/>
    <p:sldId id="275" r:id="rId16"/>
    <p:sldId id="276" r:id="rId17"/>
  </p:sldIdLst>
  <p:sldSz cx="9144000" cy="6858000" type="screen4x3"/>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74"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u-HU" dirty="0"/>
          </a:p>
        </p:txBody>
      </p:sp>
      <p:sp>
        <p:nvSpPr>
          <p:cNvPr id="3" name="Dátum hely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D4BC7B-A8A1-405B-A732-D4FD9006317C}" type="datetimeFigureOut">
              <a:rPr lang="hu-HU" smtClean="0"/>
              <a:t>2016.11.02.</a:t>
            </a:fld>
            <a:endParaRPr lang="hu-HU" dirty="0"/>
          </a:p>
        </p:txBody>
      </p:sp>
      <p:sp>
        <p:nvSpPr>
          <p:cNvPr id="4" name="Diakép hely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u-HU" dirty="0"/>
          </a:p>
        </p:txBody>
      </p:sp>
      <p:sp>
        <p:nvSpPr>
          <p:cNvPr id="5" name="Jegyzetek hely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u-HU" dirty="0"/>
          </a:p>
        </p:txBody>
      </p:sp>
      <p:sp>
        <p:nvSpPr>
          <p:cNvPr id="7" name="Dia számának hely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DB9C41-3124-4BF1-BA8E-415D60A1FD5D}" type="slidenum">
              <a:rPr lang="hu-HU" smtClean="0"/>
              <a:t>‹#›</a:t>
            </a:fld>
            <a:endParaRPr lang="hu-HU" dirty="0"/>
          </a:p>
        </p:txBody>
      </p:sp>
    </p:spTree>
    <p:extLst>
      <p:ext uri="{BB962C8B-B14F-4D97-AF65-F5344CB8AC3E}">
        <p14:creationId xmlns:p14="http://schemas.microsoft.com/office/powerpoint/2010/main" val="404093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9" name="Cím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17" name="Alcím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u-HU" smtClean="0"/>
              <a:t>Alcím mintájának szerkesztése</a:t>
            </a:r>
            <a:endParaRPr kumimoji="0" lang="en-US"/>
          </a:p>
        </p:txBody>
      </p:sp>
      <p:sp>
        <p:nvSpPr>
          <p:cNvPr id="30" name="Dátum helye 29"/>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19" name="Élőláb helye 18"/>
          <p:cNvSpPr>
            <a:spLocks noGrp="1"/>
          </p:cNvSpPr>
          <p:nvPr>
            <p:ph type="ftr" sz="quarter" idx="11"/>
          </p:nvPr>
        </p:nvSpPr>
        <p:spPr/>
        <p:txBody>
          <a:bodyPr/>
          <a:lstStyle/>
          <a:p>
            <a:endParaRPr lang="hu-HU" dirty="0"/>
          </a:p>
        </p:txBody>
      </p:sp>
      <p:sp>
        <p:nvSpPr>
          <p:cNvPr id="27" name="Dia számának helye 26"/>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Függőleges szöveg helye 2"/>
          <p:cNvSpPr>
            <a:spLocks noGrp="1"/>
          </p:cNvSpPr>
          <p:nvPr>
            <p:ph type="body" orient="vert" idx="1"/>
          </p:nvPr>
        </p:nvSpPr>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914401"/>
            <a:ext cx="2057400" cy="5211763"/>
          </a:xfrm>
        </p:spPr>
        <p:txBody>
          <a:bodyPr vert="eaVert"/>
          <a:lstStyle/>
          <a:p>
            <a:r>
              <a:rPr kumimoji="0" lang="hu-HU" smtClean="0"/>
              <a:t>Mintacím szerkesztése</a:t>
            </a:r>
            <a:endParaRPr kumimoji="0" lang="en-US"/>
          </a:p>
        </p:txBody>
      </p:sp>
      <p:sp>
        <p:nvSpPr>
          <p:cNvPr id="3" name="Függőleges szöveg helye 2"/>
          <p:cNvSpPr>
            <a:spLocks noGrp="1"/>
          </p:cNvSpPr>
          <p:nvPr>
            <p:ph type="body" orient="vert" idx="1"/>
          </p:nvPr>
        </p:nvSpPr>
        <p:spPr>
          <a:xfrm>
            <a:off x="457200" y="914401"/>
            <a:ext cx="6019800" cy="5211763"/>
          </a:xfrm>
        </p:spPr>
        <p:txBody>
          <a:bodyPr vert="eaVert"/>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kumimoji="0" lang="hu-HU" smtClean="0"/>
              <a:t>Mintacím szerkesztése</a:t>
            </a:r>
            <a:endParaRPr kumimoji="0" lang="en-US"/>
          </a:p>
        </p:txBody>
      </p:sp>
      <p:sp>
        <p:nvSpPr>
          <p:cNvPr id="3" name="Tartalom helye 2"/>
          <p:cNvSpPr>
            <a:spLocks noGrp="1"/>
          </p:cNvSpPr>
          <p:nvPr>
            <p:ph idx="1"/>
          </p:nvPr>
        </p:nvSpPr>
        <p:spPr/>
        <p:txBody>
          <a:body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Dátum helye 3"/>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u-HU" smtClean="0"/>
              <a:t>Mintaszöveg szerkesztése</a:t>
            </a:r>
          </a:p>
        </p:txBody>
      </p:sp>
      <p:sp>
        <p:nvSpPr>
          <p:cNvPr id="4" name="Dátum helye 3"/>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5" name="Élőláb helye 4"/>
          <p:cNvSpPr>
            <a:spLocks noGrp="1"/>
          </p:cNvSpPr>
          <p:nvPr>
            <p:ph type="ftr" sz="quarter" idx="11"/>
          </p:nvPr>
        </p:nvSpPr>
        <p:spPr/>
        <p:txBody>
          <a:bodyPr/>
          <a:lstStyle/>
          <a:p>
            <a:endParaRPr lang="hu-HU" dirty="0"/>
          </a:p>
        </p:txBody>
      </p:sp>
      <p:sp>
        <p:nvSpPr>
          <p:cNvPr id="6" name="Dia számának helye 5"/>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a:lstStyle/>
          <a:p>
            <a:r>
              <a:rPr kumimoji="0" lang="hu-HU" smtClean="0"/>
              <a:t>Mintacím szerkesztése</a:t>
            </a:r>
            <a:endParaRPr kumimoji="0" lang="en-US"/>
          </a:p>
        </p:txBody>
      </p:sp>
      <p:sp>
        <p:nvSpPr>
          <p:cNvPr id="3" name="Tartalom helye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4" name="Tartalom helye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229600" cy="1143000"/>
          </a:xfrm>
        </p:spPr>
        <p:txBody>
          <a:bodyPr tIns="45720" anchor="b"/>
          <a:lstStyle>
            <a:lvl1pPr>
              <a:defRPr/>
            </a:lvl1pPr>
          </a:lstStyle>
          <a:p>
            <a:r>
              <a:rPr kumimoji="0" lang="hu-HU" smtClean="0"/>
              <a:t>Mintacím szerkesztése</a:t>
            </a:r>
            <a:endParaRPr kumimoji="0" lang="en-US"/>
          </a:p>
        </p:txBody>
      </p:sp>
      <p:sp>
        <p:nvSpPr>
          <p:cNvPr id="3" name="Szöveg hely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4" name="Szöveg hely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u-HU" smtClean="0"/>
              <a:t>Mintaszöveg szerkesztése</a:t>
            </a:r>
          </a:p>
        </p:txBody>
      </p:sp>
      <p:sp>
        <p:nvSpPr>
          <p:cNvPr id="5" name="Tartalom helye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6" name="Tartalom helye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7" name="Dátum helye 6"/>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8" name="Élőláb helye 7"/>
          <p:cNvSpPr>
            <a:spLocks noGrp="1"/>
          </p:cNvSpPr>
          <p:nvPr>
            <p:ph type="ftr" sz="quarter" idx="11"/>
          </p:nvPr>
        </p:nvSpPr>
        <p:spPr/>
        <p:txBody>
          <a:bodyPr/>
          <a:lstStyle/>
          <a:p>
            <a:endParaRPr lang="hu-HU" dirty="0"/>
          </a:p>
        </p:txBody>
      </p:sp>
      <p:sp>
        <p:nvSpPr>
          <p:cNvPr id="9" name="Dia számának helye 8"/>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Dátum helye 2"/>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4" name="Élőláb helye 3"/>
          <p:cNvSpPr>
            <a:spLocks noGrp="1"/>
          </p:cNvSpPr>
          <p:nvPr>
            <p:ph type="ftr" sz="quarter" idx="11"/>
          </p:nvPr>
        </p:nvSpPr>
        <p:spPr/>
        <p:txBody>
          <a:bodyPr/>
          <a:lstStyle/>
          <a:p>
            <a:endParaRPr lang="hu-HU" dirty="0"/>
          </a:p>
        </p:txBody>
      </p:sp>
      <p:sp>
        <p:nvSpPr>
          <p:cNvPr id="5" name="Dia számának helye 4"/>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3" name="Élőláb helye 2"/>
          <p:cNvSpPr>
            <a:spLocks noGrp="1"/>
          </p:cNvSpPr>
          <p:nvPr>
            <p:ph type="ftr" sz="quarter" idx="11"/>
          </p:nvPr>
        </p:nvSpPr>
        <p:spPr/>
        <p:txBody>
          <a:bodyPr/>
          <a:lstStyle/>
          <a:p>
            <a:endParaRPr lang="hu-HU" dirty="0"/>
          </a:p>
        </p:txBody>
      </p:sp>
      <p:sp>
        <p:nvSpPr>
          <p:cNvPr id="4" name="Dia számának helye 3"/>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u-HU" smtClean="0"/>
              <a:t>Mintacím szerkesztése</a:t>
            </a:r>
            <a:endParaRPr kumimoji="0" lang="en-US"/>
          </a:p>
        </p:txBody>
      </p:sp>
      <p:sp>
        <p:nvSpPr>
          <p:cNvPr id="3" name="Szöveg hely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u-HU" smtClean="0"/>
              <a:t>Mintaszöveg szerkesztése</a:t>
            </a:r>
          </a:p>
        </p:txBody>
      </p:sp>
      <p:sp>
        <p:nvSpPr>
          <p:cNvPr id="4" name="Tartalom helye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u-HU" smtClean="0"/>
              <a:t>Mintaszöveg szerkesztése</a:t>
            </a:r>
          </a:p>
          <a:p>
            <a:pPr lvl="1" eaLnBrk="1" latinLnBrk="0" hangingPunct="1"/>
            <a:r>
              <a:rPr lang="hu-HU" smtClean="0"/>
              <a:t>Második szint</a:t>
            </a:r>
          </a:p>
          <a:p>
            <a:pPr lvl="2" eaLnBrk="1" latinLnBrk="0" hangingPunct="1"/>
            <a:r>
              <a:rPr lang="hu-HU" smtClean="0"/>
              <a:t>Harmadik szint</a:t>
            </a:r>
          </a:p>
          <a:p>
            <a:pPr lvl="3" eaLnBrk="1" latinLnBrk="0" hangingPunct="1"/>
            <a:r>
              <a:rPr lang="hu-HU" smtClean="0"/>
              <a:t>Negyedik szint</a:t>
            </a:r>
          </a:p>
          <a:p>
            <a:pPr lvl="4" eaLnBrk="1" latinLnBrk="0" hangingPunct="1"/>
            <a:r>
              <a:rPr lang="hu-HU" smtClean="0"/>
              <a:t>Ötödik szint</a:t>
            </a:r>
            <a:endParaRPr kumimoji="0" lang="en-US"/>
          </a:p>
        </p:txBody>
      </p:sp>
      <p:sp>
        <p:nvSpPr>
          <p:cNvPr id="5" name="Dátum helye 4"/>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p:txBody>
          <a:bodyPr/>
          <a:lstStyle/>
          <a:p>
            <a:fld id="{5B0F9E24-171A-4368-A516-7999B4BFED19}" type="slidenum">
              <a:rPr lang="hu-HU" smtClean="0"/>
              <a:t>‹#›</a:t>
            </a:fld>
            <a:endParaRPr lang="hu-H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9" name="Egy sarkán kerekítve levágott téglalap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Derékszögű háromszög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Cím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u-HU" smtClean="0"/>
              <a:t>Mintacím szerkesztése</a:t>
            </a:r>
            <a:endParaRPr kumimoji="0" lang="en-US"/>
          </a:p>
        </p:txBody>
      </p:sp>
      <p:sp>
        <p:nvSpPr>
          <p:cNvPr id="4" name="Szöveg hely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u-HU" smtClean="0"/>
              <a:t>Mintaszöveg szerkesztése</a:t>
            </a:r>
          </a:p>
        </p:txBody>
      </p:sp>
      <p:sp>
        <p:nvSpPr>
          <p:cNvPr id="5" name="Dátum helye 4"/>
          <p:cNvSpPr>
            <a:spLocks noGrp="1"/>
          </p:cNvSpPr>
          <p:nvPr>
            <p:ph type="dt" sz="half" idx="10"/>
          </p:nvPr>
        </p:nvSpPr>
        <p:spPr/>
        <p:txBody>
          <a:bodyPr/>
          <a:lstStyle/>
          <a:p>
            <a:fld id="{C86F2FA9-80AF-4DA7-A8FA-FE46E6800456}" type="datetimeFigureOut">
              <a:rPr lang="hu-HU" smtClean="0"/>
              <a:t>2016.11.02.</a:t>
            </a:fld>
            <a:endParaRPr lang="hu-HU" dirty="0"/>
          </a:p>
        </p:txBody>
      </p:sp>
      <p:sp>
        <p:nvSpPr>
          <p:cNvPr id="6" name="Élőláb helye 5"/>
          <p:cNvSpPr>
            <a:spLocks noGrp="1"/>
          </p:cNvSpPr>
          <p:nvPr>
            <p:ph type="ftr" sz="quarter" idx="11"/>
          </p:nvPr>
        </p:nvSpPr>
        <p:spPr/>
        <p:txBody>
          <a:bodyPr/>
          <a:lstStyle/>
          <a:p>
            <a:endParaRPr lang="hu-HU" dirty="0"/>
          </a:p>
        </p:txBody>
      </p:sp>
      <p:sp>
        <p:nvSpPr>
          <p:cNvPr id="7" name="Dia számának helye 6"/>
          <p:cNvSpPr>
            <a:spLocks noGrp="1"/>
          </p:cNvSpPr>
          <p:nvPr>
            <p:ph type="sldNum" sz="quarter" idx="12"/>
          </p:nvPr>
        </p:nvSpPr>
        <p:spPr>
          <a:xfrm>
            <a:off x="8077200" y="6356350"/>
            <a:ext cx="609600" cy="365125"/>
          </a:xfrm>
        </p:spPr>
        <p:txBody>
          <a:bodyPr/>
          <a:lstStyle/>
          <a:p>
            <a:fld id="{5B0F9E24-171A-4368-A516-7999B4BFED19}" type="slidenum">
              <a:rPr lang="hu-HU" smtClean="0"/>
              <a:t>‹#›</a:t>
            </a:fld>
            <a:endParaRPr lang="hu-HU" dirty="0"/>
          </a:p>
        </p:txBody>
      </p:sp>
      <p:sp>
        <p:nvSpPr>
          <p:cNvPr id="3" name="Kép hely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u-HU" dirty="0" smtClean="0"/>
              <a:t>Kép beszúrásához kattintson az ikonra</a:t>
            </a:r>
            <a:endParaRPr kumimoji="0" lang="en-US" dirty="0"/>
          </a:p>
        </p:txBody>
      </p:sp>
      <p:sp>
        <p:nvSpPr>
          <p:cNvPr id="10" name="Szabadkézi sokszö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Szabadkézi sokszö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Szabadkézi sokszö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Szabadkézi sokszö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Cím hely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u-HU" smtClean="0"/>
              <a:t>Mintacím szerkesztése</a:t>
            </a:r>
            <a:endParaRPr kumimoji="0" lang="en-US"/>
          </a:p>
        </p:txBody>
      </p:sp>
      <p:sp>
        <p:nvSpPr>
          <p:cNvPr id="30" name="Szöveg hely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u-HU" smtClean="0"/>
              <a:t>Mintaszöveg szerkesztése</a:t>
            </a:r>
          </a:p>
          <a:p>
            <a:pPr lvl="1" eaLnBrk="1" latinLnBrk="0" hangingPunct="1"/>
            <a:r>
              <a:rPr kumimoji="0" lang="hu-HU" smtClean="0"/>
              <a:t>Második szint</a:t>
            </a:r>
          </a:p>
          <a:p>
            <a:pPr lvl="2" eaLnBrk="1" latinLnBrk="0" hangingPunct="1"/>
            <a:r>
              <a:rPr kumimoji="0" lang="hu-HU" smtClean="0"/>
              <a:t>Harmadik szint</a:t>
            </a:r>
          </a:p>
          <a:p>
            <a:pPr lvl="3" eaLnBrk="1" latinLnBrk="0" hangingPunct="1"/>
            <a:r>
              <a:rPr kumimoji="0" lang="hu-HU" smtClean="0"/>
              <a:t>Negyedik szint</a:t>
            </a:r>
          </a:p>
          <a:p>
            <a:pPr lvl="4" eaLnBrk="1" latinLnBrk="0" hangingPunct="1"/>
            <a:r>
              <a:rPr kumimoji="0" lang="hu-HU" smtClean="0"/>
              <a:t>Ötödik szint</a:t>
            </a:r>
            <a:endParaRPr kumimoji="0" lang="en-US"/>
          </a:p>
        </p:txBody>
      </p:sp>
      <p:sp>
        <p:nvSpPr>
          <p:cNvPr id="10" name="Dátum hely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86F2FA9-80AF-4DA7-A8FA-FE46E6800456}" type="datetimeFigureOut">
              <a:rPr lang="hu-HU" smtClean="0"/>
              <a:t>2016.11.02.</a:t>
            </a:fld>
            <a:endParaRPr lang="hu-HU" dirty="0"/>
          </a:p>
        </p:txBody>
      </p:sp>
      <p:sp>
        <p:nvSpPr>
          <p:cNvPr id="22" name="Élőláb hely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u-HU" dirty="0"/>
          </a:p>
        </p:txBody>
      </p:sp>
      <p:sp>
        <p:nvSpPr>
          <p:cNvPr id="18" name="Dia számának hely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B0F9E24-171A-4368-A516-7999B4BFED19}" type="slidenum">
              <a:rPr lang="hu-HU" smtClean="0"/>
              <a:t>‹#›</a:t>
            </a:fld>
            <a:endParaRPr lang="hu-HU" dirty="0"/>
          </a:p>
        </p:txBody>
      </p:sp>
      <p:grpSp>
        <p:nvGrpSpPr>
          <p:cNvPr id="2" name="Csoportba foglalás 1"/>
          <p:cNvGrpSpPr/>
          <p:nvPr/>
        </p:nvGrpSpPr>
        <p:grpSpPr>
          <a:xfrm>
            <a:off x="-19017" y="202408"/>
            <a:ext cx="9180548" cy="649224"/>
            <a:chOff x="-19045" y="216550"/>
            <a:chExt cx="9180548" cy="649224"/>
          </a:xfrm>
        </p:grpSpPr>
        <p:sp>
          <p:nvSpPr>
            <p:cNvPr id="12" name="Szabadkézi sokszö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Szabadkézi sokszö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ruzsa.tbitai.me/"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467544" y="1052736"/>
            <a:ext cx="8136904" cy="5047536"/>
          </a:xfrm>
          <a:prstGeom prst="rect">
            <a:avLst/>
          </a:prstGeom>
          <a:noFill/>
        </p:spPr>
        <p:txBody>
          <a:bodyPr wrap="square" rtlCol="0">
            <a:spAutoFit/>
          </a:bodyPr>
          <a:lstStyle/>
          <a:p>
            <a:pPr algn="ctr"/>
            <a:r>
              <a:rPr lang="hu-HU" sz="2400" dirty="0" smtClean="0">
                <a:solidFill>
                  <a:srgbClr val="FFFF00"/>
                </a:solidFill>
                <a:latin typeface="+mj-lt"/>
              </a:rPr>
              <a:t>Analitikus fa készítése</a:t>
            </a:r>
          </a:p>
          <a:p>
            <a:pPr algn="ctr"/>
            <a:r>
              <a:rPr lang="hu-HU" sz="2400" dirty="0" smtClean="0">
                <a:solidFill>
                  <a:srgbClr val="FFFF00"/>
                </a:solidFill>
                <a:latin typeface="+mj-lt"/>
              </a:rPr>
              <a:t>A Ruzsa program</a:t>
            </a:r>
          </a:p>
          <a:p>
            <a:pPr algn="ctr"/>
            <a:endParaRPr lang="hu-HU" sz="2400" dirty="0">
              <a:solidFill>
                <a:srgbClr val="FFFF00"/>
              </a:solidFill>
              <a:latin typeface="+mj-lt"/>
            </a:endParaRPr>
          </a:p>
          <a:p>
            <a:r>
              <a:rPr lang="hu-HU" dirty="0" smtClean="0">
                <a:solidFill>
                  <a:srgbClr val="FFFF00"/>
                </a:solidFill>
              </a:rPr>
              <a:t>Ellenőrizzük az alábbi következtetés helyességét!</a:t>
            </a:r>
          </a:p>
          <a:p>
            <a:r>
              <a:rPr lang="hu-HU" dirty="0">
                <a:solidFill>
                  <a:srgbClr val="FFFF00"/>
                </a:solidFill>
              </a:rPr>
              <a:t>A </a:t>
            </a:r>
            <a:r>
              <a:rPr lang="hu-HU" dirty="0">
                <a:solidFill>
                  <a:srgbClr val="FFFF00"/>
                </a:solidFill>
                <a:sym typeface="Symbol"/>
              </a:rPr>
              <a:t> B </a:t>
            </a:r>
          </a:p>
          <a:p>
            <a:endParaRPr lang="hu-HU" dirty="0">
              <a:solidFill>
                <a:srgbClr val="FFFF00"/>
              </a:solidFill>
              <a:sym typeface="Symbol"/>
            </a:endParaRPr>
          </a:p>
          <a:p>
            <a:r>
              <a:rPr lang="hu-HU" dirty="0">
                <a:solidFill>
                  <a:srgbClr val="FFFF00"/>
                </a:solidFill>
                <a:sym typeface="Symbol"/>
              </a:rPr>
              <a:t>A  B</a:t>
            </a:r>
          </a:p>
          <a:p>
            <a:endParaRPr lang="hu-HU" dirty="0">
              <a:solidFill>
                <a:srgbClr val="FFFF00"/>
              </a:solidFill>
              <a:sym typeface="Symbol"/>
            </a:endParaRPr>
          </a:p>
          <a:p>
            <a:r>
              <a:rPr lang="hu-HU" dirty="0">
                <a:solidFill>
                  <a:srgbClr val="FFFF00"/>
                </a:solidFill>
                <a:sym typeface="Symbol"/>
              </a:rPr>
              <a:t>B</a:t>
            </a:r>
          </a:p>
          <a:p>
            <a:endParaRPr lang="hu-HU" dirty="0" smtClean="0">
              <a:solidFill>
                <a:srgbClr val="FFFF00"/>
              </a:solidFill>
            </a:endParaRPr>
          </a:p>
          <a:p>
            <a:pPr algn="ctr"/>
            <a:r>
              <a:rPr lang="hu-HU" dirty="0" smtClean="0">
                <a:solidFill>
                  <a:srgbClr val="FFFF00"/>
                </a:solidFill>
              </a:rPr>
              <a:t>MINDIG INDIREKT ÚTON JÁRUNK EL!</a:t>
            </a:r>
          </a:p>
          <a:p>
            <a:r>
              <a:rPr lang="hu-HU" dirty="0" smtClean="0">
                <a:solidFill>
                  <a:srgbClr val="FFFF00"/>
                </a:solidFill>
              </a:rPr>
              <a:t>Feltételezzük, hogy a premisszák igazak és a konklúzió hamis (azaz a konklúzió negációja igaz).</a:t>
            </a:r>
          </a:p>
          <a:p>
            <a:r>
              <a:rPr lang="hu-HU" dirty="0" smtClean="0">
                <a:solidFill>
                  <a:srgbClr val="FFFF00"/>
                </a:solidFill>
              </a:rPr>
              <a:t>Ha ebből ellentmondásra jutunk, akkor a következtetés helyes volt.</a:t>
            </a:r>
          </a:p>
          <a:p>
            <a:r>
              <a:rPr lang="hu-HU" dirty="0" smtClean="0">
                <a:solidFill>
                  <a:srgbClr val="FFFF00"/>
                </a:solidFill>
              </a:rPr>
              <a:t>Tehát az a kérdés, </a:t>
            </a:r>
            <a:r>
              <a:rPr lang="hu-HU" smtClean="0">
                <a:solidFill>
                  <a:srgbClr val="FFFF00"/>
                </a:solidFill>
              </a:rPr>
              <a:t>lehet-e az alábbi </a:t>
            </a:r>
            <a:r>
              <a:rPr lang="hu-HU" dirty="0" smtClean="0">
                <a:solidFill>
                  <a:srgbClr val="FFFF00"/>
                </a:solidFill>
              </a:rPr>
              <a:t>három mondat egyszerre igaz?</a:t>
            </a:r>
          </a:p>
          <a:p>
            <a:r>
              <a:rPr lang="hu-HU" dirty="0">
                <a:solidFill>
                  <a:srgbClr val="FFFF00"/>
                </a:solidFill>
              </a:rPr>
              <a:t>A </a:t>
            </a:r>
            <a:r>
              <a:rPr lang="hu-HU" dirty="0">
                <a:solidFill>
                  <a:srgbClr val="FFFF00"/>
                </a:solidFill>
                <a:sym typeface="Symbol"/>
              </a:rPr>
              <a:t> </a:t>
            </a:r>
            <a:r>
              <a:rPr lang="hu-HU" dirty="0" smtClean="0">
                <a:solidFill>
                  <a:srgbClr val="FFFF00"/>
                </a:solidFill>
                <a:sym typeface="Symbol"/>
              </a:rPr>
              <a:t>B;  </a:t>
            </a:r>
            <a:r>
              <a:rPr lang="hu-HU" dirty="0">
                <a:solidFill>
                  <a:srgbClr val="FFFF00"/>
                </a:solidFill>
                <a:sym typeface="Symbol"/>
              </a:rPr>
              <a:t>A  </a:t>
            </a:r>
            <a:r>
              <a:rPr lang="hu-HU" dirty="0" smtClean="0">
                <a:solidFill>
                  <a:srgbClr val="FFFF00"/>
                </a:solidFill>
                <a:sym typeface="Symbol"/>
              </a:rPr>
              <a:t>B; B</a:t>
            </a:r>
          </a:p>
          <a:p>
            <a:endParaRPr lang="hu-HU" sz="1600" dirty="0" smtClean="0">
              <a:solidFill>
                <a:srgbClr val="FFFF00"/>
              </a:solidFill>
            </a:endParaRPr>
          </a:p>
        </p:txBody>
      </p:sp>
      <p:cxnSp>
        <p:nvCxnSpPr>
          <p:cNvPr id="3" name="Egyenes összekötő 2"/>
          <p:cNvCxnSpPr/>
          <p:nvPr/>
        </p:nvCxnSpPr>
        <p:spPr>
          <a:xfrm>
            <a:off x="467544" y="2420888"/>
            <a:ext cx="0" cy="1440160"/>
          </a:xfrm>
          <a:prstGeom prst="line">
            <a:avLst/>
          </a:prstGeom>
          <a:ln w="254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 name="Egyenes összekötő 3"/>
          <p:cNvCxnSpPr/>
          <p:nvPr/>
        </p:nvCxnSpPr>
        <p:spPr>
          <a:xfrm>
            <a:off x="467544" y="3429000"/>
            <a:ext cx="504056" cy="0"/>
          </a:xfrm>
          <a:prstGeom prst="line">
            <a:avLst/>
          </a:prstGeom>
          <a:ln w="254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065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arn(inVertic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nodeType="clickEffect">
                                  <p:stCondLst>
                                    <p:cond delay="0"/>
                                  </p:stCondLst>
                                  <p:childTnLst>
                                    <p:animRot by="21600000">
                                      <p:cBhvr>
                                        <p:cTn id="11" dur="2000" fill="hold"/>
                                        <p:tgtEl>
                                          <p:spTgt spid="2">
                                            <p:txEl>
                                              <p:pRg st="10" end="10"/>
                                            </p:txEl>
                                          </p:spTgt>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539552" y="908720"/>
            <a:ext cx="8136904" cy="3139321"/>
          </a:xfrm>
          <a:prstGeom prst="rect">
            <a:avLst/>
          </a:prstGeom>
        </p:spPr>
        <p:txBody>
          <a:bodyPr wrap="square">
            <a:spAutoFit/>
          </a:bodyPr>
          <a:lstStyle/>
          <a:p>
            <a:r>
              <a:rPr lang="hu-HU" dirty="0">
                <a:solidFill>
                  <a:srgbClr val="FFFF00"/>
                </a:solidFill>
                <a:sym typeface="Symbol"/>
              </a:rPr>
              <a:t>Ha már minden mondatot lebontottunk, kivéve az atomi és a negált atomi mondatokat, akkor nem tudjuk tovább folytatni a </a:t>
            </a:r>
            <a:r>
              <a:rPr lang="hu-HU" dirty="0" smtClean="0">
                <a:solidFill>
                  <a:srgbClr val="FFFF00"/>
                </a:solidFill>
                <a:sym typeface="Symbol"/>
              </a:rPr>
              <a:t>táblázatot, a fa </a:t>
            </a:r>
            <a:r>
              <a:rPr lang="hu-HU" u="sng" dirty="0" smtClean="0">
                <a:solidFill>
                  <a:srgbClr val="FFFF00"/>
                </a:solidFill>
                <a:sym typeface="Symbol"/>
              </a:rPr>
              <a:t>kész</a:t>
            </a:r>
            <a:r>
              <a:rPr lang="hu-HU" dirty="0" smtClean="0">
                <a:solidFill>
                  <a:srgbClr val="FFFF00"/>
                </a:solidFill>
                <a:sym typeface="Symbol"/>
              </a:rPr>
              <a:t>. </a:t>
            </a:r>
            <a:endParaRPr lang="hu-HU" dirty="0">
              <a:solidFill>
                <a:srgbClr val="FFFF00"/>
              </a:solidFill>
              <a:sym typeface="Symbol"/>
            </a:endParaRPr>
          </a:p>
          <a:p>
            <a:r>
              <a:rPr lang="hu-HU" dirty="0" smtClean="0">
                <a:solidFill>
                  <a:srgbClr val="FFFF00"/>
                </a:solidFill>
              </a:rPr>
              <a:t>Ha kiinduló mondatok egy halmaza zárt táblázathoz vezet, akkor ezek a mondatok nem lehetnek egyszerre igazak.</a:t>
            </a:r>
          </a:p>
          <a:p>
            <a:r>
              <a:rPr lang="hu-HU" dirty="0" smtClean="0">
                <a:solidFill>
                  <a:srgbClr val="FFFF00"/>
                </a:solidFill>
              </a:rPr>
              <a:t>Ha a kiinduló mondatok egy következtetés premisszáiból és konklúziójának</a:t>
            </a:r>
          </a:p>
          <a:p>
            <a:r>
              <a:rPr lang="hu-HU" u="sng" dirty="0" smtClean="0">
                <a:solidFill>
                  <a:srgbClr val="FFFF00"/>
                </a:solidFill>
              </a:rPr>
              <a:t>negációjából</a:t>
            </a:r>
            <a:r>
              <a:rPr lang="hu-HU" dirty="0" smtClean="0">
                <a:solidFill>
                  <a:srgbClr val="FFFF00"/>
                </a:solidFill>
              </a:rPr>
              <a:t> állnak, és az analitikus fa zárt, akkor a következtetés helyes.</a:t>
            </a:r>
          </a:p>
          <a:p>
            <a:r>
              <a:rPr lang="hu-HU" dirty="0" smtClean="0">
                <a:solidFill>
                  <a:srgbClr val="FFFF00"/>
                </a:solidFill>
              </a:rPr>
              <a:t>Ha a kész analitikus fán van nyitott ág, akkor tudunk a következtetésre ellenpéldát konstruálni: legyenek a negálatlanul szereplő atomi mondatok igazak, a negálva szereplők hamisak.</a:t>
            </a:r>
          </a:p>
          <a:p>
            <a:r>
              <a:rPr lang="hu-HU" dirty="0" smtClean="0">
                <a:solidFill>
                  <a:srgbClr val="FFFF00"/>
                </a:solidFill>
              </a:rPr>
              <a:t>Emellett az értékelés mellett  a kiinduló mondatok mind igazak lesznek, tehát a premisszák igazak, a konklúzió pedig hamis – megvan az ellenpélda.</a:t>
            </a:r>
          </a:p>
        </p:txBody>
      </p:sp>
    </p:spTree>
    <p:extLst>
      <p:ext uri="{BB962C8B-B14F-4D97-AF65-F5344CB8AC3E}">
        <p14:creationId xmlns:p14="http://schemas.microsoft.com/office/powerpoint/2010/main" val="207969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251520" y="908720"/>
            <a:ext cx="8496944" cy="4832092"/>
          </a:xfrm>
          <a:prstGeom prst="rect">
            <a:avLst/>
          </a:prstGeom>
          <a:noFill/>
        </p:spPr>
        <p:txBody>
          <a:bodyPr wrap="square" rtlCol="0">
            <a:spAutoFit/>
          </a:bodyPr>
          <a:lstStyle/>
          <a:p>
            <a:pPr algn="ctr"/>
            <a:r>
              <a:rPr lang="hu-HU" sz="2000" u="sng" dirty="0" smtClean="0">
                <a:solidFill>
                  <a:srgbClr val="FFFF00"/>
                </a:solidFill>
                <a:latin typeface="+mj-lt"/>
              </a:rPr>
              <a:t>Lebontási szabályok a Boole-konnektívumokhoz</a:t>
            </a:r>
            <a:endParaRPr lang="hu-HU" sz="2000" dirty="0" smtClean="0">
              <a:solidFill>
                <a:srgbClr val="FFFF00"/>
              </a:solidFill>
              <a:latin typeface="+mj-lt"/>
            </a:endParaRPr>
          </a:p>
          <a:p>
            <a:r>
              <a:rPr lang="hu-HU" dirty="0" smtClean="0">
                <a:solidFill>
                  <a:srgbClr val="FFFF00"/>
                </a:solidFill>
              </a:rPr>
              <a:t>Egy negációval kezdődő mondatot aszerint kell lebontani, hogy minek a negációja.</a:t>
            </a:r>
          </a:p>
          <a:p>
            <a:r>
              <a:rPr lang="hu-HU" dirty="0" smtClean="0">
                <a:solidFill>
                  <a:srgbClr val="FFFF00"/>
                </a:solidFill>
              </a:rPr>
              <a:t>Minden kétargumentumú konnektívumhoz két lebontási szabály tartozik: egy a negálatlan, egy a negált esetre.</a:t>
            </a:r>
          </a:p>
          <a:p>
            <a:r>
              <a:rPr lang="hu-HU" dirty="0" smtClean="0">
                <a:solidFill>
                  <a:srgbClr val="FFFF00"/>
                </a:solidFill>
              </a:rPr>
              <a:t>A </a:t>
            </a:r>
            <a:r>
              <a:rPr lang="hu-HU" dirty="0" smtClean="0">
                <a:solidFill>
                  <a:srgbClr val="FFFF00"/>
                </a:solidFill>
                <a:sym typeface="Symbol"/>
              </a:rPr>
              <a:t> B lebontási szabálya: </a:t>
            </a:r>
          </a:p>
          <a:p>
            <a:r>
              <a:rPr lang="hu-HU" dirty="0" smtClean="0">
                <a:solidFill>
                  <a:srgbClr val="FFFF00"/>
                </a:solidFill>
                <a:sym typeface="Symbol"/>
              </a:rPr>
              <a:t>két diszjunktív származéka van, A és B.</a:t>
            </a:r>
          </a:p>
          <a:p>
            <a:r>
              <a:rPr lang="hu-HU" dirty="0" smtClean="0">
                <a:solidFill>
                  <a:srgbClr val="FFFF00"/>
                </a:solidFill>
                <a:sym typeface="Symbol"/>
              </a:rPr>
              <a:t>Sémában:</a:t>
            </a:r>
          </a:p>
          <a:p>
            <a:pPr algn="ctr"/>
            <a:r>
              <a:rPr lang="hu-HU" dirty="0" smtClean="0">
                <a:solidFill>
                  <a:srgbClr val="FFFF00"/>
                </a:solidFill>
              </a:rPr>
              <a:t>  A </a:t>
            </a:r>
            <a:r>
              <a:rPr lang="hu-HU" dirty="0" smtClean="0">
                <a:solidFill>
                  <a:srgbClr val="FFFF00"/>
                </a:solidFill>
                <a:sym typeface="Symbol"/>
              </a:rPr>
              <a:t> B</a:t>
            </a:r>
          </a:p>
          <a:p>
            <a:pPr algn="ctr"/>
            <a:endParaRPr lang="hu-HU" dirty="0">
              <a:solidFill>
                <a:srgbClr val="FFFF00"/>
              </a:solidFill>
              <a:sym typeface="Symbol"/>
            </a:endParaRPr>
          </a:p>
          <a:p>
            <a:pPr algn="ctr"/>
            <a:endParaRPr lang="hu-HU" dirty="0" smtClean="0">
              <a:solidFill>
                <a:srgbClr val="FFFF00"/>
              </a:solidFill>
              <a:sym typeface="Symbol"/>
            </a:endParaRPr>
          </a:p>
          <a:p>
            <a:pPr algn="ctr"/>
            <a:r>
              <a:rPr lang="hu-HU" dirty="0" smtClean="0">
                <a:solidFill>
                  <a:srgbClr val="FFFF00"/>
                </a:solidFill>
              </a:rPr>
              <a:t>A		B</a:t>
            </a:r>
          </a:p>
          <a:p>
            <a:r>
              <a:rPr lang="hu-HU" dirty="0" smtClean="0">
                <a:solidFill>
                  <a:srgbClr val="FFFF00"/>
                </a:solidFill>
                <a:sym typeface="Symbol"/>
              </a:rPr>
              <a:t>(</a:t>
            </a:r>
            <a:r>
              <a:rPr lang="hu-HU" dirty="0">
                <a:solidFill>
                  <a:srgbClr val="FFFF00"/>
                </a:solidFill>
              </a:rPr>
              <a:t>A </a:t>
            </a:r>
            <a:r>
              <a:rPr lang="hu-HU" dirty="0">
                <a:solidFill>
                  <a:srgbClr val="FFFF00"/>
                </a:solidFill>
                <a:sym typeface="Symbol"/>
              </a:rPr>
              <a:t> </a:t>
            </a:r>
            <a:r>
              <a:rPr lang="hu-HU" dirty="0" smtClean="0">
                <a:solidFill>
                  <a:srgbClr val="FFFF00"/>
                </a:solidFill>
                <a:sym typeface="Symbol"/>
              </a:rPr>
              <a:t>B) lebontási szabálya:</a:t>
            </a:r>
          </a:p>
          <a:p>
            <a:r>
              <a:rPr lang="hu-HU" dirty="0" smtClean="0">
                <a:solidFill>
                  <a:srgbClr val="FFFF00"/>
                </a:solidFill>
                <a:sym typeface="Symbol"/>
              </a:rPr>
              <a:t>két konjunktív származéka van, A és B.</a:t>
            </a:r>
          </a:p>
          <a:p>
            <a:r>
              <a:rPr lang="hu-HU" dirty="0" smtClean="0">
                <a:solidFill>
                  <a:srgbClr val="FFFF00"/>
                </a:solidFill>
                <a:sym typeface="Symbol"/>
              </a:rPr>
              <a:t>Sémában:</a:t>
            </a:r>
          </a:p>
          <a:p>
            <a:pPr algn="ctr"/>
            <a:r>
              <a:rPr lang="hu-HU" dirty="0">
                <a:solidFill>
                  <a:srgbClr val="FFFF00"/>
                </a:solidFill>
                <a:sym typeface="Symbol"/>
              </a:rPr>
              <a:t>(</a:t>
            </a:r>
            <a:r>
              <a:rPr lang="hu-HU" dirty="0">
                <a:solidFill>
                  <a:srgbClr val="FFFF00"/>
                </a:solidFill>
              </a:rPr>
              <a:t>A </a:t>
            </a:r>
            <a:r>
              <a:rPr lang="hu-HU" dirty="0">
                <a:solidFill>
                  <a:srgbClr val="FFFF00"/>
                </a:solidFill>
                <a:sym typeface="Symbol"/>
              </a:rPr>
              <a:t> B</a:t>
            </a:r>
            <a:r>
              <a:rPr lang="hu-HU" dirty="0" smtClean="0">
                <a:solidFill>
                  <a:srgbClr val="FFFF00"/>
                </a:solidFill>
                <a:sym typeface="Symbol"/>
              </a:rPr>
              <a:t>)</a:t>
            </a:r>
          </a:p>
          <a:p>
            <a:pPr algn="ctr"/>
            <a:r>
              <a:rPr lang="en-US" dirty="0" smtClean="0">
                <a:solidFill>
                  <a:srgbClr val="FFFF00"/>
                </a:solidFill>
                <a:sym typeface="Symbol"/>
              </a:rPr>
              <a:t></a:t>
            </a:r>
            <a:r>
              <a:rPr lang="hu-HU" dirty="0" smtClean="0">
                <a:solidFill>
                  <a:srgbClr val="FFFF00"/>
                </a:solidFill>
                <a:sym typeface="Symbol"/>
              </a:rPr>
              <a:t>A</a:t>
            </a:r>
          </a:p>
          <a:p>
            <a:pPr algn="ctr"/>
            <a:r>
              <a:rPr lang="en-US" dirty="0" smtClean="0">
                <a:solidFill>
                  <a:srgbClr val="FFFF00"/>
                </a:solidFill>
                <a:sym typeface="Symbol"/>
              </a:rPr>
              <a:t></a:t>
            </a:r>
            <a:r>
              <a:rPr lang="hu-HU" dirty="0" smtClean="0">
                <a:solidFill>
                  <a:srgbClr val="FFFF00"/>
                </a:solidFill>
                <a:sym typeface="Symbol"/>
              </a:rPr>
              <a:t>B</a:t>
            </a:r>
            <a:endParaRPr lang="en-US" dirty="0">
              <a:solidFill>
                <a:srgbClr val="FFFF00"/>
              </a:solidFill>
            </a:endParaRPr>
          </a:p>
        </p:txBody>
      </p:sp>
      <p:sp>
        <p:nvSpPr>
          <p:cNvPr id="4" name="Jobb oldali kapcsos zárójel 3"/>
          <p:cNvSpPr/>
          <p:nvPr/>
        </p:nvSpPr>
        <p:spPr>
          <a:xfrm rot="16200000">
            <a:off x="4477345" y="2503182"/>
            <a:ext cx="477342" cy="1800203"/>
          </a:xfrm>
          <a:prstGeom prst="rightBrace">
            <a:avLst>
              <a:gd name="adj1" fmla="val 8333"/>
              <a:gd name="adj2" fmla="val 51814"/>
            </a:avLst>
          </a:prstGeom>
          <a:ln w="158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3818015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611560" y="981742"/>
            <a:ext cx="7992888" cy="4801314"/>
          </a:xfrm>
          <a:prstGeom prst="rect">
            <a:avLst/>
          </a:prstGeom>
          <a:noFill/>
        </p:spPr>
        <p:txBody>
          <a:bodyPr wrap="square" rtlCol="0">
            <a:spAutoFit/>
          </a:bodyPr>
          <a:lstStyle/>
          <a:p>
            <a:r>
              <a:rPr lang="hu-HU" dirty="0" smtClean="0">
                <a:solidFill>
                  <a:srgbClr val="FFFF00"/>
                </a:solidFill>
              </a:rPr>
              <a:t>A </a:t>
            </a:r>
            <a:r>
              <a:rPr lang="hu-HU" dirty="0" smtClean="0">
                <a:solidFill>
                  <a:srgbClr val="FFFF00"/>
                </a:solidFill>
                <a:sym typeface="Symbol"/>
              </a:rPr>
              <a:t> B lebontási szabálya:</a:t>
            </a:r>
          </a:p>
          <a:p>
            <a:r>
              <a:rPr lang="hu-HU" dirty="0" smtClean="0">
                <a:solidFill>
                  <a:srgbClr val="FFFF00"/>
                </a:solidFill>
                <a:sym typeface="Symbol"/>
              </a:rPr>
              <a:t>két konjunktív származéka van, A és B.</a:t>
            </a:r>
          </a:p>
          <a:p>
            <a:r>
              <a:rPr lang="hu-HU" dirty="0" smtClean="0">
                <a:solidFill>
                  <a:srgbClr val="FFFF00"/>
                </a:solidFill>
                <a:sym typeface="Symbol"/>
              </a:rPr>
              <a:t>Sémában:</a:t>
            </a:r>
          </a:p>
          <a:p>
            <a:pPr algn="ctr"/>
            <a:r>
              <a:rPr lang="hu-HU" dirty="0" smtClean="0">
                <a:solidFill>
                  <a:srgbClr val="FFFF00"/>
                </a:solidFill>
                <a:sym typeface="Symbol"/>
              </a:rPr>
              <a:t> </a:t>
            </a:r>
            <a:r>
              <a:rPr lang="hu-HU" dirty="0" smtClean="0">
                <a:solidFill>
                  <a:srgbClr val="FFFF00"/>
                </a:solidFill>
              </a:rPr>
              <a:t>A </a:t>
            </a:r>
            <a:r>
              <a:rPr lang="hu-HU" dirty="0">
                <a:solidFill>
                  <a:srgbClr val="FFFF00"/>
                </a:solidFill>
                <a:sym typeface="Symbol"/>
              </a:rPr>
              <a:t> </a:t>
            </a:r>
            <a:r>
              <a:rPr lang="hu-HU" dirty="0" smtClean="0">
                <a:solidFill>
                  <a:srgbClr val="FFFF00"/>
                </a:solidFill>
                <a:sym typeface="Symbol"/>
              </a:rPr>
              <a:t>B</a:t>
            </a:r>
          </a:p>
          <a:p>
            <a:pPr algn="ctr"/>
            <a:r>
              <a:rPr lang="hu-HU" dirty="0" smtClean="0">
                <a:solidFill>
                  <a:srgbClr val="FFFF00"/>
                </a:solidFill>
                <a:sym typeface="Symbol"/>
              </a:rPr>
              <a:t>A</a:t>
            </a:r>
          </a:p>
          <a:p>
            <a:pPr algn="ctr"/>
            <a:r>
              <a:rPr lang="hu-HU" dirty="0" smtClean="0">
                <a:solidFill>
                  <a:srgbClr val="FFFF00"/>
                </a:solidFill>
                <a:sym typeface="Symbol"/>
              </a:rPr>
              <a:t>B</a:t>
            </a:r>
          </a:p>
          <a:p>
            <a:r>
              <a:rPr lang="hu-HU" dirty="0" smtClean="0">
                <a:solidFill>
                  <a:srgbClr val="FFFF00"/>
                </a:solidFill>
                <a:sym typeface="Symbol"/>
              </a:rPr>
              <a:t>(</a:t>
            </a:r>
            <a:r>
              <a:rPr lang="hu-HU" dirty="0">
                <a:solidFill>
                  <a:srgbClr val="FFFF00"/>
                </a:solidFill>
              </a:rPr>
              <a:t>A </a:t>
            </a:r>
            <a:r>
              <a:rPr lang="hu-HU" dirty="0">
                <a:solidFill>
                  <a:srgbClr val="FFFF00"/>
                </a:solidFill>
                <a:sym typeface="Symbol"/>
              </a:rPr>
              <a:t> B </a:t>
            </a:r>
            <a:r>
              <a:rPr lang="hu-HU" dirty="0" smtClean="0">
                <a:solidFill>
                  <a:srgbClr val="FFFF00"/>
                </a:solidFill>
                <a:sym typeface="Symbol"/>
              </a:rPr>
              <a:t>) lebontási szabálya:</a:t>
            </a:r>
          </a:p>
          <a:p>
            <a:r>
              <a:rPr lang="hu-HU" dirty="0" smtClean="0">
                <a:solidFill>
                  <a:srgbClr val="FFFF00"/>
                </a:solidFill>
                <a:sym typeface="Symbol"/>
              </a:rPr>
              <a:t>két diszjunktív származéka van, A és B.</a:t>
            </a:r>
          </a:p>
          <a:p>
            <a:r>
              <a:rPr lang="hu-HU" dirty="0" smtClean="0">
                <a:solidFill>
                  <a:srgbClr val="FFFF00"/>
                </a:solidFill>
                <a:sym typeface="Symbol"/>
              </a:rPr>
              <a:t>Sémában:</a:t>
            </a:r>
          </a:p>
          <a:p>
            <a:pPr algn="ctr"/>
            <a:r>
              <a:rPr lang="hu-HU" dirty="0" smtClean="0">
                <a:solidFill>
                  <a:srgbClr val="FFFF00"/>
                </a:solidFill>
                <a:sym typeface="Symbol"/>
              </a:rPr>
              <a:t>(</a:t>
            </a:r>
            <a:r>
              <a:rPr lang="hu-HU" dirty="0" smtClean="0">
                <a:solidFill>
                  <a:srgbClr val="FFFF00"/>
                </a:solidFill>
              </a:rPr>
              <a:t>A </a:t>
            </a:r>
            <a:r>
              <a:rPr lang="hu-HU" dirty="0" smtClean="0">
                <a:solidFill>
                  <a:srgbClr val="FFFF00"/>
                </a:solidFill>
                <a:sym typeface="Symbol"/>
              </a:rPr>
              <a:t> B )</a:t>
            </a:r>
          </a:p>
          <a:p>
            <a:pPr algn="ctr"/>
            <a:endParaRPr lang="hu-HU" dirty="0">
              <a:solidFill>
                <a:srgbClr val="FFFF00"/>
              </a:solidFill>
              <a:sym typeface="Symbol"/>
            </a:endParaRPr>
          </a:p>
          <a:p>
            <a:pPr algn="ctr"/>
            <a:endParaRPr lang="hu-HU" dirty="0" smtClean="0">
              <a:solidFill>
                <a:srgbClr val="FFFF00"/>
              </a:solidFill>
              <a:sym typeface="Symbol"/>
            </a:endParaRPr>
          </a:p>
          <a:p>
            <a:pPr algn="ctr"/>
            <a:r>
              <a:rPr lang="hu-HU" dirty="0">
                <a:solidFill>
                  <a:srgbClr val="FFFF00"/>
                </a:solidFill>
                <a:sym typeface="Symbol"/>
              </a:rPr>
              <a:t></a:t>
            </a:r>
            <a:r>
              <a:rPr lang="hu-HU" dirty="0" smtClean="0">
                <a:solidFill>
                  <a:srgbClr val="FFFF00"/>
                </a:solidFill>
                <a:sym typeface="Symbol"/>
              </a:rPr>
              <a:t>A		 </a:t>
            </a:r>
            <a:r>
              <a:rPr lang="hu-HU" dirty="0">
                <a:solidFill>
                  <a:srgbClr val="FFFF00"/>
                </a:solidFill>
                <a:sym typeface="Symbol"/>
              </a:rPr>
              <a:t></a:t>
            </a:r>
            <a:r>
              <a:rPr lang="hu-HU" dirty="0" smtClean="0">
                <a:solidFill>
                  <a:srgbClr val="FFFF00"/>
                </a:solidFill>
                <a:sym typeface="Symbol"/>
              </a:rPr>
              <a:t>B</a:t>
            </a:r>
          </a:p>
          <a:p>
            <a:r>
              <a:rPr lang="hu-HU" dirty="0" smtClean="0">
                <a:solidFill>
                  <a:srgbClr val="FFFF00"/>
                </a:solidFill>
                <a:sym typeface="Symbol"/>
              </a:rPr>
              <a:t>A lebontási szabálya:</a:t>
            </a:r>
          </a:p>
          <a:p>
            <a:r>
              <a:rPr lang="hu-HU" dirty="0" smtClean="0">
                <a:solidFill>
                  <a:srgbClr val="FFFF00"/>
                </a:solidFill>
                <a:sym typeface="Symbol"/>
              </a:rPr>
              <a:t>származéka A.</a:t>
            </a:r>
          </a:p>
          <a:p>
            <a:pPr algn="ctr"/>
            <a:r>
              <a:rPr lang="hu-HU" dirty="0">
                <a:solidFill>
                  <a:srgbClr val="FFFF00"/>
                </a:solidFill>
                <a:sym typeface="Symbol"/>
              </a:rPr>
              <a:t></a:t>
            </a:r>
            <a:r>
              <a:rPr lang="hu-HU" dirty="0" smtClean="0">
                <a:solidFill>
                  <a:srgbClr val="FFFF00"/>
                </a:solidFill>
                <a:sym typeface="Symbol"/>
              </a:rPr>
              <a:t>A</a:t>
            </a:r>
          </a:p>
          <a:p>
            <a:pPr algn="ctr"/>
            <a:r>
              <a:rPr lang="hu-HU" dirty="0">
                <a:solidFill>
                  <a:srgbClr val="FFFF00"/>
                </a:solidFill>
                <a:sym typeface="Symbol"/>
              </a:rPr>
              <a:t>A</a:t>
            </a:r>
            <a:endParaRPr lang="hu-HU" dirty="0" smtClean="0">
              <a:solidFill>
                <a:srgbClr val="FFFF00"/>
              </a:solidFill>
              <a:sym typeface="Symbol"/>
            </a:endParaRPr>
          </a:p>
        </p:txBody>
      </p:sp>
      <p:sp>
        <p:nvSpPr>
          <p:cNvPr id="4" name="Jobb oldali kapcsos zárójel 3"/>
          <p:cNvSpPr/>
          <p:nvPr/>
        </p:nvSpPr>
        <p:spPr>
          <a:xfrm rot="16200000">
            <a:off x="4491594" y="3177571"/>
            <a:ext cx="403842" cy="1827205"/>
          </a:xfrm>
          <a:prstGeom prst="rightBrace">
            <a:avLst/>
          </a:prstGeom>
          <a:ln w="158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1124171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609613" y="764704"/>
            <a:ext cx="7704856" cy="5632311"/>
          </a:xfrm>
          <a:prstGeom prst="rect">
            <a:avLst/>
          </a:prstGeom>
          <a:noFill/>
        </p:spPr>
        <p:txBody>
          <a:bodyPr wrap="square" rtlCol="0">
            <a:spAutoFit/>
          </a:bodyPr>
          <a:lstStyle/>
          <a:p>
            <a:r>
              <a:rPr lang="hu-HU" smtClean="0">
                <a:solidFill>
                  <a:srgbClr val="FFFF00"/>
                </a:solidFill>
              </a:rPr>
              <a:t>Gyakorló feladat: TautCon2</a:t>
            </a:r>
            <a:endParaRPr lang="hu-HU" dirty="0" smtClean="0">
              <a:solidFill>
                <a:srgbClr val="FFFF00"/>
              </a:solidFill>
            </a:endParaRPr>
          </a:p>
          <a:p>
            <a:r>
              <a:rPr lang="hu-HU" dirty="0" smtClean="0">
                <a:solidFill>
                  <a:srgbClr val="FFFF00"/>
                </a:solidFill>
              </a:rPr>
              <a:t>A fájlban 10 következtetés van. </a:t>
            </a:r>
          </a:p>
          <a:p>
            <a:r>
              <a:rPr lang="hu-HU" dirty="0" smtClean="0">
                <a:solidFill>
                  <a:srgbClr val="FFFF00"/>
                </a:solidFill>
              </a:rPr>
              <a:t>Az eredeti feladat az volt, hogy válogassuk szét: melyek azok, amelyek még a legszigorúbb, a kijelentéslogikai következményfogalom szerint is helyesek (TautCon, 6 ilyen van), melyik az az egy, amelyik kijelentéslogikailag nem következik, de elsőrendű logikában (FOCon) igen, és melyik 3 az, amelyik csak analitikus következmény (AnaCon). </a:t>
            </a:r>
            <a:r>
              <a:rPr lang="hu-HU" smtClean="0">
                <a:solidFill>
                  <a:srgbClr val="FFFF00"/>
                </a:solidFill>
              </a:rPr>
              <a:t>Ezt </a:t>
            </a:r>
            <a:r>
              <a:rPr lang="hu-HU" smtClean="0">
                <a:solidFill>
                  <a:srgbClr val="FFFF00"/>
                </a:solidFill>
              </a:rPr>
              <a:t>korábban megoldottuk</a:t>
            </a:r>
            <a:r>
              <a:rPr lang="hu-HU" dirty="0" smtClean="0">
                <a:solidFill>
                  <a:srgbClr val="FFFF00"/>
                </a:solidFill>
              </a:rPr>
              <a:t>.</a:t>
            </a:r>
          </a:p>
          <a:p>
            <a:r>
              <a:rPr lang="hu-HU" dirty="0" smtClean="0">
                <a:solidFill>
                  <a:srgbClr val="FFFF00"/>
                </a:solidFill>
              </a:rPr>
              <a:t>Most igazoljuk a kijelentéslogikai (tautologikus) következményeket analitikus </a:t>
            </a:r>
            <a:r>
              <a:rPr lang="hu-HU" smtClean="0">
                <a:solidFill>
                  <a:srgbClr val="FFFF00"/>
                </a:solidFill>
              </a:rPr>
              <a:t>fával</a:t>
            </a:r>
            <a:r>
              <a:rPr lang="hu-HU" smtClean="0">
                <a:solidFill>
                  <a:srgbClr val="FFFF00"/>
                </a:solidFill>
              </a:rPr>
              <a:t>.</a:t>
            </a:r>
          </a:p>
          <a:p>
            <a:r>
              <a:rPr lang="hu-HU">
                <a:solidFill>
                  <a:srgbClr val="FFFF00"/>
                </a:solidFill>
              </a:rPr>
              <a:t>Gyakorló feladatok:</a:t>
            </a:r>
          </a:p>
          <a:p>
            <a:r>
              <a:rPr lang="hu-HU">
                <a:solidFill>
                  <a:srgbClr val="FFFF00"/>
                </a:solidFill>
              </a:rPr>
              <a:t> Igazolják analitikus fával a tankönyv 6.5 és 6.6 feladatában szereplő következtetések helyességét!</a:t>
            </a:r>
          </a:p>
          <a:p>
            <a:endParaRPr lang="hu-HU">
              <a:solidFill>
                <a:srgbClr val="FFFF00"/>
              </a:solidFill>
            </a:endParaRPr>
          </a:p>
          <a:p>
            <a:r>
              <a:rPr lang="hu-HU">
                <a:solidFill>
                  <a:srgbClr val="FFFF00"/>
                </a:solidFill>
              </a:rPr>
              <a:t>Helyes következtetés esetében az analitikus fán minden ágnak zártnak kell lennie. A mostani feladatok esetén eleve elárultuk, hogy helyes következtetésről van szó, tehát akkor vagyunk készen, ha minden ágon ott van a program által jóváhagyott * jel.</a:t>
            </a:r>
          </a:p>
          <a:p>
            <a:r>
              <a:rPr lang="hu-HU">
                <a:solidFill>
                  <a:srgbClr val="FFFF00"/>
                </a:solidFill>
              </a:rPr>
              <a:t>Ha egy feladat készen van és újba akarunk kezdeni, „táblát törölni” a  böngésző Reload gombjával lehet .</a:t>
            </a:r>
            <a:endParaRPr lang="en-US">
              <a:solidFill>
                <a:srgbClr val="FFFF00"/>
              </a:solidFill>
            </a:endParaRPr>
          </a:p>
          <a:p>
            <a:endParaRPr lang="hu-HU" dirty="0" smtClean="0">
              <a:solidFill>
                <a:srgbClr val="FFFF00"/>
              </a:solidFill>
            </a:endParaRPr>
          </a:p>
        </p:txBody>
      </p:sp>
    </p:spTree>
    <p:extLst>
      <p:ext uri="{BB962C8B-B14F-4D97-AF65-F5344CB8AC3E}">
        <p14:creationId xmlns:p14="http://schemas.microsoft.com/office/powerpoint/2010/main" val="18425698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624969" y="1124744"/>
            <a:ext cx="8064896" cy="5078313"/>
          </a:xfrm>
          <a:prstGeom prst="rect">
            <a:avLst/>
          </a:prstGeom>
          <a:noFill/>
        </p:spPr>
        <p:txBody>
          <a:bodyPr wrap="square" rtlCol="0">
            <a:spAutoFit/>
          </a:bodyPr>
          <a:lstStyle/>
          <a:p>
            <a:r>
              <a:rPr lang="hu-HU" smtClean="0">
                <a:solidFill>
                  <a:srgbClr val="FFFF00"/>
                </a:solidFill>
              </a:rPr>
              <a:t>Vizsgáljuk a 6.10 feladat következtetését!</a:t>
            </a:r>
          </a:p>
          <a:p>
            <a:r>
              <a:rPr lang="hu-HU" smtClean="0">
                <a:solidFill>
                  <a:srgbClr val="FFFF00"/>
                </a:solidFill>
              </a:rPr>
              <a:t>A fán lesz egy nyitott ág, tehát a következtetés </a:t>
            </a:r>
            <a:r>
              <a:rPr lang="hu-HU" u="sng" smtClean="0">
                <a:solidFill>
                  <a:srgbClr val="FFFF00"/>
                </a:solidFill>
              </a:rPr>
              <a:t>nem</a:t>
            </a:r>
            <a:r>
              <a:rPr lang="hu-HU" smtClean="0">
                <a:solidFill>
                  <a:srgbClr val="FFFF00"/>
                </a:solidFill>
              </a:rPr>
              <a:t> helyes. A nyitott ágról leolvashatjuk, milyen lehet az ellenpélda.</a:t>
            </a:r>
          </a:p>
          <a:p>
            <a:r>
              <a:rPr lang="hu-HU" smtClean="0">
                <a:solidFill>
                  <a:srgbClr val="FFFF00"/>
                </a:solidFill>
              </a:rPr>
              <a:t>6.13</a:t>
            </a:r>
          </a:p>
          <a:p>
            <a:r>
              <a:rPr lang="hu-HU" smtClean="0">
                <a:solidFill>
                  <a:srgbClr val="FFFF00"/>
                </a:solidFill>
              </a:rPr>
              <a:t>Háromtagú diszjunkciót úgy tudunk lebontani, hogy először az első tagot tesszük az egyik ágra, a második és a harmadik tag diszjunkcióját a másikra, majd az utóbbit is kettébontjuk. </a:t>
            </a:r>
          </a:p>
          <a:p>
            <a:r>
              <a:rPr lang="hu-HU" smtClean="0">
                <a:solidFill>
                  <a:srgbClr val="FFFF00"/>
                </a:solidFill>
              </a:rPr>
              <a:t>Háromtagú konjunkciónál ugyanígy: az első tag lesz az egyik konjunktív származék, a második és a harmadik tag konjunkciója a másik.</a:t>
            </a:r>
          </a:p>
          <a:p>
            <a:r>
              <a:rPr lang="hu-HU" smtClean="0">
                <a:solidFill>
                  <a:srgbClr val="FFFF00"/>
                </a:solidFill>
              </a:rPr>
              <a:t>Többtagú esetekben is hasonlóképpen járunk el. </a:t>
            </a:r>
          </a:p>
          <a:p>
            <a:r>
              <a:rPr lang="hu-HU" smtClean="0">
                <a:solidFill>
                  <a:srgbClr val="FFFF00"/>
                </a:solidFill>
              </a:rPr>
              <a:t>Mintha hátulról volnának bezárójelezve, azaz  „A </a:t>
            </a:r>
            <a:r>
              <a:rPr lang="hu-HU" smtClean="0">
                <a:solidFill>
                  <a:srgbClr val="FFFF00"/>
                </a:solidFill>
                <a:sym typeface="Symbol"/>
              </a:rPr>
              <a:t> B  C  D”-t így olvassuk: </a:t>
            </a:r>
            <a:br>
              <a:rPr lang="hu-HU" smtClean="0">
                <a:solidFill>
                  <a:srgbClr val="FFFF00"/>
                </a:solidFill>
                <a:sym typeface="Symbol"/>
              </a:rPr>
            </a:br>
            <a:r>
              <a:rPr lang="hu-HU" smtClean="0">
                <a:solidFill>
                  <a:srgbClr val="FFFF00"/>
                </a:solidFill>
                <a:sym typeface="Symbol"/>
              </a:rPr>
              <a:t>„A  (B  (C D))”</a:t>
            </a:r>
            <a:endParaRPr lang="hu-HU" smtClean="0">
              <a:solidFill>
                <a:srgbClr val="FFFF00"/>
              </a:solidFill>
            </a:endParaRPr>
          </a:p>
          <a:p>
            <a:r>
              <a:rPr lang="hu-HU" smtClean="0">
                <a:solidFill>
                  <a:srgbClr val="FFFF00"/>
                </a:solidFill>
              </a:rPr>
              <a:t>A fán megint lesz egy nyitott ág, de ezen szerepel Large(e) is, Small(e) is.</a:t>
            </a:r>
          </a:p>
          <a:p>
            <a:r>
              <a:rPr lang="hu-HU" smtClean="0">
                <a:solidFill>
                  <a:srgbClr val="FFFF00"/>
                </a:solidFill>
              </a:rPr>
              <a:t>Ez is ellentmondás, de nem szigorú értelemben vett logikai, hanem analitikus ellentmondás. A két mondat a benne szereplő nem logikai kifejezések jelentése miatt nem lehet egyszerre igaz. Tehát a következtetés kijelentéslogikailag nem helyes, de analitikusan igen.</a:t>
            </a:r>
          </a:p>
          <a:p>
            <a:r>
              <a:rPr lang="hu-HU" smtClean="0">
                <a:solidFill>
                  <a:srgbClr val="FFFF00"/>
                </a:solidFill>
              </a:rPr>
              <a:t>Ilyen helyzet a házi feladatokban nem fog előfordulni.</a:t>
            </a:r>
          </a:p>
        </p:txBody>
      </p:sp>
    </p:spTree>
    <p:extLst>
      <p:ext uri="{BB962C8B-B14F-4D97-AF65-F5344CB8AC3E}">
        <p14:creationId xmlns:p14="http://schemas.microsoft.com/office/powerpoint/2010/main" val="351803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755576" y="980728"/>
            <a:ext cx="7776864" cy="4524315"/>
          </a:xfrm>
          <a:prstGeom prst="rect">
            <a:avLst/>
          </a:prstGeom>
          <a:noFill/>
        </p:spPr>
        <p:txBody>
          <a:bodyPr wrap="square" rtlCol="0">
            <a:spAutoFit/>
          </a:bodyPr>
          <a:lstStyle/>
          <a:p>
            <a:r>
              <a:rPr lang="hu-HU" u="sng" smtClean="0">
                <a:solidFill>
                  <a:srgbClr val="FFFF00"/>
                </a:solidFill>
              </a:rPr>
              <a:t>Lebontási szabályok a kondicionálishoz</a:t>
            </a:r>
          </a:p>
          <a:p>
            <a:r>
              <a:rPr lang="hu-HU" smtClean="0">
                <a:solidFill>
                  <a:srgbClr val="FFFF00"/>
                </a:solidFill>
              </a:rPr>
              <a:t>Emlékeztető: </a:t>
            </a:r>
          </a:p>
          <a:p>
            <a:pPr algn="ctr"/>
            <a:r>
              <a:rPr lang="hu-HU" smtClean="0">
                <a:solidFill>
                  <a:srgbClr val="FFFF00"/>
                </a:solidFill>
                <a:sym typeface="Symbol"/>
              </a:rPr>
              <a:t>A  B  A  B  (A B)</a:t>
            </a:r>
          </a:p>
          <a:p>
            <a:r>
              <a:rPr lang="hu-HU" smtClean="0">
                <a:solidFill>
                  <a:srgbClr val="FFFF00"/>
                </a:solidFill>
              </a:rPr>
              <a:t>Negálatlan kondicionális lebontása:</a:t>
            </a:r>
          </a:p>
          <a:p>
            <a:pPr algn="ctr"/>
            <a:r>
              <a:rPr lang="hu-HU" smtClean="0">
                <a:solidFill>
                  <a:srgbClr val="FFFF00"/>
                </a:solidFill>
                <a:sym typeface="Symbol"/>
              </a:rPr>
              <a:t>A  B</a:t>
            </a:r>
          </a:p>
          <a:p>
            <a:pPr algn="ctr"/>
            <a:endParaRPr lang="hu-HU">
              <a:solidFill>
                <a:srgbClr val="FFFF00"/>
              </a:solidFill>
              <a:sym typeface="Symbol"/>
            </a:endParaRPr>
          </a:p>
          <a:p>
            <a:pPr algn="ctr"/>
            <a:endParaRPr lang="hu-HU" smtClean="0">
              <a:solidFill>
                <a:srgbClr val="FFFF00"/>
              </a:solidFill>
              <a:sym typeface="Symbol"/>
            </a:endParaRPr>
          </a:p>
          <a:p>
            <a:pPr algn="ctr"/>
            <a:endParaRPr lang="hu-HU">
              <a:solidFill>
                <a:srgbClr val="FFFF00"/>
              </a:solidFill>
              <a:sym typeface="Symbol"/>
            </a:endParaRPr>
          </a:p>
          <a:p>
            <a:pPr algn="ctr"/>
            <a:r>
              <a:rPr lang="hu-HU" smtClean="0">
                <a:solidFill>
                  <a:srgbClr val="FFFF00"/>
                </a:solidFill>
                <a:sym typeface="Symbol"/>
              </a:rPr>
              <a:t>A		B</a:t>
            </a:r>
          </a:p>
          <a:p>
            <a:r>
              <a:rPr lang="hu-HU" smtClean="0">
                <a:solidFill>
                  <a:srgbClr val="FFFF00"/>
                </a:solidFill>
                <a:sym typeface="Symbol"/>
              </a:rPr>
              <a:t>Negált kondicionális lebontása:</a:t>
            </a:r>
          </a:p>
          <a:p>
            <a:pPr algn="ctr"/>
            <a:r>
              <a:rPr lang="hu-HU" smtClean="0">
                <a:solidFill>
                  <a:srgbClr val="FFFF00"/>
                </a:solidFill>
                <a:sym typeface="Symbol"/>
              </a:rPr>
              <a:t>(A  B)</a:t>
            </a:r>
          </a:p>
          <a:p>
            <a:pPr algn="ctr"/>
            <a:r>
              <a:rPr lang="hu-HU" smtClean="0">
                <a:solidFill>
                  <a:srgbClr val="FFFF00"/>
                </a:solidFill>
              </a:rPr>
              <a:t>A</a:t>
            </a:r>
          </a:p>
          <a:p>
            <a:pPr algn="ctr"/>
            <a:r>
              <a:rPr lang="hu-HU" smtClean="0">
                <a:solidFill>
                  <a:srgbClr val="FFFF00"/>
                </a:solidFill>
                <a:sym typeface="Symbol"/>
              </a:rPr>
              <a:t>B</a:t>
            </a:r>
          </a:p>
          <a:p>
            <a:r>
              <a:rPr lang="hu-HU" smtClean="0">
                <a:solidFill>
                  <a:srgbClr val="FFFF00"/>
                </a:solidFill>
                <a:sym typeface="Symbol"/>
              </a:rPr>
              <a:t>A láncszabályt könnyen igazolhatjuk analitikus fával.</a:t>
            </a:r>
          </a:p>
          <a:p>
            <a:r>
              <a:rPr lang="hu-HU">
                <a:solidFill>
                  <a:srgbClr val="FFFF00"/>
                </a:solidFill>
                <a:sym typeface="Symbol"/>
              </a:rPr>
              <a:t>Keressünk analitikus fával olyan igazságértékelést, amely mellett </a:t>
            </a:r>
            <a:r>
              <a:rPr lang="hu-HU" smtClean="0">
                <a:solidFill>
                  <a:srgbClr val="FFFF00"/>
                </a:solidFill>
                <a:sym typeface="Symbol"/>
              </a:rPr>
              <a:t/>
            </a:r>
            <a:br>
              <a:rPr lang="hu-HU" smtClean="0">
                <a:solidFill>
                  <a:srgbClr val="FFFF00"/>
                </a:solidFill>
                <a:sym typeface="Symbol"/>
              </a:rPr>
            </a:br>
            <a:r>
              <a:rPr lang="hu-HU" smtClean="0">
                <a:solidFill>
                  <a:srgbClr val="FFFF00"/>
                </a:solidFill>
                <a:sym typeface="Symbol"/>
              </a:rPr>
              <a:t>“A </a:t>
            </a:r>
            <a:r>
              <a:rPr lang="hu-HU">
                <a:solidFill>
                  <a:srgbClr val="FFFF00"/>
                </a:solidFill>
                <a:sym typeface="Symbol"/>
              </a:rPr>
              <a:t> (B  C</a:t>
            </a:r>
            <a:r>
              <a:rPr lang="hu-HU" smtClean="0">
                <a:solidFill>
                  <a:srgbClr val="FFFF00"/>
                </a:solidFill>
                <a:sym typeface="Symbol"/>
              </a:rPr>
              <a:t>)” igaz, “(A </a:t>
            </a:r>
            <a:r>
              <a:rPr lang="hu-HU">
                <a:solidFill>
                  <a:srgbClr val="FFFF00"/>
                </a:solidFill>
                <a:sym typeface="Symbol"/>
              </a:rPr>
              <a:t> </a:t>
            </a:r>
            <a:r>
              <a:rPr lang="hu-HU" smtClean="0">
                <a:solidFill>
                  <a:srgbClr val="FFFF00"/>
                </a:solidFill>
                <a:sym typeface="Symbol"/>
              </a:rPr>
              <a:t>B) </a:t>
            </a:r>
            <a:r>
              <a:rPr lang="hu-HU">
                <a:solidFill>
                  <a:srgbClr val="FFFF00"/>
                </a:solidFill>
                <a:sym typeface="Symbol"/>
              </a:rPr>
              <a:t> </a:t>
            </a:r>
            <a:r>
              <a:rPr lang="hu-HU" smtClean="0">
                <a:solidFill>
                  <a:srgbClr val="FFFF00"/>
                </a:solidFill>
                <a:sym typeface="Symbol"/>
              </a:rPr>
              <a:t>C” pedig hamis</a:t>
            </a:r>
            <a:r>
              <a:rPr lang="hu-HU">
                <a:solidFill>
                  <a:srgbClr val="FFFF00"/>
                </a:solidFill>
                <a:sym typeface="Symbol"/>
              </a:rPr>
              <a:t>!</a:t>
            </a:r>
            <a:endParaRPr lang="en-US">
              <a:solidFill>
                <a:srgbClr val="FFFF00"/>
              </a:solidFill>
            </a:endParaRPr>
          </a:p>
        </p:txBody>
      </p:sp>
      <p:sp>
        <p:nvSpPr>
          <p:cNvPr id="3" name="Jobb oldali kapcsos zárójel 2"/>
          <p:cNvSpPr/>
          <p:nvPr/>
        </p:nvSpPr>
        <p:spPr>
          <a:xfrm rot="16200000">
            <a:off x="4391980" y="2007424"/>
            <a:ext cx="576064" cy="1656184"/>
          </a:xfrm>
          <a:prstGeom prst="rightBrace">
            <a:avLst/>
          </a:prstGeom>
          <a:ln w="158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8748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395536" y="1052736"/>
            <a:ext cx="8352928" cy="5355312"/>
          </a:xfrm>
          <a:prstGeom prst="rect">
            <a:avLst/>
          </a:prstGeom>
          <a:noFill/>
        </p:spPr>
        <p:txBody>
          <a:bodyPr wrap="square" rtlCol="0">
            <a:spAutoFit/>
          </a:bodyPr>
          <a:lstStyle/>
          <a:p>
            <a:r>
              <a:rPr lang="hu-HU" smtClean="0">
                <a:solidFill>
                  <a:srgbClr val="FFFF00"/>
                </a:solidFill>
              </a:rPr>
              <a:t>A bikondicionális negációja: </a:t>
            </a:r>
            <a:r>
              <a:rPr lang="hu-HU" smtClean="0">
                <a:solidFill>
                  <a:srgbClr val="FFFF00"/>
                </a:solidFill>
                <a:sym typeface="Symbol"/>
              </a:rPr>
              <a:t>(A  B) akkor igaz, ha A és B igazságértéke különbözik.</a:t>
            </a:r>
          </a:p>
          <a:p>
            <a:r>
              <a:rPr lang="hu-HU" smtClean="0">
                <a:solidFill>
                  <a:srgbClr val="FFFF00"/>
                </a:solidFill>
                <a:sym typeface="Symbol"/>
              </a:rPr>
              <a:t>Ez tkp. a  ̒vagy’ kizáró használatának felel meg.</a:t>
            </a:r>
          </a:p>
          <a:p>
            <a:r>
              <a:rPr lang="hu-HU" smtClean="0">
                <a:solidFill>
                  <a:srgbClr val="FFFF00"/>
                </a:solidFill>
                <a:sym typeface="Symbol"/>
              </a:rPr>
              <a:t>Szokás -val </a:t>
            </a:r>
            <a:r>
              <a:rPr lang="hu-HU" smtClean="0">
                <a:solidFill>
                  <a:srgbClr val="FFFF00"/>
                </a:solidFill>
                <a:sym typeface="Symbol"/>
              </a:rPr>
              <a:t>rövidíteni </a:t>
            </a:r>
            <a:r>
              <a:rPr lang="hu-HU" smtClean="0">
                <a:solidFill>
                  <a:srgbClr val="FFFF00"/>
                </a:solidFill>
                <a:sym typeface="Symbol"/>
              </a:rPr>
              <a:t>és kizáró diszjunkciónak nevezni. (Mi nem vezetjük be külön konnektívumként.)</a:t>
            </a:r>
          </a:p>
          <a:p>
            <a:r>
              <a:rPr lang="hu-HU" smtClean="0">
                <a:solidFill>
                  <a:srgbClr val="FFFF00"/>
                </a:solidFill>
                <a:sym typeface="Symbol"/>
              </a:rPr>
              <a:t>A bikondicionális lebontási szabályai:</a:t>
            </a:r>
          </a:p>
          <a:p>
            <a:pPr algn="ctr"/>
            <a:r>
              <a:rPr lang="hu-HU" smtClean="0">
                <a:solidFill>
                  <a:srgbClr val="FFFF00"/>
                </a:solidFill>
                <a:sym typeface="Symbol"/>
              </a:rPr>
              <a:t>A  B</a:t>
            </a:r>
          </a:p>
          <a:p>
            <a:pPr algn="ctr"/>
            <a:endParaRPr lang="hu-HU">
              <a:solidFill>
                <a:srgbClr val="FFFF00"/>
              </a:solidFill>
              <a:sym typeface="Symbol"/>
            </a:endParaRPr>
          </a:p>
          <a:p>
            <a:pPr algn="ctr"/>
            <a:endParaRPr lang="hu-HU" smtClean="0">
              <a:solidFill>
                <a:srgbClr val="FFFF00"/>
              </a:solidFill>
              <a:sym typeface="Symbol"/>
            </a:endParaRPr>
          </a:p>
          <a:p>
            <a:pPr algn="ctr"/>
            <a:r>
              <a:rPr lang="hu-HU" smtClean="0">
                <a:solidFill>
                  <a:srgbClr val="FFFF00"/>
                </a:solidFill>
                <a:sym typeface="Symbol"/>
              </a:rPr>
              <a:t>A		A</a:t>
            </a:r>
          </a:p>
          <a:p>
            <a:pPr algn="ctr"/>
            <a:r>
              <a:rPr lang="hu-HU" smtClean="0">
                <a:solidFill>
                  <a:srgbClr val="FFFF00"/>
                </a:solidFill>
                <a:sym typeface="Symbol"/>
              </a:rPr>
              <a:t>B		B</a:t>
            </a:r>
          </a:p>
          <a:p>
            <a:pPr algn="ctr"/>
            <a:endParaRPr lang="hu-HU" smtClean="0">
              <a:solidFill>
                <a:srgbClr val="FFFF00"/>
              </a:solidFill>
              <a:sym typeface="Symbol"/>
            </a:endParaRPr>
          </a:p>
          <a:p>
            <a:pPr algn="ctr"/>
            <a:r>
              <a:rPr lang="hu-HU">
                <a:solidFill>
                  <a:srgbClr val="FFFF00"/>
                </a:solidFill>
                <a:sym typeface="Symbol"/>
              </a:rPr>
              <a:t>(A  B</a:t>
            </a:r>
            <a:r>
              <a:rPr lang="hu-HU" smtClean="0">
                <a:solidFill>
                  <a:srgbClr val="FFFF00"/>
                </a:solidFill>
                <a:sym typeface="Symbol"/>
              </a:rPr>
              <a:t>)</a:t>
            </a:r>
          </a:p>
          <a:p>
            <a:pPr algn="ctr"/>
            <a:endParaRPr lang="hu-HU">
              <a:solidFill>
                <a:srgbClr val="FFFF00"/>
              </a:solidFill>
              <a:sym typeface="Symbol"/>
            </a:endParaRPr>
          </a:p>
          <a:p>
            <a:pPr algn="ctr"/>
            <a:endParaRPr lang="hu-HU" smtClean="0">
              <a:solidFill>
                <a:srgbClr val="FFFF00"/>
              </a:solidFill>
              <a:sym typeface="Symbol"/>
            </a:endParaRPr>
          </a:p>
          <a:p>
            <a:pPr algn="ctr"/>
            <a:r>
              <a:rPr lang="hu-HU" smtClean="0">
                <a:solidFill>
                  <a:srgbClr val="FFFF00"/>
                </a:solidFill>
                <a:sym typeface="Symbol"/>
              </a:rPr>
              <a:t>A		</a:t>
            </a:r>
            <a:r>
              <a:rPr lang="hu-HU">
                <a:solidFill>
                  <a:srgbClr val="FFFF00"/>
                </a:solidFill>
                <a:sym typeface="Symbol"/>
              </a:rPr>
              <a:t> </a:t>
            </a:r>
            <a:r>
              <a:rPr lang="hu-HU" smtClean="0">
                <a:solidFill>
                  <a:srgbClr val="FFFF00"/>
                </a:solidFill>
                <a:sym typeface="Symbol"/>
              </a:rPr>
              <a:t>A</a:t>
            </a:r>
          </a:p>
          <a:p>
            <a:pPr algn="ctr"/>
            <a:r>
              <a:rPr lang="hu-HU">
                <a:solidFill>
                  <a:srgbClr val="FFFF00"/>
                </a:solidFill>
                <a:sym typeface="Symbol"/>
              </a:rPr>
              <a:t></a:t>
            </a:r>
            <a:r>
              <a:rPr lang="hu-HU" smtClean="0">
                <a:solidFill>
                  <a:srgbClr val="FFFF00"/>
                </a:solidFill>
                <a:sym typeface="Symbol"/>
              </a:rPr>
              <a:t>B	    	     B</a:t>
            </a:r>
          </a:p>
          <a:p>
            <a:r>
              <a:rPr lang="hu-HU" smtClean="0">
                <a:solidFill>
                  <a:srgbClr val="FFFF00"/>
                </a:solidFill>
              </a:rPr>
              <a:t>Itt kell használni a Ruzsa program harmadik  lebontási opcióját (elágaztatás, de mindkét ágra két mondat kerül).</a:t>
            </a:r>
            <a:endParaRPr lang="en-US">
              <a:solidFill>
                <a:srgbClr val="FFFF00"/>
              </a:solidFill>
            </a:endParaRPr>
          </a:p>
        </p:txBody>
      </p:sp>
      <p:sp>
        <p:nvSpPr>
          <p:cNvPr id="3" name="Bal oldali kapcsos zárójel 2"/>
          <p:cNvSpPr/>
          <p:nvPr/>
        </p:nvSpPr>
        <p:spPr>
          <a:xfrm rot="5400000">
            <a:off x="4354183" y="2275079"/>
            <a:ext cx="435634" cy="2016224"/>
          </a:xfrm>
          <a:prstGeom prst="leftBrace">
            <a:avLst>
              <a:gd name="adj1" fmla="val 28430"/>
              <a:gd name="adj2" fmla="val 50000"/>
            </a:avLst>
          </a:prstGeom>
          <a:ln w="158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Bal oldali kapcsos zárójel 3"/>
          <p:cNvSpPr/>
          <p:nvPr/>
        </p:nvSpPr>
        <p:spPr>
          <a:xfrm rot="5400000">
            <a:off x="4354183" y="3862841"/>
            <a:ext cx="435634" cy="2016224"/>
          </a:xfrm>
          <a:prstGeom prst="leftBrace">
            <a:avLst>
              <a:gd name="adj1" fmla="val 28430"/>
              <a:gd name="adj2" fmla="val 50000"/>
            </a:avLst>
          </a:prstGeom>
          <a:ln w="15875">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92754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656167" y="1052736"/>
            <a:ext cx="7776864" cy="2308324"/>
          </a:xfrm>
          <a:prstGeom prst="rect">
            <a:avLst/>
          </a:prstGeom>
        </p:spPr>
        <p:txBody>
          <a:bodyPr wrap="square">
            <a:spAutoFit/>
          </a:bodyPr>
          <a:lstStyle/>
          <a:p>
            <a:r>
              <a:rPr lang="hu-HU" dirty="0">
                <a:solidFill>
                  <a:srgbClr val="FFFF00"/>
                </a:solidFill>
                <a:sym typeface="Symbol"/>
              </a:rPr>
              <a:t>A két premisszát és a konklúzió </a:t>
            </a:r>
            <a:r>
              <a:rPr lang="hu-HU" u="sng" dirty="0">
                <a:solidFill>
                  <a:srgbClr val="FFFF00"/>
                </a:solidFill>
                <a:sym typeface="Symbol"/>
              </a:rPr>
              <a:t>negációját</a:t>
            </a:r>
            <a:r>
              <a:rPr lang="hu-HU" dirty="0">
                <a:solidFill>
                  <a:srgbClr val="FFFF00"/>
                </a:solidFill>
                <a:sym typeface="Symbol"/>
              </a:rPr>
              <a:t> vizsgáljuk.</a:t>
            </a:r>
          </a:p>
          <a:p>
            <a:r>
              <a:rPr lang="hu-HU" dirty="0">
                <a:solidFill>
                  <a:srgbClr val="FFFF00"/>
                </a:solidFill>
                <a:sym typeface="Symbol"/>
              </a:rPr>
              <a:t>Hogyan lehet „A  B” igaz? </a:t>
            </a:r>
          </a:p>
          <a:p>
            <a:r>
              <a:rPr lang="hu-HU" dirty="0">
                <a:solidFill>
                  <a:srgbClr val="FFFF00"/>
                </a:solidFill>
                <a:sym typeface="Symbol"/>
              </a:rPr>
              <a:t>Két esetben: A igaz, vagy B igaz.</a:t>
            </a:r>
          </a:p>
          <a:p>
            <a:r>
              <a:rPr lang="hu-HU" dirty="0">
                <a:solidFill>
                  <a:srgbClr val="FFFF00"/>
                </a:solidFill>
                <a:sym typeface="Symbol"/>
              </a:rPr>
              <a:t>Hogyan lehet „ A  B” igaz?</a:t>
            </a:r>
          </a:p>
          <a:p>
            <a:r>
              <a:rPr lang="hu-HU" dirty="0">
                <a:solidFill>
                  <a:srgbClr val="FFFF00"/>
                </a:solidFill>
                <a:sym typeface="Symbol"/>
              </a:rPr>
              <a:t>Megint két esetben: úgy, hogy az egyik tagja igaz (azaz A hamis), vagy ha a másik tagja (azaz B) igaz.</a:t>
            </a:r>
          </a:p>
          <a:p>
            <a:r>
              <a:rPr lang="hu-HU" dirty="0">
                <a:solidFill>
                  <a:srgbClr val="FFFF00"/>
                </a:solidFill>
                <a:sym typeface="Symbol"/>
              </a:rPr>
              <a:t>Ez összesen négy eset.</a:t>
            </a:r>
          </a:p>
          <a:p>
            <a:r>
              <a:rPr lang="hu-HU" dirty="0">
                <a:solidFill>
                  <a:srgbClr val="FFFF00"/>
                </a:solidFill>
                <a:sym typeface="Symbol"/>
              </a:rPr>
              <a:t>Mindegyikhez hozzájön még, hogy B-nek hamisnak kell lennie.</a:t>
            </a:r>
          </a:p>
        </p:txBody>
      </p:sp>
    </p:spTree>
    <p:extLst>
      <p:ext uri="{BB962C8B-B14F-4D97-AF65-F5344CB8AC3E}">
        <p14:creationId xmlns:p14="http://schemas.microsoft.com/office/powerpoint/2010/main" val="327552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467544" y="1700808"/>
            <a:ext cx="7920880" cy="2585323"/>
          </a:xfrm>
          <a:prstGeom prst="rect">
            <a:avLst/>
          </a:prstGeom>
          <a:noFill/>
        </p:spPr>
        <p:txBody>
          <a:bodyPr wrap="square" rtlCol="0">
            <a:spAutoFit/>
          </a:bodyPr>
          <a:lstStyle/>
          <a:p>
            <a:r>
              <a:rPr lang="hu-HU" dirty="0" smtClean="0">
                <a:solidFill>
                  <a:srgbClr val="FFFF00"/>
                </a:solidFill>
              </a:rPr>
              <a:t>Tehát a négy eset a következő:</a:t>
            </a:r>
          </a:p>
          <a:p>
            <a:pPr marL="342900" indent="-342900">
              <a:buAutoNum type="arabicPeriod"/>
            </a:pPr>
            <a:r>
              <a:rPr lang="hu-HU" dirty="0">
                <a:solidFill>
                  <a:srgbClr val="FFFF00"/>
                </a:solidFill>
              </a:rPr>
              <a:t>B </a:t>
            </a:r>
            <a:r>
              <a:rPr lang="hu-HU" dirty="0" smtClean="0">
                <a:solidFill>
                  <a:srgbClr val="FFFF00"/>
                </a:solidFill>
              </a:rPr>
              <a:t>hamis, A igaz, A hamis, </a:t>
            </a:r>
          </a:p>
          <a:p>
            <a:pPr marL="342900" indent="-342900">
              <a:buFontTx/>
              <a:buAutoNum type="arabicPeriod"/>
            </a:pPr>
            <a:r>
              <a:rPr lang="hu-HU" dirty="0">
                <a:solidFill>
                  <a:srgbClr val="FFFF00"/>
                </a:solidFill>
              </a:rPr>
              <a:t>B </a:t>
            </a:r>
            <a:r>
              <a:rPr lang="hu-HU" dirty="0" smtClean="0">
                <a:solidFill>
                  <a:srgbClr val="FFFF00"/>
                </a:solidFill>
              </a:rPr>
              <a:t>hamis, A igaz, B igaz, </a:t>
            </a:r>
          </a:p>
          <a:p>
            <a:pPr marL="342900" indent="-342900">
              <a:buFontTx/>
              <a:buAutoNum type="arabicPeriod"/>
            </a:pPr>
            <a:r>
              <a:rPr lang="hu-HU" dirty="0">
                <a:solidFill>
                  <a:srgbClr val="FFFF00"/>
                </a:solidFill>
              </a:rPr>
              <a:t>B </a:t>
            </a:r>
            <a:r>
              <a:rPr lang="hu-HU" dirty="0" smtClean="0">
                <a:solidFill>
                  <a:srgbClr val="FFFF00"/>
                </a:solidFill>
              </a:rPr>
              <a:t>hamis, B igaz, A hamis, </a:t>
            </a:r>
          </a:p>
          <a:p>
            <a:pPr marL="342900" indent="-342900">
              <a:buAutoNum type="arabicPeriod"/>
            </a:pPr>
            <a:r>
              <a:rPr lang="hu-HU" dirty="0">
                <a:solidFill>
                  <a:srgbClr val="FFFF00"/>
                </a:solidFill>
              </a:rPr>
              <a:t>B </a:t>
            </a:r>
            <a:r>
              <a:rPr lang="hu-HU" dirty="0" smtClean="0">
                <a:solidFill>
                  <a:srgbClr val="FFFF00"/>
                </a:solidFill>
              </a:rPr>
              <a:t>hamis, B igaz, B igaz.</a:t>
            </a:r>
          </a:p>
          <a:p>
            <a:r>
              <a:rPr lang="hu-HU" dirty="0" smtClean="0">
                <a:solidFill>
                  <a:srgbClr val="FFFF00"/>
                </a:solidFill>
              </a:rPr>
              <a:t>Egyik sem léphet fel, mert mindegyik esetben valamelyik mondatnak egyszerre kellene igaznak és hamisnak lennie.</a:t>
            </a:r>
          </a:p>
          <a:p>
            <a:r>
              <a:rPr lang="hu-HU" dirty="0" smtClean="0">
                <a:solidFill>
                  <a:srgbClr val="FFFF00"/>
                </a:solidFill>
              </a:rPr>
              <a:t>Tehát a következtetés helyes volt, mert az indirekt úton </a:t>
            </a:r>
            <a:r>
              <a:rPr lang="hu-HU" u="sng" dirty="0" smtClean="0">
                <a:solidFill>
                  <a:srgbClr val="FFFF00"/>
                </a:solidFill>
              </a:rPr>
              <a:t>minden esetben</a:t>
            </a:r>
            <a:r>
              <a:rPr lang="hu-HU" dirty="0" smtClean="0">
                <a:solidFill>
                  <a:srgbClr val="FFFF00"/>
                </a:solidFill>
              </a:rPr>
              <a:t> ellentmondáshoz jutottunk.</a:t>
            </a:r>
          </a:p>
        </p:txBody>
      </p:sp>
    </p:spTree>
    <p:extLst>
      <p:ext uri="{BB962C8B-B14F-4D97-AF65-F5344CB8AC3E}">
        <p14:creationId xmlns:p14="http://schemas.microsoft.com/office/powerpoint/2010/main" val="359377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611560" y="980728"/>
            <a:ext cx="7848872" cy="4524315"/>
          </a:xfrm>
          <a:prstGeom prst="rect">
            <a:avLst/>
          </a:prstGeom>
        </p:spPr>
        <p:txBody>
          <a:bodyPr wrap="square">
            <a:spAutoFit/>
          </a:bodyPr>
          <a:lstStyle/>
          <a:p>
            <a:r>
              <a:rPr lang="hu-HU" dirty="0">
                <a:solidFill>
                  <a:srgbClr val="FFFF00"/>
                </a:solidFill>
              </a:rPr>
              <a:t>Analitikus fa: az ilyen okoskodások rendszerezett formája</a:t>
            </a:r>
            <a:r>
              <a:rPr lang="hu-HU" dirty="0" smtClean="0">
                <a:solidFill>
                  <a:srgbClr val="FFFF00"/>
                </a:solidFill>
              </a:rPr>
              <a:t>.</a:t>
            </a:r>
          </a:p>
          <a:p>
            <a:r>
              <a:rPr lang="hu-HU" dirty="0" smtClean="0">
                <a:solidFill>
                  <a:srgbClr val="FFFF00"/>
                </a:solidFill>
              </a:rPr>
              <a:t>Általában azt lehet vizsgálni vele, milyen feltételek (igazságértékelések) mellett lehet több mondat egyszerre igaz.</a:t>
            </a:r>
          </a:p>
          <a:p>
            <a:r>
              <a:rPr lang="hu-HU" dirty="0" smtClean="0">
                <a:solidFill>
                  <a:srgbClr val="FFFF00"/>
                </a:solidFill>
              </a:rPr>
              <a:t>Következtetések helyességének vizsgálata: ennek speciális esete.</a:t>
            </a:r>
          </a:p>
          <a:p>
            <a:r>
              <a:rPr lang="hu-HU" dirty="0">
                <a:solidFill>
                  <a:srgbClr val="FFFF00"/>
                </a:solidFill>
              </a:rPr>
              <a:t>	</a:t>
            </a:r>
            <a:r>
              <a:rPr lang="hu-HU" dirty="0" smtClean="0">
                <a:solidFill>
                  <a:srgbClr val="FFFF00"/>
                </a:solidFill>
              </a:rPr>
              <a:t>Lehet-e az összes premissza és a konklúzió </a:t>
            </a:r>
            <a:r>
              <a:rPr lang="hu-HU" u="sng" dirty="0" smtClean="0">
                <a:solidFill>
                  <a:srgbClr val="FFFF00"/>
                </a:solidFill>
              </a:rPr>
              <a:t>negációja</a:t>
            </a:r>
            <a:r>
              <a:rPr lang="hu-HU" dirty="0" smtClean="0">
                <a:solidFill>
                  <a:srgbClr val="FFFF00"/>
                </a:solidFill>
              </a:rPr>
              <a:t> egyszerre igaz?</a:t>
            </a:r>
          </a:p>
          <a:p>
            <a:r>
              <a:rPr lang="hu-HU" dirty="0" smtClean="0">
                <a:solidFill>
                  <a:srgbClr val="FFFF00"/>
                </a:solidFill>
              </a:rPr>
              <a:t>Vizsgálat módszere: minden mondathoz </a:t>
            </a:r>
            <a:r>
              <a:rPr lang="hu-HU" u="sng" dirty="0" smtClean="0">
                <a:solidFill>
                  <a:srgbClr val="FFFF00"/>
                </a:solidFill>
              </a:rPr>
              <a:t>származékokat</a:t>
            </a:r>
            <a:r>
              <a:rPr lang="hu-HU" dirty="0" smtClean="0">
                <a:solidFill>
                  <a:srgbClr val="FFFF00"/>
                </a:solidFill>
              </a:rPr>
              <a:t> rendelünk:</a:t>
            </a:r>
          </a:p>
          <a:p>
            <a:r>
              <a:rPr lang="hu-HU" dirty="0" smtClean="0">
                <a:solidFill>
                  <a:srgbClr val="FFFF00"/>
                </a:solidFill>
              </a:rPr>
              <a:t>olyan egyszerűbb mondatokat, amelyeknek az igazságából következik annak a mondatnak az igazsága, amelyből származnak.</a:t>
            </a:r>
          </a:p>
          <a:p>
            <a:r>
              <a:rPr lang="hu-HU" dirty="0" smtClean="0">
                <a:solidFill>
                  <a:srgbClr val="FFFF00"/>
                </a:solidFill>
              </a:rPr>
              <a:t>Ha egy mondat igazságához az szükséges, hogy a származékai egyszerre legyenek igazak, akkor ezeket egymás alá írjuk. </a:t>
            </a:r>
          </a:p>
          <a:p>
            <a:r>
              <a:rPr lang="hu-HU" dirty="0" smtClean="0">
                <a:solidFill>
                  <a:srgbClr val="FFFF00"/>
                </a:solidFill>
              </a:rPr>
              <a:t>Pl. „A </a:t>
            </a:r>
            <a:r>
              <a:rPr lang="hu-HU" dirty="0" smtClean="0">
                <a:solidFill>
                  <a:srgbClr val="FFFF00"/>
                </a:solidFill>
                <a:sym typeface="Symbol"/>
              </a:rPr>
              <a:t> B” két származéka A és B, egymás alá írjuk.</a:t>
            </a:r>
            <a:endParaRPr lang="hu-HU" dirty="0" smtClean="0">
              <a:solidFill>
                <a:srgbClr val="FFFF00"/>
              </a:solidFill>
            </a:endParaRPr>
          </a:p>
          <a:p>
            <a:r>
              <a:rPr lang="hu-HU" dirty="0" smtClean="0">
                <a:solidFill>
                  <a:srgbClr val="FFFF00"/>
                </a:solidFill>
              </a:rPr>
              <a:t>Ha egy mondat többféleképpen is lehet igaz, akkor a fát </a:t>
            </a:r>
            <a:r>
              <a:rPr lang="hu-HU" u="sng" dirty="0" smtClean="0">
                <a:solidFill>
                  <a:srgbClr val="FFFF00"/>
                </a:solidFill>
              </a:rPr>
              <a:t> elágaztatjuk</a:t>
            </a:r>
            <a:r>
              <a:rPr lang="hu-HU" dirty="0" smtClean="0">
                <a:solidFill>
                  <a:srgbClr val="FFFF00"/>
                </a:solidFill>
              </a:rPr>
              <a:t>:</a:t>
            </a:r>
          </a:p>
          <a:p>
            <a:r>
              <a:rPr lang="hu-HU" dirty="0" smtClean="0">
                <a:solidFill>
                  <a:srgbClr val="FFFF00"/>
                </a:solidFill>
              </a:rPr>
              <a:t>külön ágakra írjuk azokat a feltételeket, amelyek egyenként elegendőek a mondat igazságához,</a:t>
            </a:r>
          </a:p>
          <a:p>
            <a:r>
              <a:rPr lang="hu-HU" dirty="0" smtClean="0">
                <a:solidFill>
                  <a:srgbClr val="FFFF00"/>
                </a:solidFill>
              </a:rPr>
              <a:t>az pedig szükséges, hogy valamelyikük teljesüljön.</a:t>
            </a:r>
          </a:p>
          <a:p>
            <a:r>
              <a:rPr lang="hu-HU" dirty="0" smtClean="0">
                <a:solidFill>
                  <a:srgbClr val="FFFF00"/>
                </a:solidFill>
              </a:rPr>
              <a:t>Tehát „A </a:t>
            </a:r>
            <a:r>
              <a:rPr lang="hu-HU" dirty="0" smtClean="0">
                <a:solidFill>
                  <a:srgbClr val="FFFF00"/>
                </a:solidFill>
                <a:sym typeface="Symbol"/>
              </a:rPr>
              <a:t> B”</a:t>
            </a:r>
            <a:r>
              <a:rPr lang="hu-HU" dirty="0" smtClean="0">
                <a:solidFill>
                  <a:srgbClr val="FFFF00"/>
                </a:solidFill>
              </a:rPr>
              <a:t> származékai A, B, két külön ágon.</a:t>
            </a:r>
            <a:endParaRPr lang="hu-HU" dirty="0">
              <a:solidFill>
                <a:srgbClr val="FFFF00"/>
              </a:solidFill>
            </a:endParaRPr>
          </a:p>
        </p:txBody>
      </p:sp>
    </p:spTree>
    <p:extLst>
      <p:ext uri="{BB962C8B-B14F-4D97-AF65-F5344CB8AC3E}">
        <p14:creationId xmlns:p14="http://schemas.microsoft.com/office/powerpoint/2010/main" val="247707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342798" y="1052736"/>
            <a:ext cx="8424936" cy="3416320"/>
          </a:xfrm>
          <a:prstGeom prst="rect">
            <a:avLst/>
          </a:prstGeom>
        </p:spPr>
        <p:txBody>
          <a:bodyPr wrap="square">
            <a:spAutoFit/>
          </a:bodyPr>
          <a:lstStyle/>
          <a:p>
            <a:r>
              <a:rPr lang="hu-HU" dirty="0">
                <a:solidFill>
                  <a:srgbClr val="FFFF00"/>
                </a:solidFill>
              </a:rPr>
              <a:t>Analitikus fát készítő program: </a:t>
            </a:r>
            <a:r>
              <a:rPr lang="hu-HU" dirty="0" smtClean="0">
                <a:solidFill>
                  <a:srgbClr val="FFFF00"/>
                </a:solidFill>
              </a:rPr>
              <a:t>Ruzsa (</a:t>
            </a:r>
            <a:r>
              <a:rPr lang="en-US" dirty="0" smtClean="0">
                <a:solidFill>
                  <a:srgbClr val="FFFF00"/>
                </a:solidFill>
                <a:hlinkClick r:id="rId2"/>
              </a:rPr>
              <a:t>https</a:t>
            </a:r>
            <a:r>
              <a:rPr lang="en-US" dirty="0">
                <a:solidFill>
                  <a:srgbClr val="FFFF00"/>
                </a:solidFill>
                <a:hlinkClick r:id="rId2"/>
              </a:rPr>
              <a:t>://ruzsa.tbitai.me</a:t>
            </a:r>
            <a:r>
              <a:rPr lang="en-US" dirty="0" smtClean="0">
                <a:solidFill>
                  <a:srgbClr val="FFFF00"/>
                </a:solidFill>
                <a:hlinkClick r:id="rId2"/>
              </a:rPr>
              <a:t>/</a:t>
            </a:r>
            <a:r>
              <a:rPr lang="hu-HU" dirty="0" smtClean="0">
                <a:solidFill>
                  <a:srgbClr val="FFFF00"/>
                </a:solidFill>
              </a:rPr>
              <a:t>)</a:t>
            </a:r>
            <a:endParaRPr lang="hu-HU" dirty="0">
              <a:solidFill>
                <a:srgbClr val="FFFF00"/>
              </a:solidFill>
            </a:endParaRPr>
          </a:p>
          <a:p>
            <a:r>
              <a:rPr lang="hu-HU" dirty="0">
                <a:solidFill>
                  <a:srgbClr val="FFFF00"/>
                </a:solidFill>
              </a:rPr>
              <a:t>Használati utasítás:</a:t>
            </a:r>
          </a:p>
          <a:p>
            <a:r>
              <a:rPr lang="hu-HU" dirty="0">
                <a:solidFill>
                  <a:srgbClr val="FFFF00"/>
                </a:solidFill>
              </a:rPr>
              <a:t>A fára a virtuális és a fizikai klaviatúrával együtt tudunk FOL-mondatokat írni.</a:t>
            </a:r>
          </a:p>
          <a:p>
            <a:r>
              <a:rPr lang="hu-HU" dirty="0">
                <a:solidFill>
                  <a:srgbClr val="FFFF00"/>
                </a:solidFill>
              </a:rPr>
              <a:t>Először beírjuk a vizsgálandó (kiinduló) mondatokat.</a:t>
            </a:r>
          </a:p>
          <a:p>
            <a:r>
              <a:rPr lang="hu-HU" dirty="0">
                <a:solidFill>
                  <a:srgbClr val="FFFF00"/>
                </a:solidFill>
              </a:rPr>
              <a:t>Beírjuk az első mondatot: </a:t>
            </a:r>
            <a:r>
              <a:rPr lang="hu-HU" dirty="0">
                <a:solidFill>
                  <a:srgbClr val="FFFF00"/>
                </a:solidFill>
                <a:sym typeface="Symbol"/>
              </a:rPr>
              <a:t>A  B</a:t>
            </a:r>
          </a:p>
          <a:p>
            <a:r>
              <a:rPr lang="hu-HU" dirty="0">
                <a:solidFill>
                  <a:srgbClr val="FFFF00"/>
                </a:solidFill>
                <a:sym typeface="Symbol"/>
              </a:rPr>
              <a:t>Enter-rel kell befejezni a mondatszerkesztést. </a:t>
            </a:r>
          </a:p>
          <a:p>
            <a:r>
              <a:rPr lang="hu-HU" dirty="0">
                <a:solidFill>
                  <a:srgbClr val="FFFF00"/>
                </a:solidFill>
                <a:sym typeface="Symbol"/>
              </a:rPr>
              <a:t>Ha hibásan írtuk, az Enter-nél jelzi (külön a zárójelhibákat).</a:t>
            </a:r>
          </a:p>
          <a:p>
            <a:r>
              <a:rPr lang="hu-HU" dirty="0">
                <a:solidFill>
                  <a:srgbClr val="FFFF00"/>
                </a:solidFill>
                <a:sym typeface="Symbol"/>
              </a:rPr>
              <a:t>A jobb alsó sarokban levő + gombbal tudunk még kiinduló mondatokat hozzáadni a fához, egymás után ugyanígy.</a:t>
            </a:r>
          </a:p>
          <a:p>
            <a:r>
              <a:rPr lang="hu-HU" dirty="0">
                <a:solidFill>
                  <a:srgbClr val="FFFF00"/>
                </a:solidFill>
                <a:sym typeface="Symbol"/>
              </a:rPr>
              <a:t>Figyelem: ahhoz, hogy mondatot tudjunk beírni, mindig először oda kell klikkelni a helyére – megjelenik egy kék vonal, arra lehet írni.</a:t>
            </a:r>
          </a:p>
          <a:p>
            <a:r>
              <a:rPr lang="hu-HU" dirty="0">
                <a:solidFill>
                  <a:srgbClr val="FFFF00"/>
                </a:solidFill>
                <a:sym typeface="Symbol"/>
              </a:rPr>
              <a:t>A mondat befejezésénél ne felejtsük el az Entert!</a:t>
            </a:r>
          </a:p>
        </p:txBody>
      </p:sp>
    </p:spTree>
    <p:extLst>
      <p:ext uri="{BB962C8B-B14F-4D97-AF65-F5344CB8AC3E}">
        <p14:creationId xmlns:p14="http://schemas.microsoft.com/office/powerpoint/2010/main" val="117057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églalap 1"/>
          <p:cNvSpPr/>
          <p:nvPr/>
        </p:nvSpPr>
        <p:spPr>
          <a:xfrm>
            <a:off x="385529" y="692696"/>
            <a:ext cx="8280920" cy="5355312"/>
          </a:xfrm>
          <a:prstGeom prst="rect">
            <a:avLst/>
          </a:prstGeom>
        </p:spPr>
        <p:txBody>
          <a:bodyPr wrap="square">
            <a:spAutoFit/>
          </a:bodyPr>
          <a:lstStyle/>
          <a:p>
            <a:r>
              <a:rPr lang="hu-HU" dirty="0">
                <a:solidFill>
                  <a:srgbClr val="FFFF00"/>
                </a:solidFill>
              </a:rPr>
              <a:t>Ha az összes kiinduló mondatot </a:t>
            </a:r>
          </a:p>
          <a:p>
            <a:pPr algn="ctr"/>
            <a:r>
              <a:rPr lang="hu-HU" dirty="0">
                <a:solidFill>
                  <a:srgbClr val="FFFF00"/>
                </a:solidFill>
              </a:rPr>
              <a:t>- </a:t>
            </a:r>
            <a:r>
              <a:rPr lang="hu-HU" dirty="0" smtClean="0">
                <a:solidFill>
                  <a:srgbClr val="FFFF00"/>
                </a:solidFill>
              </a:rPr>
              <a:t>következtetések ellenőrzése esetében a </a:t>
            </a:r>
            <a:r>
              <a:rPr lang="hu-HU" dirty="0">
                <a:solidFill>
                  <a:srgbClr val="FFFF00"/>
                </a:solidFill>
              </a:rPr>
              <a:t>premisszákat és a konklúzió </a:t>
            </a:r>
            <a:r>
              <a:rPr lang="hu-HU" u="sng" dirty="0">
                <a:solidFill>
                  <a:srgbClr val="FFFF00"/>
                </a:solidFill>
              </a:rPr>
              <a:t>negációját </a:t>
            </a:r>
            <a:r>
              <a:rPr lang="hu-HU" dirty="0">
                <a:solidFill>
                  <a:srgbClr val="FFFF00"/>
                </a:solidFill>
              </a:rPr>
              <a:t>–</a:t>
            </a:r>
          </a:p>
          <a:p>
            <a:r>
              <a:rPr lang="hu-HU" dirty="0">
                <a:solidFill>
                  <a:srgbClr val="FFFF00"/>
                </a:solidFill>
              </a:rPr>
              <a:t>felírtuk, akkor hozzákezdhetünk a lebontáshoz, azaz azoknak az eseteknek a számbavételéhez, amikor a kiinduló mondatok mind igazak</a:t>
            </a:r>
            <a:r>
              <a:rPr lang="hu-HU" dirty="0" smtClean="0">
                <a:solidFill>
                  <a:srgbClr val="FFFF00"/>
                </a:solidFill>
              </a:rPr>
              <a:t>.</a:t>
            </a:r>
          </a:p>
          <a:p>
            <a:r>
              <a:rPr lang="hu-HU" dirty="0" smtClean="0">
                <a:solidFill>
                  <a:srgbClr val="FFFF00"/>
                </a:solidFill>
              </a:rPr>
              <a:t>Az analitikus fán kétféle lépés lehetséges: elágaztatás és egymás alá írás.</a:t>
            </a:r>
          </a:p>
          <a:p>
            <a:r>
              <a:rPr lang="hu-HU" dirty="0" smtClean="0">
                <a:solidFill>
                  <a:srgbClr val="FFFF00"/>
                </a:solidFill>
              </a:rPr>
              <a:t>A cél az, hogy olyan, tovább nem bontható mondatokat kapjunk eredményül, amelyek megadnak egy igazságértékelést az előforduló atomi mondatokra.</a:t>
            </a:r>
          </a:p>
          <a:p>
            <a:r>
              <a:rPr lang="hu-HU" dirty="0" smtClean="0">
                <a:solidFill>
                  <a:srgbClr val="FFFF00"/>
                </a:solidFill>
              </a:rPr>
              <a:t>Tovább nem bontható mondatok a literálok: az atomi mondatok és negációjuk.</a:t>
            </a:r>
          </a:p>
          <a:p>
            <a:r>
              <a:rPr lang="hu-HU" dirty="0" smtClean="0">
                <a:solidFill>
                  <a:srgbClr val="FFFF00"/>
                </a:solidFill>
              </a:rPr>
              <a:t>Egy atomi mondat megjelenése a fa egy ágán azt kívánja, hogy az illető mondatot értékeljük igazra.</a:t>
            </a:r>
          </a:p>
          <a:p>
            <a:r>
              <a:rPr lang="hu-HU" dirty="0" smtClean="0">
                <a:solidFill>
                  <a:srgbClr val="FFFF00"/>
                </a:solidFill>
              </a:rPr>
              <a:t>Negált atomi mondat azt írja elő, hogy az atomi mondat legyen hamis.</a:t>
            </a:r>
          </a:p>
          <a:p>
            <a:r>
              <a:rPr lang="hu-HU" dirty="0" smtClean="0">
                <a:solidFill>
                  <a:srgbClr val="FFFF00"/>
                </a:solidFill>
              </a:rPr>
              <a:t>Ha a fa egy ágán egy atomi mondat negálva is, negálatlanul is előfordul, az annyit jelent, hogy az az ág teljesíthetetlen előírást tartalmaz, ellentmondásos. Az ilyen ágat </a:t>
            </a:r>
            <a:r>
              <a:rPr lang="hu-HU" u="sng" dirty="0" smtClean="0">
                <a:solidFill>
                  <a:srgbClr val="FFFF00"/>
                </a:solidFill>
              </a:rPr>
              <a:t>zárt</a:t>
            </a:r>
            <a:r>
              <a:rPr lang="hu-HU" dirty="0" smtClean="0">
                <a:solidFill>
                  <a:srgbClr val="FFFF00"/>
                </a:solidFill>
              </a:rPr>
              <a:t>nak mondjuk.</a:t>
            </a:r>
          </a:p>
          <a:p>
            <a:r>
              <a:rPr lang="hu-HU" dirty="0" smtClean="0">
                <a:solidFill>
                  <a:srgbClr val="FFFF00"/>
                </a:solidFill>
              </a:rPr>
              <a:t>Ez nemcsak literálokra érvényes: Ha egy ágon előfordul tetszőleges mondat és annak negációja, akkor az az ág zárt, és nem érdemes tovább folytatni</a:t>
            </a:r>
            <a:r>
              <a:rPr lang="hu-HU" smtClean="0">
                <a:solidFill>
                  <a:srgbClr val="FFFF00"/>
                </a:solidFill>
              </a:rPr>
              <a:t>. </a:t>
            </a:r>
          </a:p>
          <a:p>
            <a:r>
              <a:rPr lang="hu-HU" smtClean="0">
                <a:solidFill>
                  <a:srgbClr val="FFFF00"/>
                </a:solidFill>
              </a:rPr>
              <a:t>Az ág zártságát  csillaggal jelezhetjük.</a:t>
            </a:r>
            <a:endParaRPr lang="hu-HU" dirty="0" smtClean="0">
              <a:solidFill>
                <a:srgbClr val="FFFF00"/>
              </a:solidFill>
            </a:endParaRPr>
          </a:p>
          <a:p>
            <a:r>
              <a:rPr lang="hu-HU" dirty="0" smtClean="0">
                <a:solidFill>
                  <a:srgbClr val="FFFF00"/>
                </a:solidFill>
              </a:rPr>
              <a:t>Minden ág a fa kiinduló pontjánál (gyökerénél) kezdődik. Az elágazás előtti mondatok mindegyik ághoz hozzátartoznak.</a:t>
            </a:r>
            <a:endParaRPr lang="hu-HU" dirty="0">
              <a:solidFill>
                <a:srgbClr val="FFFF00"/>
              </a:solidFill>
            </a:endParaRPr>
          </a:p>
        </p:txBody>
      </p:sp>
    </p:spTree>
    <p:extLst>
      <p:ext uri="{BB962C8B-B14F-4D97-AF65-F5344CB8AC3E}">
        <p14:creationId xmlns:p14="http://schemas.microsoft.com/office/powerpoint/2010/main" val="114502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467544" y="980728"/>
            <a:ext cx="8352928" cy="4801314"/>
          </a:xfrm>
          <a:prstGeom prst="rect">
            <a:avLst/>
          </a:prstGeom>
          <a:noFill/>
        </p:spPr>
        <p:txBody>
          <a:bodyPr wrap="square" rtlCol="0">
            <a:spAutoFit/>
          </a:bodyPr>
          <a:lstStyle/>
          <a:p>
            <a:r>
              <a:rPr lang="hu-HU" dirty="0" smtClean="0">
                <a:solidFill>
                  <a:srgbClr val="FFFF00"/>
                </a:solidFill>
              </a:rPr>
              <a:t>Minden lépésben úgy járunk el, hogy a lebontott mondat igazságához:</a:t>
            </a:r>
          </a:p>
          <a:p>
            <a:pPr marL="285750" indent="-285750">
              <a:buFont typeface="Arial" panose="020B0604020202020204" pitchFamily="34" charset="0"/>
              <a:buChar char="•"/>
            </a:pPr>
            <a:r>
              <a:rPr lang="hu-HU" dirty="0" smtClean="0">
                <a:solidFill>
                  <a:srgbClr val="FFFF00"/>
                </a:solidFill>
              </a:rPr>
              <a:t> elegendő az, ha az egyik ágra kerülő származékok mindegyike igaz,</a:t>
            </a:r>
          </a:p>
          <a:p>
            <a:pPr marL="285750" indent="-285750">
              <a:buFont typeface="Arial" panose="020B0604020202020204" pitchFamily="34" charset="0"/>
              <a:buChar char="•"/>
            </a:pPr>
            <a:r>
              <a:rPr lang="hu-HU" dirty="0" smtClean="0">
                <a:solidFill>
                  <a:srgbClr val="FFFF00"/>
                </a:solidFill>
              </a:rPr>
              <a:t>szükséges az, hogy legalább az egyik ágon szereplő mondatok mindegyike igaz legyen.</a:t>
            </a:r>
          </a:p>
          <a:p>
            <a:r>
              <a:rPr lang="hu-HU" dirty="0" smtClean="0">
                <a:solidFill>
                  <a:srgbClr val="FFFF00"/>
                </a:solidFill>
              </a:rPr>
              <a:t>Következésképp minden lépés után igaz az, hogy az összes  kiinduló mondat igazságához elég az, ha az egyik ágon az összes, még le nem bontott (vagy nem is lebontható) mondat igaz, de szükséges az, hogy legalább az egyik ágon minden ilyen mondat igaz legyen.</a:t>
            </a:r>
          </a:p>
          <a:p>
            <a:r>
              <a:rPr lang="hu-HU" dirty="0" smtClean="0">
                <a:solidFill>
                  <a:srgbClr val="FFFF00"/>
                </a:solidFill>
              </a:rPr>
              <a:t>A végén már a literálokon kívül nincsen le nem bontott mondat. Ezért igaz az, hogy a belőlük adódó igazságértékelések azok, amelyek mellett a kiinduló mondatok mind igazak.</a:t>
            </a:r>
          </a:p>
          <a:p>
            <a:r>
              <a:rPr lang="hu-HU" dirty="0" smtClean="0">
                <a:solidFill>
                  <a:srgbClr val="FFFF00"/>
                </a:solidFill>
              </a:rPr>
              <a:t>Ha egy ág zárt, akkor nincs olyan igazságértékelés, amely az összes mondatát igazra értékelné. </a:t>
            </a:r>
          </a:p>
          <a:p>
            <a:r>
              <a:rPr lang="hu-HU" dirty="0" smtClean="0">
                <a:solidFill>
                  <a:srgbClr val="FFFF00"/>
                </a:solidFill>
              </a:rPr>
              <a:t>Ha az összes ág zárt – </a:t>
            </a:r>
            <a:r>
              <a:rPr lang="hu-HU" u="sng" dirty="0" smtClean="0">
                <a:solidFill>
                  <a:srgbClr val="FFFF00"/>
                </a:solidFill>
              </a:rPr>
              <a:t>azaz az egész fa zárt</a:t>
            </a:r>
            <a:r>
              <a:rPr lang="hu-HU" dirty="0" smtClean="0">
                <a:solidFill>
                  <a:srgbClr val="FFFF00"/>
                </a:solidFill>
              </a:rPr>
              <a:t> – akkor nincsen olyan igazságértékelés, amely az összes kiinduló mondatot igazzá teszi.</a:t>
            </a:r>
          </a:p>
          <a:p>
            <a:r>
              <a:rPr lang="hu-HU" dirty="0" smtClean="0">
                <a:solidFill>
                  <a:srgbClr val="FFFF00"/>
                </a:solidFill>
              </a:rPr>
              <a:t>Ha egy következtetés esetében a premisszákból és a konklúzió </a:t>
            </a:r>
            <a:r>
              <a:rPr lang="hu-HU" u="sng" dirty="0" smtClean="0">
                <a:solidFill>
                  <a:srgbClr val="FFFF00"/>
                </a:solidFill>
              </a:rPr>
              <a:t>negációjából</a:t>
            </a:r>
            <a:r>
              <a:rPr lang="hu-HU" dirty="0" smtClean="0">
                <a:solidFill>
                  <a:srgbClr val="FFFF00"/>
                </a:solidFill>
              </a:rPr>
              <a:t> kiinduló fa zárt, akkor a következtetés helyes.</a:t>
            </a:r>
            <a:endParaRPr lang="hu-HU" dirty="0">
              <a:solidFill>
                <a:srgbClr val="FFFF00"/>
              </a:solidFill>
            </a:endParaRPr>
          </a:p>
        </p:txBody>
      </p:sp>
    </p:spTree>
    <p:extLst>
      <p:ext uri="{BB962C8B-B14F-4D97-AF65-F5344CB8AC3E}">
        <p14:creationId xmlns:p14="http://schemas.microsoft.com/office/powerpoint/2010/main" val="3446374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539552" y="1124744"/>
            <a:ext cx="7992888" cy="5632311"/>
          </a:xfrm>
          <a:prstGeom prst="rect">
            <a:avLst/>
          </a:prstGeom>
          <a:noFill/>
        </p:spPr>
        <p:txBody>
          <a:bodyPr wrap="square" rtlCol="0">
            <a:spAutoFit/>
          </a:bodyPr>
          <a:lstStyle/>
          <a:p>
            <a:r>
              <a:rPr lang="hu-HU" dirty="0" smtClean="0">
                <a:solidFill>
                  <a:srgbClr val="FFFF00"/>
                </a:solidFill>
              </a:rPr>
              <a:t>Ha a kurzorral rámutatunk valamelyik mondatra, négy lehetőséget látunk.</a:t>
            </a:r>
          </a:p>
          <a:p>
            <a:r>
              <a:rPr lang="hu-HU" dirty="0" smtClean="0">
                <a:solidFill>
                  <a:srgbClr val="FFFF00"/>
                </a:solidFill>
              </a:rPr>
              <a:t>Az első azt jelenti, hogy a mondat igazságának olyan feltétele van, hogy két egyszerűbb mondat közül az egyiknek kell igaznak lennie.</a:t>
            </a:r>
          </a:p>
          <a:p>
            <a:r>
              <a:rPr lang="hu-HU" dirty="0" smtClean="0">
                <a:solidFill>
                  <a:srgbClr val="FFFF00"/>
                </a:solidFill>
              </a:rPr>
              <a:t>Más szóval: a mondatnak diszjunktív származékai vannak. </a:t>
            </a:r>
          </a:p>
          <a:p>
            <a:r>
              <a:rPr lang="hu-HU" dirty="0" smtClean="0">
                <a:solidFill>
                  <a:srgbClr val="FFFF00"/>
                </a:solidFill>
              </a:rPr>
              <a:t>Azaz a mondat lebontásánál el kell ágaztatnunk a fát.</a:t>
            </a:r>
          </a:p>
          <a:p>
            <a:r>
              <a:rPr lang="hu-HU" dirty="0" smtClean="0">
                <a:solidFill>
                  <a:srgbClr val="FFFF00"/>
                </a:solidFill>
              </a:rPr>
              <a:t>Ilyenek az „</a:t>
            </a:r>
            <a:r>
              <a:rPr lang="hu-HU" dirty="0" smtClean="0">
                <a:solidFill>
                  <a:srgbClr val="FFFF00"/>
                </a:solidFill>
                <a:sym typeface="Symbol"/>
              </a:rPr>
              <a:t> </a:t>
            </a:r>
            <a:r>
              <a:rPr lang="hu-HU" dirty="0">
                <a:solidFill>
                  <a:srgbClr val="FFFF00"/>
                </a:solidFill>
                <a:sym typeface="Symbol"/>
              </a:rPr>
              <a:t>A  </a:t>
            </a:r>
            <a:r>
              <a:rPr lang="hu-HU" dirty="0" smtClean="0">
                <a:solidFill>
                  <a:srgbClr val="FFFF00"/>
                </a:solidFill>
                <a:sym typeface="Symbol"/>
              </a:rPr>
              <a:t>B” alakú mondatok.</a:t>
            </a:r>
          </a:p>
          <a:p>
            <a:r>
              <a:rPr lang="hu-HU" dirty="0" smtClean="0">
                <a:solidFill>
                  <a:srgbClr val="FFFF00"/>
                </a:solidFill>
                <a:sym typeface="Symbol"/>
              </a:rPr>
              <a:t>A második azt jelenti, hogy a mondat igazságához két egyszerűbb mondat igazságának egyszerre kell teljesülnie.</a:t>
            </a:r>
          </a:p>
          <a:p>
            <a:r>
              <a:rPr lang="hu-HU" dirty="0" smtClean="0">
                <a:solidFill>
                  <a:srgbClr val="FFFF00"/>
                </a:solidFill>
                <a:sym typeface="Symbol"/>
              </a:rPr>
              <a:t>Azaz a mondatnak konjunktív származékai vannak.</a:t>
            </a:r>
          </a:p>
          <a:p>
            <a:r>
              <a:rPr lang="hu-HU" dirty="0" smtClean="0">
                <a:solidFill>
                  <a:srgbClr val="FFFF00"/>
                </a:solidFill>
                <a:sym typeface="Symbol"/>
              </a:rPr>
              <a:t>Ezeket elágaztatás nélkül egymás alá kell írnunk.</a:t>
            </a:r>
          </a:p>
          <a:p>
            <a:r>
              <a:rPr lang="hu-HU" dirty="0" smtClean="0">
                <a:solidFill>
                  <a:srgbClr val="FFFF00"/>
                </a:solidFill>
                <a:sym typeface="Symbol"/>
              </a:rPr>
              <a:t>Ez a helyzet „AB” alakú mondat esetén.</a:t>
            </a:r>
          </a:p>
          <a:p>
            <a:r>
              <a:rPr lang="hu-HU" dirty="0" smtClean="0">
                <a:solidFill>
                  <a:srgbClr val="FFFF00"/>
                </a:solidFill>
                <a:sym typeface="Symbol"/>
              </a:rPr>
              <a:t>A harmadik: két eset van, de mindkettőben két feltétel is van. Ilyenre később lesz példa. Ez az előző kettő kombinációja.</a:t>
            </a:r>
          </a:p>
          <a:p>
            <a:r>
              <a:rPr lang="hu-HU" dirty="0" smtClean="0">
                <a:solidFill>
                  <a:srgbClr val="FFFF00"/>
                </a:solidFill>
                <a:sym typeface="Symbol"/>
              </a:rPr>
              <a:t>A negyedik az az eset, amikor a mondat igazságának feltételét egyetlen egyszerűbb mondat igazságával tudjuk megadni.</a:t>
            </a:r>
          </a:p>
          <a:p>
            <a:r>
              <a:rPr lang="hu-HU" dirty="0" smtClean="0">
                <a:solidFill>
                  <a:srgbClr val="FFFF00"/>
                </a:solidFill>
                <a:sym typeface="Symbol"/>
              </a:rPr>
              <a:t>Ezt is az eddigiek alá kell írnunk.</a:t>
            </a:r>
          </a:p>
          <a:p>
            <a:r>
              <a:rPr lang="hu-HU" dirty="0" smtClean="0">
                <a:solidFill>
                  <a:srgbClr val="FFFF00"/>
                </a:solidFill>
                <a:sym typeface="Symbol"/>
              </a:rPr>
              <a:t>Ilyen (egyedül) az az eset, amikor „A” alakú mondattal van </a:t>
            </a:r>
            <a:r>
              <a:rPr lang="hu-HU" smtClean="0">
                <a:solidFill>
                  <a:srgbClr val="FFFF00"/>
                </a:solidFill>
                <a:sym typeface="Symbol"/>
              </a:rPr>
              <a:t>dolgunk.</a:t>
            </a:r>
          </a:p>
          <a:p>
            <a:r>
              <a:rPr lang="hu-HU" smtClean="0">
                <a:solidFill>
                  <a:srgbClr val="FFFF00"/>
                </a:solidFill>
                <a:sym typeface="Symbol"/>
              </a:rPr>
              <a:t>Ugyanezt az opciót használhatjuk akkor is, ha észrevettük, hogy egy ág zárt. Ekkor a keletkező üres helyre mondat helyett a * jelet írjuk, és a továbbiakban nem folytatjuk az ágat.</a:t>
            </a:r>
            <a:endParaRPr lang="en-US" dirty="0">
              <a:solidFill>
                <a:srgbClr val="FFFF00"/>
              </a:solidFill>
            </a:endParaRPr>
          </a:p>
        </p:txBody>
      </p:sp>
    </p:spTree>
    <p:extLst>
      <p:ext uri="{BB962C8B-B14F-4D97-AF65-F5344CB8AC3E}">
        <p14:creationId xmlns:p14="http://schemas.microsoft.com/office/powerpoint/2010/main" val="61016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doboz 1"/>
          <p:cNvSpPr txBox="1"/>
          <p:nvPr/>
        </p:nvSpPr>
        <p:spPr>
          <a:xfrm>
            <a:off x="611560" y="980728"/>
            <a:ext cx="8064896" cy="4801314"/>
          </a:xfrm>
          <a:prstGeom prst="rect">
            <a:avLst/>
          </a:prstGeom>
          <a:noFill/>
        </p:spPr>
        <p:txBody>
          <a:bodyPr wrap="square" rtlCol="0">
            <a:spAutoFit/>
          </a:bodyPr>
          <a:lstStyle/>
          <a:p>
            <a:r>
              <a:rPr lang="hu-HU" dirty="0" smtClean="0">
                <a:solidFill>
                  <a:srgbClr val="FFFF00"/>
                </a:solidFill>
              </a:rPr>
              <a:t>Ha le akarunk bontani egy mondatot, nekünk kell kiválasztanunk, hogy milyen típusú származékai vannak. </a:t>
            </a:r>
          </a:p>
          <a:p>
            <a:r>
              <a:rPr lang="hu-HU" dirty="0" smtClean="0">
                <a:solidFill>
                  <a:srgbClr val="FFFF00"/>
                </a:solidFill>
              </a:rPr>
              <a:t>Az „</a:t>
            </a:r>
            <a:r>
              <a:rPr lang="hu-HU" dirty="0">
                <a:solidFill>
                  <a:srgbClr val="FFFF00"/>
                </a:solidFill>
                <a:sym typeface="Symbol"/>
              </a:rPr>
              <a:t> A  </a:t>
            </a:r>
            <a:r>
              <a:rPr lang="hu-HU" dirty="0" smtClean="0">
                <a:solidFill>
                  <a:srgbClr val="FFFF00"/>
                </a:solidFill>
                <a:sym typeface="Symbol"/>
              </a:rPr>
              <a:t>B” diszjukciónak diszjunktív származékai vannak.</a:t>
            </a:r>
          </a:p>
          <a:p>
            <a:r>
              <a:rPr lang="hu-HU" dirty="0" smtClean="0">
                <a:solidFill>
                  <a:srgbClr val="FFFF00"/>
                </a:solidFill>
                <a:sym typeface="Symbol"/>
              </a:rPr>
              <a:t>Ezt kiválasztva a táblázatot </a:t>
            </a:r>
            <a:r>
              <a:rPr lang="hu-HU" u="sng" dirty="0" smtClean="0">
                <a:solidFill>
                  <a:srgbClr val="FFFF00"/>
                </a:solidFill>
                <a:sym typeface="Symbol"/>
              </a:rPr>
              <a:t>elágaztatjuk</a:t>
            </a:r>
            <a:r>
              <a:rPr lang="hu-HU" dirty="0" smtClean="0">
                <a:solidFill>
                  <a:srgbClr val="FFFF00"/>
                </a:solidFill>
                <a:sym typeface="Symbol"/>
              </a:rPr>
              <a:t>: az alján megjelenik két új ág, egy-egy mondatnak való üres hellyel.</a:t>
            </a:r>
          </a:p>
          <a:p>
            <a:r>
              <a:rPr lang="hu-HU" dirty="0" smtClean="0">
                <a:solidFill>
                  <a:srgbClr val="FFFF00"/>
                </a:solidFill>
                <a:sym typeface="Symbol"/>
              </a:rPr>
              <a:t>Az üres helyekre odaírjuk a származékokat. A CHECK STEP gombbal ellenőrizzük, hogy jól csináltuk-e. Csak ezután tudjuk </a:t>
            </a:r>
            <a:r>
              <a:rPr lang="hu-HU" smtClean="0">
                <a:solidFill>
                  <a:srgbClr val="FFFF00"/>
                </a:solidFill>
                <a:sym typeface="Symbol"/>
              </a:rPr>
              <a:t>folytatni.</a:t>
            </a:r>
          </a:p>
          <a:p>
            <a:r>
              <a:rPr lang="hu-HU" smtClean="0">
                <a:solidFill>
                  <a:srgbClr val="FFFF00"/>
                </a:solidFill>
                <a:sym typeface="Symbol"/>
              </a:rPr>
              <a:t>A CHECK STEP ellenőrzi azt is, </a:t>
            </a:r>
            <a:r>
              <a:rPr lang="hu-HU" smtClean="0">
                <a:solidFill>
                  <a:srgbClr val="FFFF00"/>
                </a:solidFill>
                <a:sym typeface="Symbol"/>
              </a:rPr>
              <a:t>hogy </a:t>
            </a:r>
            <a:r>
              <a:rPr lang="hu-HU" smtClean="0">
                <a:solidFill>
                  <a:srgbClr val="FFFF00"/>
                </a:solidFill>
                <a:sym typeface="Symbol"/>
              </a:rPr>
              <a:t>helyesen nyilvánítottunk-e zártnak egy ágat.</a:t>
            </a:r>
            <a:endParaRPr lang="hu-HU" dirty="0" smtClean="0">
              <a:solidFill>
                <a:srgbClr val="FFFF00"/>
              </a:solidFill>
              <a:sym typeface="Symbol"/>
            </a:endParaRPr>
          </a:p>
          <a:p>
            <a:pPr algn="ctr"/>
            <a:r>
              <a:rPr lang="hu-HU" dirty="0" smtClean="0">
                <a:solidFill>
                  <a:srgbClr val="FFFF00"/>
                </a:solidFill>
                <a:sym typeface="Symbol"/>
              </a:rPr>
              <a:t>NAGYON FONTOS:</a:t>
            </a:r>
          </a:p>
          <a:p>
            <a:r>
              <a:rPr lang="hu-HU" dirty="0" smtClean="0">
                <a:solidFill>
                  <a:srgbClr val="FFFF00"/>
                </a:solidFill>
                <a:sym typeface="Symbol"/>
              </a:rPr>
              <a:t>Ha egy elágazás felett választunk ki egy mondatot lebontásra, akkor a származékai minden </a:t>
            </a:r>
            <a:r>
              <a:rPr lang="hu-HU" smtClean="0">
                <a:solidFill>
                  <a:srgbClr val="FFFF00"/>
                </a:solidFill>
                <a:sym typeface="Symbol"/>
              </a:rPr>
              <a:t>alatta lévő, még nyitott </a:t>
            </a:r>
            <a:r>
              <a:rPr lang="hu-HU" dirty="0" smtClean="0">
                <a:solidFill>
                  <a:srgbClr val="FFFF00"/>
                </a:solidFill>
                <a:sym typeface="Symbol"/>
              </a:rPr>
              <a:t>ágra rákerülnek.</a:t>
            </a:r>
          </a:p>
          <a:p>
            <a:r>
              <a:rPr lang="hu-HU" dirty="0" smtClean="0">
                <a:solidFill>
                  <a:srgbClr val="FFFF00"/>
                </a:solidFill>
                <a:sym typeface="Symbol"/>
              </a:rPr>
              <a:t>Ha a mondatnak diszjunktív származékai vannak (azaz újra el kell ágaztatni), akkor minden ág elágazik!</a:t>
            </a:r>
          </a:p>
          <a:p>
            <a:r>
              <a:rPr lang="hu-HU" dirty="0" smtClean="0">
                <a:solidFill>
                  <a:srgbClr val="FFFF00"/>
                </a:solidFill>
                <a:sym typeface="Symbol"/>
              </a:rPr>
              <a:t>Példa arra, miért fontos ez:</a:t>
            </a:r>
          </a:p>
          <a:p>
            <a:r>
              <a:rPr lang="hu-HU" dirty="0" smtClean="0">
                <a:solidFill>
                  <a:srgbClr val="FFFF00"/>
                </a:solidFill>
                <a:sym typeface="Symbol"/>
              </a:rPr>
              <a:t>Legyen a két kiinduló mondatunk „A  B” és „C  D”. Ez a két mondat együtt 4 esetben lehet igaz.</a:t>
            </a:r>
          </a:p>
        </p:txBody>
      </p:sp>
    </p:spTree>
    <p:extLst>
      <p:ext uri="{BB962C8B-B14F-4D97-AF65-F5344CB8AC3E}">
        <p14:creationId xmlns:p14="http://schemas.microsoft.com/office/powerpoint/2010/main" val="2109774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ramlás">
  <a:themeElements>
    <a:clrScheme name="Áramlás">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Áramlás">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ramlás">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1056</TotalTime>
  <Words>1739</Words>
  <Application>Microsoft Office PowerPoint</Application>
  <PresentationFormat>Diavetítés a képernyőre (4:3 oldalarány)</PresentationFormat>
  <Paragraphs>184</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Áramlás</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lpstr>PowerPoint bemutató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dia</dc:title>
  <dc:creator>Andras</dc:creator>
  <cp:lastModifiedBy>andrás</cp:lastModifiedBy>
  <cp:revision>37</cp:revision>
  <dcterms:created xsi:type="dcterms:W3CDTF">2015-04-10T09:45:16Z</dcterms:created>
  <dcterms:modified xsi:type="dcterms:W3CDTF">2016-11-02T19:02:23Z</dcterms:modified>
</cp:coreProperties>
</file>