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1" r:id="rId4"/>
    <p:sldId id="259" r:id="rId5"/>
    <p:sldId id="260"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3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ate Placeholder 29"/>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smtClean="0"/>
              <a:t>Mintacím szerkesztése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u-HU" smtClean="0"/>
              <a:t>Mintacím szerkesztése</a:t>
            </a:r>
            <a:endParaRPr kumimoji="0" lang="en-US"/>
          </a:p>
        </p:txBody>
      </p:sp>
      <p:sp>
        <p:nvSpPr>
          <p:cNvPr id="3" name="Content Placeholder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ate Placeholder 3"/>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ate Placeholder 3"/>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ate Placeholder 4"/>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ate Placeholder 6"/>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ate Placeholder 2"/>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ate Placeholder 4"/>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79A616-3393-4AF9-BA95-B9372540F84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ate Placeholder 4"/>
          <p:cNvSpPr>
            <a:spLocks noGrp="1"/>
          </p:cNvSpPr>
          <p:nvPr>
            <p:ph type="dt" sz="half" idx="10"/>
          </p:nvPr>
        </p:nvSpPr>
        <p:spPr/>
        <p:txBody>
          <a:bodyPr/>
          <a:lstStyle/>
          <a:p>
            <a:fld id="{2D5907BD-7750-42C9-9667-6F71B2CB3CE5}" type="datetimeFigureOut">
              <a:rPr lang="en-US" smtClean="0"/>
              <a:pPr/>
              <a:t>9/14/2016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979A616-3393-4AF9-BA95-B9372540F848}"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dirty="0" smtClean="0"/>
              <a:t>Kép beszúrásához kattintson az ikonra</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D5907BD-7750-42C9-9667-6F71B2CB3CE5}" type="datetimeFigureOut">
              <a:rPr lang="en-US" smtClean="0"/>
              <a:pPr/>
              <a:t>9/14/2016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79A616-3393-4AF9-BA95-B9372540F848}"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529591" y="720856"/>
            <a:ext cx="8208912" cy="5909310"/>
          </a:xfrm>
          <a:prstGeom prst="rect">
            <a:avLst/>
          </a:prstGeom>
          <a:noFill/>
        </p:spPr>
        <p:txBody>
          <a:bodyPr wrap="square" rtlCol="0">
            <a:spAutoFit/>
          </a:bodyPr>
          <a:lstStyle/>
          <a:p>
            <a:r>
              <a:rPr lang="hu-HU" smtClean="0">
                <a:solidFill>
                  <a:srgbClr val="FFFF00"/>
                </a:solidFill>
              </a:rPr>
              <a:t>A lebontott </a:t>
            </a:r>
            <a:r>
              <a:rPr lang="hu-HU" dirty="0" smtClean="0">
                <a:solidFill>
                  <a:srgbClr val="FFFF00"/>
                </a:solidFill>
              </a:rPr>
              <a:t>mondatokat a program áthúzza. </a:t>
            </a:r>
            <a:br>
              <a:rPr lang="hu-HU" dirty="0" smtClean="0">
                <a:solidFill>
                  <a:srgbClr val="FFFF00"/>
                </a:solidFill>
              </a:rPr>
            </a:br>
            <a:r>
              <a:rPr lang="hu-HU" dirty="0" smtClean="0">
                <a:solidFill>
                  <a:srgbClr val="FFFF00"/>
                </a:solidFill>
              </a:rPr>
              <a:t>Tehát mindig csak az áthúzatlan mondatokkal kell foglalkozni.</a:t>
            </a:r>
          </a:p>
          <a:p>
            <a:r>
              <a:rPr lang="hu-HU" dirty="0" smtClean="0">
                <a:solidFill>
                  <a:srgbClr val="FFFF00"/>
                </a:solidFill>
              </a:rPr>
              <a:t>Egy új centrális logikai fogalom(pár): </a:t>
            </a:r>
          </a:p>
          <a:p>
            <a:r>
              <a:rPr lang="hu-HU" u="sng" dirty="0" smtClean="0">
                <a:solidFill>
                  <a:srgbClr val="FFFF00"/>
                </a:solidFill>
              </a:rPr>
              <a:t>kielégíthetőség – kielégíthetetlenség </a:t>
            </a:r>
            <a:endParaRPr lang="hu-HU" dirty="0" smtClean="0">
              <a:solidFill>
                <a:srgbClr val="FFFF00"/>
              </a:solidFill>
            </a:endParaRPr>
          </a:p>
          <a:p>
            <a:r>
              <a:rPr lang="hu-HU" dirty="0" smtClean="0">
                <a:solidFill>
                  <a:srgbClr val="FFFF00"/>
                </a:solidFill>
              </a:rPr>
              <a:t>Mondatok egy </a:t>
            </a:r>
            <a:r>
              <a:rPr lang="hu-HU" smtClean="0">
                <a:solidFill>
                  <a:srgbClr val="FFFF00"/>
                </a:solidFill>
              </a:rPr>
              <a:t>halmaza </a:t>
            </a:r>
            <a:r>
              <a:rPr lang="hu-HU" u="sng" smtClean="0">
                <a:solidFill>
                  <a:srgbClr val="FFFF00"/>
                </a:solidFill>
              </a:rPr>
              <a:t>kielégíthető</a:t>
            </a:r>
            <a:r>
              <a:rPr lang="hu-HU" smtClean="0">
                <a:solidFill>
                  <a:srgbClr val="FFFF00"/>
                </a:solidFill>
              </a:rPr>
              <a:t> (a könyv terminológiájában: possible), </a:t>
            </a:r>
            <a:r>
              <a:rPr lang="hu-HU" dirty="0" smtClean="0">
                <a:solidFill>
                  <a:srgbClr val="FFFF00"/>
                </a:solidFill>
              </a:rPr>
              <a:t>hha van olyan lehetőség/lehetséges világ, amelyben mindegyik mondat igaz. (Kielégíthetetlen</a:t>
            </a:r>
            <a:r>
              <a:rPr lang="hu-HU" smtClean="0">
                <a:solidFill>
                  <a:srgbClr val="FFFF00"/>
                </a:solidFill>
              </a:rPr>
              <a:t>, hha </a:t>
            </a:r>
            <a:r>
              <a:rPr lang="hu-HU" dirty="0" smtClean="0">
                <a:solidFill>
                  <a:srgbClr val="FFFF00"/>
                </a:solidFill>
              </a:rPr>
              <a:t>nincs.)</a:t>
            </a:r>
          </a:p>
          <a:p>
            <a:r>
              <a:rPr lang="hu-HU" dirty="0" smtClean="0">
                <a:solidFill>
                  <a:srgbClr val="FFFF00"/>
                </a:solidFill>
              </a:rPr>
              <a:t>Mondatok egy halmaza </a:t>
            </a:r>
            <a:r>
              <a:rPr lang="hu-HU" u="sng" dirty="0" smtClean="0">
                <a:solidFill>
                  <a:srgbClr val="FFFF00"/>
                </a:solidFill>
              </a:rPr>
              <a:t>FO-kielégíthető</a:t>
            </a:r>
            <a:r>
              <a:rPr lang="hu-HU" smtClean="0">
                <a:solidFill>
                  <a:srgbClr val="FFFF00"/>
                </a:solidFill>
              </a:rPr>
              <a:t>, hha </a:t>
            </a:r>
            <a:r>
              <a:rPr lang="hu-HU" dirty="0" smtClean="0">
                <a:solidFill>
                  <a:srgbClr val="FFFF00"/>
                </a:solidFill>
              </a:rPr>
              <a:t>… .</a:t>
            </a:r>
          </a:p>
          <a:p>
            <a:endParaRPr lang="hu-HU" dirty="0">
              <a:solidFill>
                <a:srgbClr val="FFFF00"/>
              </a:solidFill>
            </a:endParaRPr>
          </a:p>
          <a:p>
            <a:endParaRPr lang="hu-HU" dirty="0" smtClean="0">
              <a:solidFill>
                <a:srgbClr val="FFFF00"/>
              </a:solidFill>
            </a:endParaRPr>
          </a:p>
          <a:p>
            <a:endParaRPr lang="hu-HU" dirty="0">
              <a:solidFill>
                <a:srgbClr val="FFFF00"/>
              </a:solidFill>
            </a:endParaRPr>
          </a:p>
          <a:p>
            <a:endParaRPr lang="hu-HU" dirty="0" smtClean="0">
              <a:solidFill>
                <a:srgbClr val="FFFF00"/>
              </a:solidFill>
            </a:endParaRPr>
          </a:p>
          <a:p>
            <a:endParaRPr lang="hu-HU" dirty="0">
              <a:solidFill>
                <a:srgbClr val="FFFF00"/>
              </a:solidFill>
            </a:endParaRPr>
          </a:p>
          <a:p>
            <a:pPr lvl="1"/>
            <a:r>
              <a:rPr lang="hu-HU" dirty="0" smtClean="0">
                <a:solidFill>
                  <a:srgbClr val="FFFF00"/>
                </a:solidFill>
              </a:rPr>
              <a:t>A blokknyelv mondatainak egy halmaza FO-kielégíthető, hha van olyan Tarski-világ, ahol mindegyik mondat igaz, megengedve azt is, hogy </a:t>
            </a:r>
            <a:r>
              <a:rPr lang="hu-HU" smtClean="0">
                <a:solidFill>
                  <a:srgbClr val="FFFF00"/>
                </a:solidFill>
              </a:rPr>
              <a:t>a predikátumok jelentését tetszés szerint megváltoztatjuk.</a:t>
            </a:r>
            <a:endParaRPr lang="hu-HU" dirty="0" smtClean="0">
              <a:solidFill>
                <a:srgbClr val="FFFF00"/>
              </a:solidFill>
            </a:endParaRPr>
          </a:p>
          <a:p>
            <a:r>
              <a:rPr lang="hu-HU" dirty="0" smtClean="0">
                <a:solidFill>
                  <a:srgbClr val="FFFF00"/>
                </a:solidFill>
              </a:rPr>
              <a:t>Mondatok egy halmaza </a:t>
            </a:r>
            <a:r>
              <a:rPr lang="hu-HU" u="sng" smtClean="0">
                <a:solidFill>
                  <a:srgbClr val="FFFF00"/>
                </a:solidFill>
              </a:rPr>
              <a:t>tautologikusan </a:t>
            </a:r>
            <a:r>
              <a:rPr lang="hu-HU" u="sng" smtClean="0">
                <a:solidFill>
                  <a:srgbClr val="FFFF00"/>
                </a:solidFill>
              </a:rPr>
              <a:t>kielégíthető</a:t>
            </a:r>
            <a:r>
              <a:rPr lang="hu-HU" smtClean="0">
                <a:solidFill>
                  <a:srgbClr val="FFFF00"/>
                </a:solidFill>
              </a:rPr>
              <a:t> (TT-possible), </a:t>
            </a:r>
            <a:r>
              <a:rPr lang="hu-HU" dirty="0" smtClean="0">
                <a:solidFill>
                  <a:srgbClr val="FFFF00"/>
                </a:solidFill>
              </a:rPr>
              <a:t>ha van az előforduló atomi mondatoknak olyan igazságértékelése, amely mellett mindegyik mondat igaz.</a:t>
            </a:r>
          </a:p>
          <a:p>
            <a:r>
              <a:rPr lang="hu-HU" dirty="0" smtClean="0">
                <a:solidFill>
                  <a:srgbClr val="FFFF00"/>
                </a:solidFill>
              </a:rPr>
              <a:t>Egy következtetés (tautologikusan) helyes, ha a konklúzió negációjából és a premisszákból álló mondathalmaz (tautologikusan) kielégíthetetlen.</a:t>
            </a:r>
            <a:endParaRPr lang="en-US" dirty="0">
              <a:solidFill>
                <a:srgbClr val="FFFF00"/>
              </a:solidFill>
            </a:endParaRPr>
          </a:p>
        </p:txBody>
      </p:sp>
      <p:sp>
        <p:nvSpPr>
          <p:cNvPr id="3" name="Felhő 2"/>
          <p:cNvSpPr/>
          <p:nvPr/>
        </p:nvSpPr>
        <p:spPr>
          <a:xfrm>
            <a:off x="5726493" y="2924943"/>
            <a:ext cx="3024336" cy="1224136"/>
          </a:xfrm>
          <a:prstGeom prst="cloudCallout">
            <a:avLst>
              <a:gd name="adj1" fmla="val -89665"/>
              <a:gd name="adj2" fmla="val -463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rgbClr val="FFFF00"/>
                </a:solidFill>
              </a:rPr>
              <a:t>Ez majd jövő félévben!</a:t>
            </a:r>
            <a:endParaRPr lang="en-US" dirty="0">
              <a:solidFill>
                <a:srgbClr val="FFFF00"/>
              </a:solidFill>
            </a:endParaRPr>
          </a:p>
        </p:txBody>
      </p:sp>
      <p:sp>
        <p:nvSpPr>
          <p:cNvPr id="4" name="Felhő 3"/>
          <p:cNvSpPr/>
          <p:nvPr/>
        </p:nvSpPr>
        <p:spPr>
          <a:xfrm>
            <a:off x="1691680" y="3171455"/>
            <a:ext cx="2376264" cy="100811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mtClean="0">
                <a:solidFill>
                  <a:srgbClr val="FFFF00"/>
                </a:solidFill>
              </a:rPr>
              <a:t>Ezt most nem kell pontosan érteni.</a:t>
            </a:r>
            <a:endParaRPr lang="en-US">
              <a:solidFill>
                <a:srgbClr val="FFFF00"/>
              </a:solidFill>
            </a:endParaRPr>
          </a:p>
        </p:txBody>
      </p:sp>
    </p:spTree>
    <p:extLst>
      <p:ext uri="{BB962C8B-B14F-4D97-AF65-F5344CB8AC3E}">
        <p14:creationId xmlns:p14="http://schemas.microsoft.com/office/powerpoint/2010/main" val="3972263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451653" y="1340768"/>
            <a:ext cx="8136904" cy="2585323"/>
          </a:xfrm>
          <a:prstGeom prst="rect">
            <a:avLst/>
          </a:prstGeom>
          <a:noFill/>
        </p:spPr>
        <p:txBody>
          <a:bodyPr wrap="square" rtlCol="0">
            <a:spAutoFit/>
          </a:bodyPr>
          <a:lstStyle/>
          <a:p>
            <a:r>
              <a:rPr lang="hu-HU" dirty="0" smtClean="0">
                <a:solidFill>
                  <a:srgbClr val="FFFF00"/>
                </a:solidFill>
              </a:rPr>
              <a:t>Az előző dia definícióiban nem volt szó arról, hogy a mondathalmaznak végesnek kell lennie</a:t>
            </a:r>
            <a:r>
              <a:rPr lang="hu-HU" smtClean="0">
                <a:solidFill>
                  <a:srgbClr val="FFFF00"/>
                </a:solidFill>
              </a:rPr>
              <a:t>. A továbbiakban ezt nem is tételezzük fel.</a:t>
            </a:r>
            <a:endParaRPr lang="hu-HU" dirty="0" smtClean="0">
              <a:solidFill>
                <a:srgbClr val="FFFF00"/>
              </a:solidFill>
            </a:endParaRPr>
          </a:p>
          <a:p>
            <a:r>
              <a:rPr lang="hu-HU" dirty="0" smtClean="0">
                <a:solidFill>
                  <a:srgbClr val="FFFF00"/>
                </a:solidFill>
              </a:rPr>
              <a:t>Az analitikus fa készítése végtelen mondathalmaz (sorozat) esetén: </a:t>
            </a:r>
          </a:p>
          <a:p>
            <a:r>
              <a:rPr lang="hu-HU" dirty="0" smtClean="0">
                <a:solidFill>
                  <a:srgbClr val="FFFF00"/>
                </a:solidFill>
              </a:rPr>
              <a:t>Nem tudjuk úgy kezdeni, hogy a kiinduló mondathalmaz összes elemét felírjuk.</a:t>
            </a:r>
          </a:p>
          <a:p>
            <a:r>
              <a:rPr lang="hu-HU" dirty="0" smtClean="0">
                <a:solidFill>
                  <a:srgbClr val="FFFF00"/>
                </a:solidFill>
              </a:rPr>
              <a:t>Ehelyett csak az első mondat felírásával kezdjük, és utána mindig választhatunk:</a:t>
            </a:r>
          </a:p>
          <a:p>
            <a:r>
              <a:rPr lang="hu-HU" dirty="0" smtClean="0">
                <a:solidFill>
                  <a:srgbClr val="FFFF00"/>
                </a:solidFill>
              </a:rPr>
              <a:t>Vagy egy lebontási lépést teszünk, vagy felvesszük a soron következő mondatot az összes, még nyitott ágra.</a:t>
            </a:r>
          </a:p>
          <a:p>
            <a:r>
              <a:rPr lang="hu-HU" dirty="0" smtClean="0">
                <a:solidFill>
                  <a:srgbClr val="FFFF00"/>
                </a:solidFill>
              </a:rPr>
              <a:t>Így a fakészítés nem feltétlenül ér véges sok lépésben véget.</a:t>
            </a:r>
          </a:p>
          <a:p>
            <a:r>
              <a:rPr lang="hu-HU" dirty="0" smtClean="0">
                <a:solidFill>
                  <a:srgbClr val="FFFF00"/>
                </a:solidFill>
              </a:rPr>
              <a:t>De következtetés helyességének bizonyítása igen! (Kompaktsági </a:t>
            </a:r>
            <a:r>
              <a:rPr lang="hu-HU" smtClean="0">
                <a:solidFill>
                  <a:srgbClr val="FFFF00"/>
                </a:solidFill>
              </a:rPr>
              <a:t>tétel.)</a:t>
            </a:r>
            <a:endParaRPr lang="hu-HU" dirty="0" smtClean="0">
              <a:solidFill>
                <a:srgbClr val="FFFF00"/>
              </a:solidFill>
            </a:endParaRPr>
          </a:p>
        </p:txBody>
      </p:sp>
    </p:spTree>
    <p:extLst>
      <p:ext uri="{BB962C8B-B14F-4D97-AF65-F5344CB8AC3E}">
        <p14:creationId xmlns:p14="http://schemas.microsoft.com/office/powerpoint/2010/main" val="2188938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755576" y="980728"/>
            <a:ext cx="7488832" cy="4524315"/>
          </a:xfrm>
          <a:prstGeom prst="rect">
            <a:avLst/>
          </a:prstGeom>
        </p:spPr>
        <p:txBody>
          <a:bodyPr wrap="square">
            <a:spAutoFit/>
          </a:bodyPr>
          <a:lstStyle/>
          <a:p>
            <a:r>
              <a:rPr lang="hu-HU" dirty="0" smtClean="0">
                <a:solidFill>
                  <a:srgbClr val="FFFF00"/>
                </a:solidFill>
              </a:rPr>
              <a:t>Tételek az analitikus fákról:</a:t>
            </a:r>
          </a:p>
          <a:p>
            <a:r>
              <a:rPr lang="hu-HU" dirty="0" smtClean="0">
                <a:solidFill>
                  <a:srgbClr val="FFFF00"/>
                </a:solidFill>
              </a:rPr>
              <a:t>(Terminológia: egy ág kielégíthető = a rajta levő összes mondat halmaza </a:t>
            </a:r>
            <a:r>
              <a:rPr lang="hu-HU" smtClean="0">
                <a:solidFill>
                  <a:srgbClr val="FFFF00"/>
                </a:solidFill>
              </a:rPr>
              <a:t>kielégíthető.)</a:t>
            </a:r>
          </a:p>
          <a:p>
            <a:endParaRPr lang="hu-HU" dirty="0" smtClean="0">
              <a:solidFill>
                <a:srgbClr val="FFFF00"/>
              </a:solidFill>
            </a:endParaRPr>
          </a:p>
          <a:p>
            <a:pPr marL="400050" indent="-400050">
              <a:buAutoNum type="romanUcPeriod"/>
            </a:pPr>
            <a:r>
              <a:rPr lang="hu-HU" smtClean="0">
                <a:solidFill>
                  <a:srgbClr val="FFFF00"/>
                </a:solidFill>
              </a:rPr>
              <a:t>Ha </a:t>
            </a:r>
            <a:r>
              <a:rPr lang="hu-HU" dirty="0" smtClean="0">
                <a:solidFill>
                  <a:srgbClr val="FFFF00"/>
                </a:solidFill>
              </a:rPr>
              <a:t>egy mondathalmaz kielégíthető, akkor az analitikus fáján minden lépés után lesz olyan ág, amelyik </a:t>
            </a:r>
            <a:r>
              <a:rPr lang="hu-HU" smtClean="0">
                <a:solidFill>
                  <a:srgbClr val="FFFF00"/>
                </a:solidFill>
              </a:rPr>
              <a:t>kielégíthető.</a:t>
            </a:r>
          </a:p>
          <a:p>
            <a:r>
              <a:rPr lang="hu-HU" dirty="0" smtClean="0">
                <a:solidFill>
                  <a:srgbClr val="FFFF00"/>
                </a:solidFill>
              </a:rPr>
              <a:t/>
            </a:r>
            <a:br>
              <a:rPr lang="hu-HU" dirty="0" smtClean="0">
                <a:solidFill>
                  <a:srgbClr val="FFFF00"/>
                </a:solidFill>
              </a:rPr>
            </a:br>
            <a:r>
              <a:rPr lang="hu-HU" dirty="0" smtClean="0">
                <a:solidFill>
                  <a:srgbClr val="FFFF00"/>
                </a:solidFill>
              </a:rPr>
              <a:t>Ha van egy olyan igazságértékelésünk, amely a mondathalmazt kielégíti, akkor az első mondat, amit felírunk, emellett az értékelés mellett igaz.</a:t>
            </a:r>
          </a:p>
          <a:p>
            <a:r>
              <a:rPr lang="hu-HU" dirty="0" smtClean="0">
                <a:solidFill>
                  <a:srgbClr val="FFFF00"/>
                </a:solidFill>
              </a:rPr>
              <a:t>És bármilyen lépést választunk, bármilyen későbbi helyzetben, mindig fennmarad, hogy ha eddig igaz volt minden mondat, akkor (elágaztatás esetén legalább az egyik ágon) a lépés után is minden </a:t>
            </a:r>
            <a:r>
              <a:rPr lang="hu-HU" smtClean="0">
                <a:solidFill>
                  <a:srgbClr val="FFFF00"/>
                </a:solidFill>
              </a:rPr>
              <a:t>mondat igaz. Röviden: az igazság öröklődik felülről lefelé.   </a:t>
            </a:r>
            <a:endParaRPr lang="hu-HU" dirty="0" smtClean="0">
              <a:solidFill>
                <a:srgbClr val="FFFF00"/>
              </a:solidFill>
            </a:endParaRPr>
          </a:p>
          <a:p>
            <a:r>
              <a:rPr lang="hu-HU" dirty="0" smtClean="0">
                <a:solidFill>
                  <a:srgbClr val="FFFF00"/>
                </a:solidFill>
              </a:rPr>
              <a:t>Pl. ha a lépésünk egy “A </a:t>
            </a:r>
            <a:r>
              <a:rPr lang="hu-HU" dirty="0" smtClean="0">
                <a:solidFill>
                  <a:srgbClr val="FFFF00"/>
                </a:solidFill>
                <a:sym typeface="Symbol"/>
              </a:rPr>
              <a:t> B” alakú mondat lebontása, és erről a mondatról már tudjuk, hogy igaz, akkor az egyik folytatás A, a másik B lesz, és az egyiknek igaznak kell lennie.</a:t>
            </a:r>
            <a:endParaRPr lang="hu-HU" dirty="0" smtClean="0">
              <a:solidFill>
                <a:srgbClr val="FFFF00"/>
              </a:solidFill>
            </a:endParaRPr>
          </a:p>
        </p:txBody>
      </p:sp>
    </p:spTree>
    <p:extLst>
      <p:ext uri="{BB962C8B-B14F-4D97-AF65-F5344CB8AC3E}">
        <p14:creationId xmlns:p14="http://schemas.microsoft.com/office/powerpoint/2010/main" val="200727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395536" y="764704"/>
            <a:ext cx="8280920" cy="5078313"/>
          </a:xfrm>
          <a:prstGeom prst="rect">
            <a:avLst/>
          </a:prstGeom>
          <a:noFill/>
        </p:spPr>
        <p:txBody>
          <a:bodyPr wrap="square" rtlCol="0">
            <a:spAutoFit/>
          </a:bodyPr>
          <a:lstStyle/>
          <a:p>
            <a:pPr marL="400050" indent="-400050">
              <a:buFont typeface="+mj-lt"/>
              <a:buAutoNum type="romanUcPeriod" startAt="2"/>
            </a:pPr>
            <a:r>
              <a:rPr lang="hu-HU" smtClean="0">
                <a:solidFill>
                  <a:srgbClr val="FFFF00"/>
                </a:solidFill>
              </a:rPr>
              <a:t>Ha </a:t>
            </a:r>
            <a:r>
              <a:rPr lang="hu-HU" dirty="0" smtClean="0">
                <a:solidFill>
                  <a:srgbClr val="FFFF00"/>
                </a:solidFill>
              </a:rPr>
              <a:t>egy adott igazságértékelés mellett az analitikus fa egyik ágán minden áthúzatlan mondat igaz, akkor az ágon az összes mondat </a:t>
            </a:r>
            <a:r>
              <a:rPr lang="hu-HU" smtClean="0">
                <a:solidFill>
                  <a:srgbClr val="FFFF00"/>
                </a:solidFill>
              </a:rPr>
              <a:t>igaz.</a:t>
            </a:r>
          </a:p>
          <a:p>
            <a:r>
              <a:rPr lang="hu-HU" dirty="0" smtClean="0">
                <a:solidFill>
                  <a:srgbClr val="FFFF00"/>
                </a:solidFill>
              </a:rPr>
              <a:t/>
            </a:r>
            <a:br>
              <a:rPr lang="hu-HU" dirty="0" smtClean="0">
                <a:solidFill>
                  <a:srgbClr val="FFFF00"/>
                </a:solidFill>
              </a:rPr>
            </a:br>
            <a:r>
              <a:rPr lang="hu-HU" dirty="0" smtClean="0">
                <a:solidFill>
                  <a:srgbClr val="FFFF00"/>
                </a:solidFill>
              </a:rPr>
              <a:t>Tegyük fel (indirekt hipotézis), hogy a mondatok között van hamis (nyilván az áthúzottak között).</a:t>
            </a:r>
          </a:p>
          <a:p>
            <a:r>
              <a:rPr lang="hu-HU" smtClean="0">
                <a:solidFill>
                  <a:srgbClr val="FFFF00"/>
                </a:solidFill>
              </a:rPr>
              <a:t>Számoljuk meg mindegyik mondatban az előforduló igazságkonnektívumok számát  - ez lesz a mondat rangja. </a:t>
            </a:r>
          </a:p>
          <a:p>
            <a:r>
              <a:rPr lang="hu-HU" smtClean="0">
                <a:solidFill>
                  <a:srgbClr val="FFFF00"/>
                </a:solidFill>
              </a:rPr>
              <a:t>Ha van hamis a mondatok között, akkor van olyan mondat, amelynél kisebb rangú hamis mondat már nincsen.</a:t>
            </a:r>
          </a:p>
          <a:p>
            <a:r>
              <a:rPr lang="hu-HU" smtClean="0">
                <a:solidFill>
                  <a:srgbClr val="FFFF00"/>
                </a:solidFill>
              </a:rPr>
              <a:t>Ez </a:t>
            </a:r>
            <a:r>
              <a:rPr lang="hu-HU" dirty="0" smtClean="0">
                <a:solidFill>
                  <a:srgbClr val="FFFF00"/>
                </a:solidFill>
              </a:rPr>
              <a:t>egy áthúzott mondat, tehát le van bontva.</a:t>
            </a:r>
          </a:p>
          <a:p>
            <a:r>
              <a:rPr lang="hu-HU" dirty="0" smtClean="0">
                <a:solidFill>
                  <a:srgbClr val="FFFF00"/>
                </a:solidFill>
              </a:rPr>
              <a:t>Ha kettős negáció, azaz “</a:t>
            </a:r>
            <a:r>
              <a:rPr lang="hu-HU" dirty="0" smtClean="0">
                <a:solidFill>
                  <a:srgbClr val="FFFF00"/>
                </a:solidFill>
                <a:sym typeface="Symbol"/>
              </a:rPr>
              <a:t>A” alakú, akkor szerepelnie kell az ágon A-nak, és A igaz, mert kisebb rangú – ez ellentmond annak, hogy </a:t>
            </a:r>
            <a:r>
              <a:rPr lang="hu-HU" dirty="0" smtClean="0">
                <a:solidFill>
                  <a:srgbClr val="FFFF00"/>
                </a:solidFill>
              </a:rPr>
              <a:t>“</a:t>
            </a:r>
            <a:r>
              <a:rPr lang="hu-HU" dirty="0" smtClean="0">
                <a:solidFill>
                  <a:srgbClr val="FFFF00"/>
                </a:solidFill>
                <a:sym typeface="Symbol"/>
              </a:rPr>
              <a:t>A” hamis.</a:t>
            </a:r>
          </a:p>
          <a:p>
            <a:r>
              <a:rPr lang="hu-HU" dirty="0" smtClean="0">
                <a:solidFill>
                  <a:srgbClr val="FFFF00"/>
                </a:solidFill>
                <a:sym typeface="Symbol"/>
              </a:rPr>
              <a:t>Ha “A  B” alakú, akkor A is, B is szerepel, és igazak – megint ellentmondás.</a:t>
            </a:r>
          </a:p>
          <a:p>
            <a:r>
              <a:rPr lang="hu-HU" dirty="0" smtClean="0">
                <a:solidFill>
                  <a:srgbClr val="FFFF00"/>
                </a:solidFill>
                <a:sym typeface="Symbol"/>
              </a:rPr>
              <a:t>Ha “(A  B)” alakú, akkor </a:t>
            </a:r>
            <a:r>
              <a:rPr lang="hu-HU" dirty="0" smtClean="0">
                <a:solidFill>
                  <a:srgbClr val="FFFF00"/>
                </a:solidFill>
              </a:rPr>
              <a:t>“</a:t>
            </a:r>
            <a:r>
              <a:rPr lang="hu-HU" dirty="0" smtClean="0">
                <a:solidFill>
                  <a:srgbClr val="FFFF00"/>
                </a:solidFill>
                <a:sym typeface="Symbol"/>
              </a:rPr>
              <a:t>A” és </a:t>
            </a:r>
            <a:r>
              <a:rPr lang="hu-HU" dirty="0" smtClean="0">
                <a:solidFill>
                  <a:srgbClr val="FFFF00"/>
                </a:solidFill>
              </a:rPr>
              <a:t>“</a:t>
            </a:r>
            <a:r>
              <a:rPr lang="hu-HU" dirty="0" smtClean="0">
                <a:solidFill>
                  <a:srgbClr val="FFFF00"/>
                </a:solidFill>
                <a:sym typeface="Symbol"/>
              </a:rPr>
              <a:t>B” közül legalább az egyik szerepel és igaz – ez se lehet. </a:t>
            </a:r>
          </a:p>
          <a:p>
            <a:r>
              <a:rPr lang="hu-HU" dirty="0" smtClean="0">
                <a:solidFill>
                  <a:srgbClr val="FFFF00"/>
                </a:solidFill>
                <a:sym typeface="Symbol"/>
              </a:rPr>
              <a:t>És így tovább az összes lebontási műveletre.</a:t>
            </a:r>
          </a:p>
          <a:p>
            <a:r>
              <a:rPr lang="hu-HU" dirty="0" smtClean="0">
                <a:solidFill>
                  <a:srgbClr val="FFFF00"/>
                </a:solidFill>
              </a:rPr>
              <a:t>Tehát ellentmondásra jutottunk abból a feltevésből, hogy az ágon szereplő mondatok között van hamis. Tehát nincs. Ezt kellett bizonyítani (q.e.d.).</a:t>
            </a:r>
            <a:endParaRPr lang="en-US" dirty="0">
              <a:solidFill>
                <a:srgbClr val="FFFF00"/>
              </a:solidFill>
            </a:endParaRPr>
          </a:p>
        </p:txBody>
      </p:sp>
    </p:spTree>
    <p:extLst>
      <p:ext uri="{BB962C8B-B14F-4D97-AF65-F5344CB8AC3E}">
        <p14:creationId xmlns:p14="http://schemas.microsoft.com/office/powerpoint/2010/main" val="377455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467544" y="836712"/>
            <a:ext cx="8064896" cy="4247317"/>
          </a:xfrm>
          <a:prstGeom prst="rect">
            <a:avLst/>
          </a:prstGeom>
          <a:noFill/>
        </p:spPr>
        <p:txBody>
          <a:bodyPr wrap="square" rtlCol="0">
            <a:spAutoFit/>
          </a:bodyPr>
          <a:lstStyle/>
          <a:p>
            <a:r>
              <a:rPr lang="hu-HU" smtClean="0">
                <a:solidFill>
                  <a:srgbClr val="FFFF00"/>
                </a:solidFill>
              </a:rPr>
              <a:t>Legyen adva egy tetszőleges (kiinduló) mondathalmaz, és készítsük el az analitikus fáját a következő – „szigorított”  - eljárással:</a:t>
            </a:r>
          </a:p>
          <a:p>
            <a:r>
              <a:rPr lang="hu-HU" smtClean="0">
                <a:solidFill>
                  <a:srgbClr val="FFFF00"/>
                </a:solidFill>
              </a:rPr>
              <a:t>Ha egy mondatot felvettünk a fára (= összes nyitott ágára), akkor végezzük el az összes lehetséges lebontási lépést, amíg csak literálok maradnak áthúzatlanul. A táblázatkészítés egy szakasza ott kezdődik, amikor új mondatot veszünk fel minden nyitott ágra, és ott végződik, amikor már csak literálok szerepelnek áthúzatlanul. Ezután jöhet a kiinduló mondathalmaz következő mondata, és kezdődhet a következő szakasz. Minden szakasz véges sok lépésből áll.</a:t>
            </a:r>
          </a:p>
          <a:p>
            <a:endParaRPr lang="hu-HU" dirty="0" smtClean="0">
              <a:solidFill>
                <a:srgbClr val="FFFF00"/>
              </a:solidFill>
            </a:endParaRPr>
          </a:p>
          <a:p>
            <a:pPr marL="400050" indent="-400050">
              <a:buFont typeface="+mj-lt"/>
              <a:buAutoNum type="romanUcPeriod" startAt="3"/>
            </a:pPr>
            <a:r>
              <a:rPr lang="hu-HU" smtClean="0">
                <a:solidFill>
                  <a:srgbClr val="FFFF00"/>
                </a:solidFill>
              </a:rPr>
              <a:t>Ha </a:t>
            </a:r>
            <a:r>
              <a:rPr lang="hu-HU" dirty="0" smtClean="0">
                <a:solidFill>
                  <a:srgbClr val="FFFF00"/>
                </a:solidFill>
              </a:rPr>
              <a:t>a fán valahány lépés után minden ág zárt, akkor a </a:t>
            </a:r>
            <a:r>
              <a:rPr lang="hu-HU" smtClean="0">
                <a:solidFill>
                  <a:srgbClr val="FFFF00"/>
                </a:solidFill>
              </a:rPr>
              <a:t>mondathalmaz kielégíthetetlen. (Ez </a:t>
            </a:r>
            <a:r>
              <a:rPr lang="hu-HU" dirty="0" smtClean="0">
                <a:solidFill>
                  <a:srgbClr val="FFFF00"/>
                </a:solidFill>
              </a:rPr>
              <a:t>közvetlenül következik az I. tételből</a:t>
            </a:r>
            <a:r>
              <a:rPr lang="hu-HU" smtClean="0">
                <a:solidFill>
                  <a:srgbClr val="FFFF00"/>
                </a:solidFill>
              </a:rPr>
              <a:t>. )</a:t>
            </a:r>
          </a:p>
          <a:p>
            <a:pPr marL="400050" indent="-400050">
              <a:buFont typeface="+mj-lt"/>
              <a:buAutoNum type="romanUcPeriod" startAt="3"/>
            </a:pPr>
            <a:endParaRPr lang="hu-HU">
              <a:solidFill>
                <a:srgbClr val="FFFF00"/>
              </a:solidFill>
            </a:endParaRPr>
          </a:p>
          <a:p>
            <a:r>
              <a:rPr lang="hu-HU" smtClean="0">
                <a:solidFill>
                  <a:srgbClr val="FFFF00"/>
                </a:solidFill>
              </a:rPr>
              <a:t>Ugyanis </a:t>
            </a:r>
            <a:r>
              <a:rPr lang="hu-HU" dirty="0" smtClean="0">
                <a:solidFill>
                  <a:srgbClr val="FFFF00"/>
                </a:solidFill>
              </a:rPr>
              <a:t>ha kielégíthető lenne, akkor mindig lenne olyan ág, amely kielégíthető, egy zárt ág pedig nem </a:t>
            </a:r>
            <a:r>
              <a:rPr lang="hu-HU" smtClean="0">
                <a:solidFill>
                  <a:srgbClr val="FFFF00"/>
                </a:solidFill>
              </a:rPr>
              <a:t>az. (Ez eddig független attól, hogy szigorított eljárással készítettük-e a fát.)</a:t>
            </a:r>
            <a:endParaRPr lang="hu-HU" dirty="0" smtClean="0">
              <a:solidFill>
                <a:srgbClr val="FFFF00"/>
              </a:solidFill>
            </a:endParaRPr>
          </a:p>
        </p:txBody>
      </p:sp>
    </p:spTree>
    <p:extLst>
      <p:ext uri="{BB962C8B-B14F-4D97-AF65-F5344CB8AC3E}">
        <p14:creationId xmlns:p14="http://schemas.microsoft.com/office/powerpoint/2010/main" val="211208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504439" y="764704"/>
            <a:ext cx="7848872" cy="5355312"/>
          </a:xfrm>
          <a:prstGeom prst="rect">
            <a:avLst/>
          </a:prstGeom>
        </p:spPr>
        <p:txBody>
          <a:bodyPr wrap="square">
            <a:spAutoFit/>
          </a:bodyPr>
          <a:lstStyle/>
          <a:p>
            <a:pPr marL="400050" indent="-400050">
              <a:buFont typeface="+mj-lt"/>
              <a:buAutoNum type="romanUcPeriod" startAt="4"/>
            </a:pPr>
            <a:r>
              <a:rPr lang="hu-HU" smtClean="0">
                <a:solidFill>
                  <a:srgbClr val="FFFF00"/>
                </a:solidFill>
              </a:rPr>
              <a:t>Ha egy szigorított eljárással készült analitikus fán </a:t>
            </a:r>
            <a:r>
              <a:rPr lang="hu-HU" dirty="0" smtClean="0">
                <a:solidFill>
                  <a:srgbClr val="FFFF00"/>
                </a:solidFill>
              </a:rPr>
              <a:t>soha nem lesz minden ág zárt, akkor a mondathalmaz kielégíthető.</a:t>
            </a:r>
          </a:p>
          <a:p>
            <a:endParaRPr lang="hu-HU" dirty="0" smtClean="0">
              <a:solidFill>
                <a:srgbClr val="FFFF00"/>
              </a:solidFill>
            </a:endParaRPr>
          </a:p>
          <a:p>
            <a:r>
              <a:rPr lang="hu-HU" smtClean="0">
                <a:solidFill>
                  <a:srgbClr val="FFFF00"/>
                </a:solidFill>
              </a:rPr>
              <a:t>Vegyünk egy olyan ágat, amely soha nem lesz zárt. Készítsük el az analitikus fáját szakaszonként. Adjuk meg minden szakasz végén azoknak az atomi mondatoknak az igazságértékét, amelyek negálva vagy negálatlanul előfordulnak az águnkon, a nyilvánvaló módon: Ha egy atomi mondat negálatlanul fordul elő vegyük igaznak, ha negálva, hamisnak.</a:t>
            </a:r>
            <a:endParaRPr lang="hu-HU" dirty="0" smtClean="0">
              <a:solidFill>
                <a:srgbClr val="FFFF00"/>
              </a:solidFill>
            </a:endParaRPr>
          </a:p>
          <a:p>
            <a:r>
              <a:rPr lang="hu-HU" dirty="0" smtClean="0">
                <a:solidFill>
                  <a:srgbClr val="FFFF00"/>
                </a:solidFill>
              </a:rPr>
              <a:t>Amikor éppen eljutottunk odáig, hogy csak literálok (atomi és negált atomi </a:t>
            </a:r>
            <a:r>
              <a:rPr lang="hu-HU" smtClean="0">
                <a:solidFill>
                  <a:srgbClr val="FFFF00"/>
                </a:solidFill>
              </a:rPr>
              <a:t>mondatok )vannak </a:t>
            </a:r>
            <a:r>
              <a:rPr lang="hu-HU" dirty="0" smtClean="0">
                <a:solidFill>
                  <a:srgbClr val="FFFF00"/>
                </a:solidFill>
              </a:rPr>
              <a:t>áthúzatlanul egy ágon, és az ág nyílt, akkor  így lett egy olyan értékelésünk, amely igazzá teszi az összes mondatot az ágon, közte a mondathalmazunk eddig szerepelt mondatait </a:t>
            </a:r>
            <a:r>
              <a:rPr lang="hu-HU" smtClean="0">
                <a:solidFill>
                  <a:srgbClr val="FFFF00"/>
                </a:solidFill>
              </a:rPr>
              <a:t>is.</a:t>
            </a:r>
          </a:p>
          <a:p>
            <a:endParaRPr lang="hu-HU" dirty="0" smtClean="0">
              <a:solidFill>
                <a:srgbClr val="FFFF00"/>
              </a:solidFill>
            </a:endParaRPr>
          </a:p>
          <a:p>
            <a:r>
              <a:rPr lang="hu-HU" dirty="0" smtClean="0">
                <a:solidFill>
                  <a:srgbClr val="FFFF00"/>
                </a:solidFill>
              </a:rPr>
              <a:t>Ezután vesszük fel a (kiinduló) mondathalmaz következő mondatát. Ha ennek lebontása során sem lép fel ellentmondás, akkor csak ki kell (esetleg) bővítenünk az igazságértékelésünket  újabb atomi mondatok értékelésével, és még mindig minden igaz marad.</a:t>
            </a:r>
          </a:p>
          <a:p>
            <a:r>
              <a:rPr lang="hu-HU" dirty="0" smtClean="0">
                <a:solidFill>
                  <a:srgbClr val="FFFF00"/>
                </a:solidFill>
              </a:rPr>
              <a:t>És így tovább, akár a végtelenségig. Az így előálló igazságértékelés bizonyítja a kielégíthetőséget.</a:t>
            </a:r>
            <a:endParaRPr lang="en-US" dirty="0">
              <a:solidFill>
                <a:srgbClr val="FFFF00"/>
              </a:solidFill>
            </a:endParaRPr>
          </a:p>
        </p:txBody>
      </p:sp>
    </p:spTree>
    <p:extLst>
      <p:ext uri="{BB962C8B-B14F-4D97-AF65-F5344CB8AC3E}">
        <p14:creationId xmlns:p14="http://schemas.microsoft.com/office/powerpoint/2010/main" val="4261670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395536" y="548680"/>
            <a:ext cx="8424936" cy="6186309"/>
          </a:xfrm>
          <a:prstGeom prst="rect">
            <a:avLst/>
          </a:prstGeom>
          <a:noFill/>
        </p:spPr>
        <p:txBody>
          <a:bodyPr wrap="square" rtlCol="0">
            <a:spAutoFit/>
          </a:bodyPr>
          <a:lstStyle/>
          <a:p>
            <a:r>
              <a:rPr lang="hu-HU" dirty="0" smtClean="0">
                <a:solidFill>
                  <a:srgbClr val="FFFF00"/>
                </a:solidFill>
              </a:rPr>
              <a:t>Ha a kiinduló mondathalmaz egy következtetés konklúziójának negációjából és a következtetés premisszáiból állt, akkor a következő két eset van:</a:t>
            </a:r>
          </a:p>
          <a:p>
            <a:pPr marL="342900" indent="-342900">
              <a:buAutoNum type="alphaUcPeriod"/>
            </a:pPr>
            <a:r>
              <a:rPr lang="hu-HU" dirty="0" smtClean="0">
                <a:solidFill>
                  <a:srgbClr val="FFFF00"/>
                </a:solidFill>
              </a:rPr>
              <a:t>A fán minden ág zárt lesz. Ekkor a következtetés helyes.</a:t>
            </a:r>
          </a:p>
          <a:p>
            <a:pPr marL="342900" indent="-342900">
              <a:buAutoNum type="alphaUcPeriod"/>
            </a:pPr>
            <a:r>
              <a:rPr lang="hu-HU" dirty="0" smtClean="0">
                <a:solidFill>
                  <a:srgbClr val="FFFF00"/>
                </a:solidFill>
              </a:rPr>
              <a:t>A fán mindig marad nyitott ág. Ebben az esetben van ellenpélda (cáfoló igazságértékelés</a:t>
            </a:r>
            <a:r>
              <a:rPr lang="hu-HU" smtClean="0">
                <a:solidFill>
                  <a:srgbClr val="FFFF00"/>
                </a:solidFill>
              </a:rPr>
              <a:t>). </a:t>
            </a:r>
          </a:p>
          <a:p>
            <a:pPr marL="400050" indent="-400050">
              <a:buFont typeface="+mj-lt"/>
              <a:buAutoNum type="romanUcPeriod" startAt="5"/>
            </a:pPr>
            <a:r>
              <a:rPr lang="hu-HU" smtClean="0">
                <a:solidFill>
                  <a:srgbClr val="FFFF00"/>
                </a:solidFill>
              </a:rPr>
              <a:t>Az </a:t>
            </a:r>
            <a:r>
              <a:rPr lang="hu-HU" dirty="0" smtClean="0">
                <a:solidFill>
                  <a:srgbClr val="FFFF00"/>
                </a:solidFill>
              </a:rPr>
              <a:t>A. esetben a fa véges. Ugyanis minden ág egy-egy véges mondatsorozat, és ha minden ág véges, akkor a fa is véges. (KŐNIG-LEMMA, Kőnig Dénes [</a:t>
            </a:r>
            <a:r>
              <a:rPr lang="hu-HU" smtClean="0">
                <a:solidFill>
                  <a:srgbClr val="FFFF00"/>
                </a:solidFill>
              </a:rPr>
              <a:t>1884-1944])</a:t>
            </a:r>
          </a:p>
          <a:p>
            <a:r>
              <a:rPr lang="hu-HU" smtClean="0">
                <a:solidFill>
                  <a:srgbClr val="FFFF00"/>
                </a:solidFill>
              </a:rPr>
              <a:t>Nevezzük </a:t>
            </a:r>
            <a:r>
              <a:rPr lang="hu-HU" dirty="0" smtClean="0">
                <a:solidFill>
                  <a:srgbClr val="FFFF00"/>
                </a:solidFill>
              </a:rPr>
              <a:t>egy fán egy mondat (szögpont) utódainak azokat a mondatokat, amelyek közvetlenül alatta vannak, leszármazottainak pedig mindazokat, amelyek alatta vannak (egy közös ágon).</a:t>
            </a:r>
          </a:p>
          <a:p>
            <a:r>
              <a:rPr lang="hu-HU" dirty="0" smtClean="0">
                <a:solidFill>
                  <a:srgbClr val="FFFF00"/>
                </a:solidFill>
              </a:rPr>
              <a:t>Minden mondatnak véges sok utóda van</a:t>
            </a:r>
            <a:r>
              <a:rPr lang="hu-HU" smtClean="0">
                <a:solidFill>
                  <a:srgbClr val="FFFF00"/>
                </a:solidFill>
              </a:rPr>
              <a:t>. </a:t>
            </a:r>
          </a:p>
          <a:p>
            <a:r>
              <a:rPr lang="hu-HU" smtClean="0">
                <a:solidFill>
                  <a:srgbClr val="FFFF00"/>
                </a:solidFill>
              </a:rPr>
              <a:t>Tegyük fel, hogy az A. eset lép fel, azaz minden ág zárt, és így véges hosszúságú. De tegyük fel indirekte azt is, hogy mégis összesen végtelen sok mondat (szögpont) van a fán.  Ebben az esetben  a kezdőpontnak </a:t>
            </a:r>
            <a:r>
              <a:rPr lang="hu-HU" dirty="0" smtClean="0">
                <a:solidFill>
                  <a:srgbClr val="FFFF00"/>
                </a:solidFill>
              </a:rPr>
              <a:t>végtelen sok leszármazottja van. </a:t>
            </a:r>
          </a:p>
          <a:p>
            <a:r>
              <a:rPr lang="hu-HU" dirty="0" smtClean="0">
                <a:solidFill>
                  <a:srgbClr val="FFFF00"/>
                </a:solidFill>
              </a:rPr>
              <a:t>Akkor az utódai között is van legalább egy olyan, amelynek végtelen sok leszármazottja van.</a:t>
            </a:r>
          </a:p>
          <a:p>
            <a:r>
              <a:rPr lang="hu-HU" dirty="0" smtClean="0">
                <a:solidFill>
                  <a:srgbClr val="FFFF00"/>
                </a:solidFill>
              </a:rPr>
              <a:t>És annak utódai között is van legalább egy, és így tovább.</a:t>
            </a:r>
          </a:p>
          <a:p>
            <a:r>
              <a:rPr lang="hu-HU" dirty="0" smtClean="0">
                <a:solidFill>
                  <a:srgbClr val="FFFF00"/>
                </a:solidFill>
              </a:rPr>
              <a:t>Tehát (a végtelen sok leszármazottal rendelkezőekből) kijön egy végtelen hosszú ág.</a:t>
            </a:r>
          </a:p>
          <a:p>
            <a:r>
              <a:rPr lang="hu-HU" smtClean="0">
                <a:solidFill>
                  <a:srgbClr val="FFFF00"/>
                </a:solidFill>
              </a:rPr>
              <a:t>De egy végtelen hosszú ág nem lehet zárt, a zártság mindig kiderül véges sok lépésben.  Ezzel ellentmondásba kerültünk az A. esettel. Tehát a fán mégse lehetett végtelen sok mondat.</a:t>
            </a:r>
            <a:endParaRPr lang="en-US" dirty="0">
              <a:solidFill>
                <a:srgbClr val="FFFF00"/>
              </a:solidFill>
            </a:endParaRPr>
          </a:p>
        </p:txBody>
      </p:sp>
    </p:spTree>
    <p:extLst>
      <p:ext uri="{BB962C8B-B14F-4D97-AF65-F5344CB8AC3E}">
        <p14:creationId xmlns:p14="http://schemas.microsoft.com/office/powerpoint/2010/main" val="416969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395536" y="908720"/>
            <a:ext cx="8424936" cy="3600986"/>
          </a:xfrm>
          <a:prstGeom prst="rect">
            <a:avLst/>
          </a:prstGeom>
          <a:noFill/>
        </p:spPr>
        <p:txBody>
          <a:bodyPr wrap="square" rtlCol="0">
            <a:spAutoFit/>
          </a:bodyPr>
          <a:lstStyle/>
          <a:p>
            <a:r>
              <a:rPr lang="hu-HU" smtClean="0">
                <a:solidFill>
                  <a:srgbClr val="FFFF00"/>
                </a:solidFill>
              </a:rPr>
              <a:t>Tehát:</a:t>
            </a:r>
          </a:p>
          <a:p>
            <a:r>
              <a:rPr lang="hu-HU" smtClean="0">
                <a:solidFill>
                  <a:srgbClr val="FFFF00"/>
                </a:solidFill>
              </a:rPr>
              <a:t> </a:t>
            </a:r>
            <a:endParaRPr lang="hu-HU" dirty="0" smtClean="0">
              <a:solidFill>
                <a:srgbClr val="FFFF00"/>
              </a:solidFill>
            </a:endParaRPr>
          </a:p>
          <a:p>
            <a:pPr marL="400050" indent="-400050">
              <a:buFont typeface="+mj-lt"/>
              <a:buAutoNum type="romanUcPeriod" startAt="6"/>
            </a:pPr>
            <a:r>
              <a:rPr lang="hu-HU" smtClean="0">
                <a:solidFill>
                  <a:srgbClr val="FFFF00"/>
                </a:solidFill>
              </a:rPr>
              <a:t>Ha </a:t>
            </a:r>
            <a:r>
              <a:rPr lang="hu-HU" dirty="0" smtClean="0">
                <a:solidFill>
                  <a:srgbClr val="FFFF00"/>
                </a:solidFill>
              </a:rPr>
              <a:t>egy kijelentéslogikai következtetés helyes, akkor a helyességet a hozzá </a:t>
            </a:r>
            <a:r>
              <a:rPr lang="hu-HU" smtClean="0">
                <a:solidFill>
                  <a:srgbClr val="FFFF00"/>
                </a:solidFill>
              </a:rPr>
              <a:t>tartozó (szigorított eljárással készített) analitikus </a:t>
            </a:r>
            <a:r>
              <a:rPr lang="hu-HU" dirty="0" smtClean="0">
                <a:solidFill>
                  <a:srgbClr val="FFFF00"/>
                </a:solidFill>
              </a:rPr>
              <a:t>fa véges sok lépésben bizonyítja azzal, hogy zárt lesz. (Teljességi tétel, Kurt GÖDEL, 1930.) </a:t>
            </a:r>
          </a:p>
          <a:p>
            <a:endParaRPr lang="hu-HU" dirty="0" smtClean="0">
              <a:solidFill>
                <a:srgbClr val="FFFF00"/>
              </a:solidFill>
            </a:endParaRPr>
          </a:p>
          <a:p>
            <a:r>
              <a:rPr lang="hu-HU" dirty="0" smtClean="0">
                <a:solidFill>
                  <a:srgbClr val="FFFF00"/>
                </a:solidFill>
              </a:rPr>
              <a:t>De akkor csak véges sok premissza szerepelhetett rajta!</a:t>
            </a:r>
          </a:p>
          <a:p>
            <a:r>
              <a:rPr lang="hu-HU" dirty="0" smtClean="0">
                <a:solidFill>
                  <a:srgbClr val="FFFF00"/>
                </a:solidFill>
              </a:rPr>
              <a:t>Azaz</a:t>
            </a:r>
            <a:r>
              <a:rPr lang="hu-HU" smtClean="0">
                <a:solidFill>
                  <a:srgbClr val="FFFF00"/>
                </a:solidFill>
              </a:rPr>
              <a:t>: </a:t>
            </a:r>
          </a:p>
          <a:p>
            <a:endParaRPr lang="hu-HU" dirty="0" smtClean="0">
              <a:solidFill>
                <a:srgbClr val="FFFF00"/>
              </a:solidFill>
            </a:endParaRPr>
          </a:p>
          <a:p>
            <a:pPr marL="400050" indent="-400050">
              <a:buFont typeface="+mj-lt"/>
              <a:buAutoNum type="romanUcPeriod" startAt="7"/>
            </a:pPr>
            <a:r>
              <a:rPr lang="hu-HU" smtClean="0">
                <a:solidFill>
                  <a:srgbClr val="FFFF00"/>
                </a:solidFill>
              </a:rPr>
              <a:t>Ha </a:t>
            </a:r>
            <a:r>
              <a:rPr lang="hu-HU" dirty="0" smtClean="0">
                <a:solidFill>
                  <a:srgbClr val="FFFF00"/>
                </a:solidFill>
              </a:rPr>
              <a:t>(kijelentéslogikában) egy </a:t>
            </a:r>
            <a:r>
              <a:rPr lang="hu-HU" dirty="0" smtClean="0">
                <a:solidFill>
                  <a:srgbClr val="FFFF00"/>
                </a:solidFill>
                <a:latin typeface="Monotype Corsiva"/>
              </a:rPr>
              <a:t> </a:t>
            </a:r>
            <a:r>
              <a:rPr lang="hu-HU" sz="2400" dirty="0" smtClean="0">
                <a:solidFill>
                  <a:srgbClr val="FFFF00"/>
                </a:solidFill>
                <a:latin typeface="Monotype Corsiva"/>
              </a:rPr>
              <a:t>P</a:t>
            </a:r>
            <a:r>
              <a:rPr lang="hu-HU" sz="2000" dirty="0" smtClean="0">
                <a:solidFill>
                  <a:srgbClr val="FFFF00"/>
                </a:solidFill>
                <a:latin typeface="Monotype Corsiva"/>
              </a:rPr>
              <a:t> </a:t>
            </a:r>
            <a:r>
              <a:rPr lang="hu-HU" dirty="0" smtClean="0">
                <a:solidFill>
                  <a:srgbClr val="FFFF00"/>
                </a:solidFill>
              </a:rPr>
              <a:t>premisszahalmazból következik egy K konklúzió, </a:t>
            </a:r>
            <a:r>
              <a:rPr lang="hu-HU" smtClean="0">
                <a:solidFill>
                  <a:srgbClr val="FFFF00"/>
                </a:solidFill>
              </a:rPr>
              <a:t>akkor </a:t>
            </a:r>
            <a:r>
              <a:rPr lang="hu-HU" sz="2400" smtClean="0">
                <a:solidFill>
                  <a:srgbClr val="FFFF00"/>
                </a:solidFill>
                <a:latin typeface="Monotype Corsiva"/>
              </a:rPr>
              <a:t>P</a:t>
            </a:r>
            <a:r>
              <a:rPr lang="hu-HU" sz="2000" smtClean="0">
                <a:solidFill>
                  <a:srgbClr val="FFFF00"/>
                </a:solidFill>
              </a:rPr>
              <a:t>-</a:t>
            </a:r>
            <a:r>
              <a:rPr lang="hu-HU" smtClean="0">
                <a:solidFill>
                  <a:srgbClr val="FFFF00"/>
                </a:solidFill>
              </a:rPr>
              <a:t>nek </a:t>
            </a:r>
            <a:r>
              <a:rPr lang="hu-HU" dirty="0" smtClean="0">
                <a:solidFill>
                  <a:srgbClr val="FFFF00"/>
                </a:solidFill>
              </a:rPr>
              <a:t>van olyan véges része is, amelyből következik K. (Kompaktsági tétel kijelentéslogikára.)</a:t>
            </a:r>
            <a:endParaRPr lang="en-US" dirty="0">
              <a:solidFill>
                <a:srgbClr val="FFFF00"/>
              </a:solidFill>
            </a:endParaRPr>
          </a:p>
        </p:txBody>
      </p:sp>
    </p:spTree>
    <p:extLst>
      <p:ext uri="{BB962C8B-B14F-4D97-AF65-F5344CB8AC3E}">
        <p14:creationId xmlns:p14="http://schemas.microsoft.com/office/powerpoint/2010/main" val="296926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398</TotalTime>
  <Words>852</Words>
  <Application>Microsoft Office PowerPoint</Application>
  <PresentationFormat>Diavetítés a képernyőre (4:3 oldalarány)</PresentationFormat>
  <Paragraphs>71</Paragraphs>
  <Slides>8</Slides>
  <Notes>0</Notes>
  <HiddenSlides>0</HiddenSlides>
  <MMClips>0</MMClips>
  <ScaleCrop>false</ScaleCrop>
  <HeadingPairs>
    <vt:vector size="4" baseType="variant">
      <vt:variant>
        <vt:lpstr>Téma</vt:lpstr>
      </vt:variant>
      <vt:variant>
        <vt:i4>1</vt:i4>
      </vt:variant>
      <vt:variant>
        <vt:lpstr>Diacímek</vt:lpstr>
      </vt:variant>
      <vt:variant>
        <vt:i4>8</vt:i4>
      </vt:variant>
    </vt:vector>
  </HeadingPairs>
  <TitlesOfParts>
    <vt:vector size="9" baseType="lpstr">
      <vt:lpstr>Áramlás</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andras</dc:creator>
  <cp:lastModifiedBy>andras</cp:lastModifiedBy>
  <cp:revision>17</cp:revision>
  <dcterms:created xsi:type="dcterms:W3CDTF">2016-05-12T06:23:54Z</dcterms:created>
  <dcterms:modified xsi:type="dcterms:W3CDTF">2016-09-14T16:42:37Z</dcterms:modified>
</cp:coreProperties>
</file>