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7" r:id="rId2"/>
    <p:sldId id="258" r:id="rId3"/>
    <p:sldId id="265" r:id="rId4"/>
    <p:sldId id="264" r:id="rId5"/>
    <p:sldId id="260" r:id="rId6"/>
    <p:sldId id="263" r:id="rId7"/>
    <p:sldId id="266" r:id="rId8"/>
    <p:sldId id="267" r:id="rId9"/>
    <p:sldId id="259" r:id="rId10"/>
    <p:sldId id="268" r:id="rId1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4" autoAdjust="0"/>
    <p:restoredTop sz="94747" autoAdjust="0"/>
  </p:normalViewPr>
  <p:slideViewPr>
    <p:cSldViewPr>
      <p:cViewPr varScale="1">
        <p:scale>
          <a:sx n="77" d="100"/>
          <a:sy n="77" d="100"/>
        </p:scale>
        <p:origin x="96" y="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7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5D4F4C0-4495-499E-A532-7794F025B3CF}" type="datetimeFigureOut">
              <a:rPr lang="hu-HU"/>
              <a:pPr>
                <a:defRPr/>
              </a:pPr>
              <a:t>2020. 02. 12.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3840A74-30C6-4507-B3A6-66E4D14E570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9540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iakép hely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Jegyzetek hely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/>
          </a:p>
        </p:txBody>
      </p:sp>
      <p:sp>
        <p:nvSpPr>
          <p:cNvPr id="12292" name="Dia számának hely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76BD22C-0735-4084-AEEF-9FA78094B76C}" type="slidenum">
              <a:rPr lang="hu-HU" smtClean="0"/>
              <a:pPr/>
              <a:t>2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0D60CC9-223F-45BC-99FC-6A6C3D05E6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60BAAB9-8CFE-4C99-A63A-CB04BE2597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B96786E-1493-4776-8383-12D8D2F55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AE0919E-4ECE-4A3B-AE53-3B8EA0D76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E54EE3D-DE38-4EC4-B289-01EF0978A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15C977-F401-470E-A243-199B7E390CB9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0560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C13C0FF-D8C5-4D4C-86D1-F72956FE7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5F7BE84-059F-4ABA-88D7-DD989C6C75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C53586F-2FF0-43D8-9E7A-DFE6AD6CC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D99C3D4-E745-494D-B4D2-231B19085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AFCAC4D-70BC-4642-B1A5-68A28F85B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631518-4FAE-42C9-B1C7-9C9D5963944B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1936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4C926384-58B0-4ED0-9671-9119686E3F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3F7704AC-53D1-49E3-95EE-7512021433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82054AD-4CA6-4529-B9AD-18AC7468B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EEEC40E-F17E-44A1-B404-06D8D9544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103F482-383A-48E2-B5C6-C4B8E43B0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7B90EF-A541-4BEA-89D7-38918AF21A15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9168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830D587-6D90-4446-9025-AFB10C3AE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39B393E-A791-4D08-AFCC-9B88D43AE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19E9D59-6514-4D6D-9C5B-F3B098249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55A28D4-CF6B-4509-950D-81E4642A9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293135D-695B-46E1-B305-BE2717274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448935-4B69-4DE7-8319-FDBC0AC49D2B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73398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B62E197-48CE-46E4-B259-86460578E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58A9A20-F5AE-4C7A-BBA2-B52258CE8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B63B37E-293C-442E-85D8-9DB697364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484E9EC-6CB7-44EE-8FFF-E9B169E87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14F7973-FD41-4DEF-B7C0-4718728E1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9BD8F2-CD70-47CF-A8C4-070ADA1C38B2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03422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E8F1EBB-5E0C-4A93-B87D-63E27E749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9470054-562B-4582-8152-7FFBD50802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274A9917-8437-4A7E-A15D-0C52F532CA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7CDE54E7-3C41-4F4D-8B5B-E090F3FBC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1673355-6EF5-4459-97EF-55DBFE244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FD77E4D-3272-4B08-8689-22A39C595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374CF1-43D5-4053-B7E4-FDD996ADBA2B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16504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8E0123E-06EF-411F-B47D-F6259A977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A010341-1201-4D4C-9DDB-B1519B612D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715EC9A-AEB3-42FF-AB39-3D520E476C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F209B322-9650-486B-B984-70B8DA30DC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618471DF-115A-47CB-9520-296BF249AD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9EF9CFDB-2F24-4DE2-8A4F-3C0F2F498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95E12FA5-C571-4F3B-B63C-C8655437F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B3BDD136-697F-4D40-968E-D980825BF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F68D4D-2061-4078-B72E-478381923243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9031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DA090A0-BB61-4BE1-B8A5-32B4ADF8A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33E0AFD7-FFA6-4F3C-A727-03BB9E1DB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9A36FB2E-A781-4D66-94A2-F4854857E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E57ADD5B-8C7E-43BD-ADED-7FA58FA22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E998D5-D9F6-47B8-A9C4-CD0DFB857E60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16086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C4D2BE1A-EEA5-4CBF-BE0C-B5C2B064A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8664F8B5-6231-4017-81B2-ED04B740F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774B0C72-CDEC-412A-AF85-1689F6F31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53A4F7-0DFE-4291-99B4-6F75F46DF50F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7123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56D3FA4-1A02-48E7-B1DD-F8BB7F77D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81804A8-25EE-45DA-87A4-9FF559CDF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282FE77B-E536-45E2-803D-2887A7563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49ACEF9-8BB6-4716-82AF-3BC8F5261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97685D8-6FB1-4913-B961-5DAD21CE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DC2063C-09EA-4A33-B463-C93288040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1AF941-6BDA-4B49-8B24-E121F1672DD2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0078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B716010-7EB2-4B17-B3CE-74A450BA5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1BE069DA-9CCE-47E3-9B69-82330418E6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6C33C93-C7DB-45DD-8662-CFA31CAA2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510FFFE-1B95-44D7-A8DF-94351A7F1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AE2A078-04DB-4149-941D-88DD0426D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B754C94-5428-4F4B-8A64-1827C86F8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5C5EC8-F000-41FC-9C1E-1EE42BE59D42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3512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7804C768-833F-45B5-B59F-965A81BD7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30B21F9-9E07-46E0-B81B-A5F25BD838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25F6352-CE93-4700-A88C-88DFA111F4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A3E2EBC-3732-4CA5-ABFD-5FF763CEB5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9506714-4B94-4126-8CBA-77A4A2E620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FAA6029-5B9B-47DE-BCAC-6EF2ED1C94D7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41567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uzsa.tbitai.me/" TargetMode="External"/><Relationship Id="rId2" Type="http://schemas.openxmlformats.org/officeDocument/2006/relationships/hyperlink" Target="mailto:mate.andras53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hil.elte.hu/mate/logszem/logszem.html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algn="ctr"/>
            <a:r>
              <a:rPr lang="hu-HU"/>
              <a:t>Logika szeminárium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628800"/>
            <a:ext cx="8229600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hu-HU" sz="2400"/>
              <a:t>http://phil.elte.hu/mate/logszem/logszem.html</a:t>
            </a:r>
          </a:p>
          <a:p>
            <a:pPr algn="ctr">
              <a:buFontTx/>
              <a:buNone/>
            </a:pPr>
            <a:r>
              <a:rPr lang="hu-HU" sz="2400"/>
              <a:t>Előadó: Máté András ny. docens </a:t>
            </a:r>
            <a:r>
              <a:rPr lang="hu-HU" sz="240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mate.andras53@gmail.com</a:t>
            </a:r>
            <a:endParaRPr lang="hu-HU" sz="2400"/>
          </a:p>
          <a:p>
            <a:pPr algn="ctr">
              <a:buFontTx/>
              <a:buNone/>
            </a:pPr>
            <a:r>
              <a:rPr lang="hu-HU" sz="2400"/>
              <a:t>Tananyag:</a:t>
            </a:r>
          </a:p>
          <a:p>
            <a:pPr algn="ctr">
              <a:buFontTx/>
              <a:buNone/>
            </a:pPr>
            <a:r>
              <a:rPr lang="hu-HU" sz="2800"/>
              <a:t>Barwise-Etchemendy: </a:t>
            </a:r>
            <a:r>
              <a:rPr lang="hu-HU" sz="2800" i="1"/>
              <a:t>Language, Proof and Logic</a:t>
            </a:r>
            <a:endParaRPr lang="hu-HU" sz="2800"/>
          </a:p>
          <a:p>
            <a:pPr algn="ctr">
              <a:buFontTx/>
              <a:buNone/>
            </a:pPr>
            <a:r>
              <a:rPr lang="hu-HU" sz="2400"/>
              <a:t>Stanford:CSLI</a:t>
            </a:r>
            <a:br>
              <a:rPr lang="hu-HU" sz="2400"/>
            </a:br>
            <a:r>
              <a:rPr lang="hu-HU" sz="2400"/>
              <a:t>(Tarski’s World, Boole)</a:t>
            </a:r>
          </a:p>
          <a:p>
            <a:pPr algn="ctr">
              <a:buFontTx/>
              <a:buNone/>
            </a:pPr>
            <a:r>
              <a:rPr lang="hu-HU" sz="2400"/>
              <a:t>+ Ruzsa (</a:t>
            </a:r>
            <a:r>
              <a:rPr lang="hu-HU" sz="2400">
                <a:hlinkClick r:id="rId3"/>
              </a:rPr>
              <a:t>https://ruzsa.tbitai.me/</a:t>
            </a:r>
            <a:r>
              <a:rPr lang="hu-HU" sz="2400"/>
              <a:t>)</a:t>
            </a:r>
          </a:p>
          <a:p>
            <a:pPr algn="ctr">
              <a:buFontTx/>
              <a:buNone/>
            </a:pPr>
            <a:r>
              <a:rPr lang="hu-HU" sz="2400"/>
              <a:t>A kurzus honlapja: </a:t>
            </a:r>
            <a:r>
              <a:rPr lang="hu-HU" sz="2400">
                <a:hlinkClick r:id="rId4"/>
              </a:rPr>
              <a:t>http://phil.elte.hu/mate/logszem/logszem.html</a:t>
            </a:r>
            <a:endParaRPr lang="hu-HU" sz="2400"/>
          </a:p>
          <a:p>
            <a:pPr algn="ctr">
              <a:buFontTx/>
              <a:buNone/>
            </a:pPr>
            <a:r>
              <a:rPr lang="hu-HU" sz="2400"/>
              <a:t>Értékelés:</a:t>
            </a:r>
            <a:br>
              <a:rPr lang="hu-HU" sz="2400"/>
            </a:br>
            <a:r>
              <a:rPr lang="hu-HU" sz="2400"/>
              <a:t>A beküldött feladatmegoldások alapján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620688"/>
            <a:ext cx="8229600" cy="5615905"/>
          </a:xfrm>
        </p:spPr>
        <p:txBody>
          <a:bodyPr rtlCol="0">
            <a:normAutofit lnSpcReduction="10000"/>
          </a:bodyPr>
          <a:lstStyle/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400" u="sng">
                <a:latin typeface="+mj-lt"/>
              </a:rPr>
              <a:t>2. FOL-ban</a:t>
            </a:r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hu-HU" sz="2400" u="sng">
              <a:latin typeface="+mj-lt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000"/>
              <a:t>Nevek és predikátumok tehát vannak a természetes nyelvekben is, de van még sok másfajta kifejezés is.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000"/>
              <a:t>	Példa: „gyorsan”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000"/>
              <a:t>Egy FOL-ban csak nevek és predikátumok vannak, meg néhány logikai kifejezés (pl. ‘Minden x-re igaz, hogy’).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000"/>
              <a:t>A predikátumok másképp működnek egy FOL-ban, mint a természetes nyelvekben.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000"/>
              <a:t>Pl. a fenti mondat megfelelője így nézne ki: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000"/>
              <a:t>	Átad(jóska, pista, pikk dáma)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hu-HU" sz="200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000"/>
              <a:t>Egy konkrét FOL-t az határoz meg, hogy milyen nevek és predikátumok vannak benne (a logikai szavak közösek).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000"/>
              <a:t>Egy FOL, amit példának használni fogunk: a blokknyelv (block language). </a:t>
            </a:r>
            <a:br>
              <a:rPr lang="hu-HU" sz="2000"/>
            </a:br>
            <a:r>
              <a:rPr lang="hu-HU" sz="2000"/>
              <a:t>Nevek benne: a, b, c, .... </a:t>
            </a:r>
            <a:br>
              <a:rPr lang="hu-HU" sz="2000"/>
            </a:br>
            <a:r>
              <a:rPr lang="hu-HU" sz="2000"/>
              <a:t>Predikátumok: Cube, Larger, Between, stb.</a:t>
            </a:r>
          </a:p>
        </p:txBody>
      </p:sp>
      <p:sp>
        <p:nvSpPr>
          <p:cNvPr id="2" name="Ellipszis feliratnak 1"/>
          <p:cNvSpPr/>
          <p:nvPr/>
        </p:nvSpPr>
        <p:spPr>
          <a:xfrm>
            <a:off x="4377557" y="1556792"/>
            <a:ext cx="4319587" cy="792162"/>
          </a:xfrm>
          <a:prstGeom prst="wedgeEllipseCallout">
            <a:avLst>
              <a:gd name="adj1" fmla="val -11865"/>
              <a:gd name="adj2" fmla="val 571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>
                <a:solidFill>
                  <a:srgbClr val="FFFF00"/>
                </a:solidFill>
              </a:rPr>
              <a:t>vagy még egy fajta kifejezés, de arról később</a:t>
            </a:r>
          </a:p>
        </p:txBody>
      </p:sp>
      <p:sp>
        <p:nvSpPr>
          <p:cNvPr id="3" name="Ellipszis feliratnak 2"/>
          <p:cNvSpPr/>
          <p:nvPr/>
        </p:nvSpPr>
        <p:spPr>
          <a:xfrm>
            <a:off x="5796136" y="3068960"/>
            <a:ext cx="3347864" cy="936625"/>
          </a:xfrm>
          <a:prstGeom prst="wedgeEllipseCallout">
            <a:avLst>
              <a:gd name="adj1" fmla="val -98471"/>
              <a:gd name="adj2" fmla="val 252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>
                <a:solidFill>
                  <a:srgbClr val="FFFF00"/>
                </a:solidFill>
              </a:rPr>
              <a:t>Prefix írásmód (predikátum az argumentumai előtt)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0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0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09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09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/>
          <a:lstStyle/>
          <a:p>
            <a:r>
              <a:rPr lang="hu-HU"/>
              <a:t>Mivel foglalkozik a logika?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24765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hu-HU" sz="2400"/>
              <a:t>Következtetésekkel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sz="2400"/>
              <a:t>Minden attó bág.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sz="2400"/>
              <a:t>Minden bág cékes.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sz="2400"/>
              <a:t>	Tehát?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sz="2400"/>
              <a:t>Minden attó cékes.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sz="2400"/>
              <a:t>Miért? 		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356100" y="1989138"/>
            <a:ext cx="360363" cy="3667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/>
              <a:t>1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4356100" y="2420938"/>
            <a:ext cx="360363" cy="3667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/>
              <a:t>2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4356100" y="3213100"/>
            <a:ext cx="360363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/>
              <a:t>3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683568" y="4420393"/>
            <a:ext cx="51847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2400">
                <a:latin typeface="+mn-lt"/>
              </a:rPr>
              <a:t>Egy másik következtetés:</a:t>
            </a:r>
          </a:p>
          <a:p>
            <a:r>
              <a:rPr lang="hu-HU" sz="2400">
                <a:latin typeface="+mn-lt"/>
              </a:rPr>
              <a:t>Minden attó bág. </a:t>
            </a:r>
          </a:p>
          <a:p>
            <a:r>
              <a:rPr lang="hu-HU" sz="2400">
                <a:latin typeface="+mn-lt"/>
              </a:rPr>
              <a:t>Van olyan bág, amelyik cékes.</a:t>
            </a:r>
          </a:p>
          <a:p>
            <a:r>
              <a:rPr lang="hu-HU" sz="2400">
                <a:latin typeface="+mn-lt"/>
              </a:rPr>
              <a:t>Tehát minden attó cékes</a:t>
            </a:r>
            <a:r>
              <a:rPr lang="hu-HU" sz="2400"/>
              <a:t>.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6300788" y="1773238"/>
            <a:ext cx="15843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/>
              <a:t>Mi a különbség ???</a:t>
            </a:r>
          </a:p>
        </p:txBody>
      </p:sp>
      <p:sp>
        <p:nvSpPr>
          <p:cNvPr id="4105" name="AutoShape 9"/>
          <p:cNvSpPr>
            <a:spLocks noChangeArrowheads="1"/>
          </p:cNvSpPr>
          <p:nvPr/>
        </p:nvSpPr>
        <p:spPr bwMode="auto">
          <a:xfrm>
            <a:off x="5292725" y="2924175"/>
            <a:ext cx="2016125" cy="936625"/>
          </a:xfrm>
          <a:prstGeom prst="wedgeEllipseCallout">
            <a:avLst>
              <a:gd name="adj1" fmla="val -63778"/>
              <a:gd name="adj2" fmla="val -8966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hu-HU">
                <a:solidFill>
                  <a:srgbClr val="FFFF00"/>
                </a:solidFill>
              </a:rPr>
              <a:t>Ez helyes</a:t>
            </a:r>
          </a:p>
        </p:txBody>
      </p:sp>
      <p:sp>
        <p:nvSpPr>
          <p:cNvPr id="4106" name="AutoShape 10"/>
          <p:cNvSpPr>
            <a:spLocks noChangeArrowheads="1"/>
          </p:cNvSpPr>
          <p:nvPr/>
        </p:nvSpPr>
        <p:spPr bwMode="auto">
          <a:xfrm>
            <a:off x="6659563" y="4797425"/>
            <a:ext cx="1943100" cy="1152525"/>
          </a:xfrm>
          <a:prstGeom prst="wedgeEllipseCallout">
            <a:avLst>
              <a:gd name="adj1" fmla="val -95750"/>
              <a:gd name="adj2" fmla="val -564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hu-HU">
                <a:solidFill>
                  <a:srgbClr val="FFFF00"/>
                </a:solidFill>
              </a:rPr>
              <a:t>Ez hibás (helytelen)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4932363" y="5190330"/>
            <a:ext cx="360362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/>
              <a:t>4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4932362" y="4797425"/>
            <a:ext cx="360363" cy="3667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/>
              <a:t>1</a:t>
            </a: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4868481" y="5583238"/>
            <a:ext cx="360363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00" grpId="0" animBg="1"/>
      <p:bldP spid="4101" grpId="0" animBg="1"/>
      <p:bldP spid="4102" grpId="0" animBg="1"/>
      <p:bldP spid="4103" grpId="0" uiExpand="1" build="allAtOnce"/>
      <p:bldP spid="4104" grpId="0"/>
      <p:bldP spid="4105" grpId="0" animBg="1"/>
      <p:bldP spid="4106" grpId="0" animBg="1"/>
      <p:bldP spid="4107" grpId="0" uiExpand="1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683568" y="980728"/>
            <a:ext cx="77768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>
                <a:latin typeface="+mn-lt"/>
              </a:rPr>
              <a:t>Minek van szerepe az első következtetés helyességében?</a:t>
            </a:r>
          </a:p>
          <a:p>
            <a:r>
              <a:rPr lang="hu-HU" sz="2400">
                <a:latin typeface="+mn-lt"/>
              </a:rPr>
              <a:t>Az ‘attó’, </a:t>
            </a:r>
            <a:r>
              <a:rPr lang="hu-HU" sz="2400"/>
              <a:t>‘</a:t>
            </a:r>
            <a:r>
              <a:rPr lang="hu-HU" sz="2400">
                <a:latin typeface="+mn-lt"/>
              </a:rPr>
              <a:t>bág’, </a:t>
            </a:r>
            <a:r>
              <a:rPr lang="hu-HU" sz="2400"/>
              <a:t>‘</a:t>
            </a:r>
            <a:r>
              <a:rPr lang="hu-HU" sz="2400">
                <a:latin typeface="+mn-lt"/>
              </a:rPr>
              <a:t>cékes’ „szavak” jelentésének biztosan nincs.</a:t>
            </a:r>
          </a:p>
          <a:p>
            <a:r>
              <a:rPr lang="hu-HU" sz="2400">
                <a:latin typeface="+mn-lt"/>
              </a:rPr>
              <a:t>Milyen értelmes kifejezéseket lehetne a helyükre írni?</a:t>
            </a:r>
          </a:p>
          <a:p>
            <a:r>
              <a:rPr lang="hu-HU" sz="2400">
                <a:latin typeface="+mn-lt"/>
              </a:rPr>
              <a:t>A </a:t>
            </a:r>
            <a:r>
              <a:rPr lang="hu-HU" sz="2400"/>
              <a:t>‘</a:t>
            </a:r>
            <a:r>
              <a:rPr lang="hu-HU" sz="2400">
                <a:latin typeface="+mn-lt"/>
              </a:rPr>
              <a:t>minden’ szó helyére milyen kifejezéseket lehetne írni úgy, hogy a mondatok értelmesek maradjanak?</a:t>
            </a:r>
          </a:p>
          <a:p>
            <a:endParaRPr lang="hu-HU" sz="2400">
              <a:latin typeface="+mn-lt"/>
            </a:endParaRPr>
          </a:p>
          <a:p>
            <a:endParaRPr lang="hu-HU" sz="2400">
              <a:latin typeface="+mn-lt"/>
            </a:endParaRPr>
          </a:p>
          <a:p>
            <a:endParaRPr lang="hu-HU" sz="2400">
              <a:latin typeface="+mn-lt"/>
            </a:endParaRPr>
          </a:p>
          <a:p>
            <a:r>
              <a:rPr lang="hu-HU" sz="2400">
                <a:latin typeface="+mn-lt"/>
              </a:rPr>
              <a:t>Helyes marad-e így is a következtetés?</a:t>
            </a:r>
            <a:endParaRPr lang="en-US" sz="2400">
              <a:latin typeface="+mn-lt"/>
            </a:endParaRPr>
          </a:p>
        </p:txBody>
      </p:sp>
      <p:sp>
        <p:nvSpPr>
          <p:cNvPr id="3" name="Felhő 2"/>
          <p:cNvSpPr/>
          <p:nvPr/>
        </p:nvSpPr>
        <p:spPr>
          <a:xfrm>
            <a:off x="2195736" y="2888940"/>
            <a:ext cx="4464496" cy="1080120"/>
          </a:xfrm>
          <a:prstGeom prst="cloudCallout">
            <a:avLst>
              <a:gd name="adj1" fmla="val -43711"/>
              <a:gd name="adj2" fmla="val -428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>
                <a:solidFill>
                  <a:srgbClr val="FFFF00"/>
                </a:solidFill>
              </a:rPr>
              <a:t>‘némely’, ‘három’, ‘sok’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100142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268413"/>
            <a:ext cx="8229600" cy="4814887"/>
          </a:xfrm>
        </p:spPr>
        <p:txBody>
          <a:bodyPr/>
          <a:lstStyle/>
          <a:p>
            <a:pPr>
              <a:buFontTx/>
              <a:buNone/>
            </a:pPr>
            <a:r>
              <a:rPr lang="hu-HU" sz="2400"/>
              <a:t>Miért helyes az egyik  és hibás a másik következtetés?</a:t>
            </a:r>
          </a:p>
          <a:p>
            <a:pPr>
              <a:buFontTx/>
              <a:buNone/>
            </a:pPr>
            <a:r>
              <a:rPr lang="hu-HU" sz="2400"/>
              <a:t>Legáltalánosabb válasz: </a:t>
            </a:r>
          </a:p>
          <a:p>
            <a:pPr>
              <a:buFontTx/>
              <a:buNone/>
            </a:pPr>
            <a:r>
              <a:rPr lang="hu-HU" sz="3600"/>
              <a:t>Egy állítás akkor következik egy vagy több másik állításból, ha nem lehetséges, hogy az utóbbiak (a </a:t>
            </a:r>
            <a:r>
              <a:rPr lang="hu-HU" sz="3600" i="1"/>
              <a:t>premisszák</a:t>
            </a:r>
            <a:r>
              <a:rPr lang="hu-HU" sz="3600"/>
              <a:t>) igazak legyenek, az előbbi (a </a:t>
            </a:r>
            <a:r>
              <a:rPr lang="hu-HU" sz="3600" i="1"/>
              <a:t>konklúzió</a:t>
            </a:r>
            <a:r>
              <a:rPr lang="hu-HU" sz="3600"/>
              <a:t>) pedig hamis.</a:t>
            </a:r>
          </a:p>
          <a:p>
            <a:pPr>
              <a:buFontTx/>
              <a:buNone/>
            </a:pPr>
            <a:r>
              <a:rPr lang="hu-HU" sz="2400"/>
              <a:t>Mi az, hogy „lehetséges”?</a:t>
            </a:r>
          </a:p>
        </p:txBody>
      </p:sp>
      <p:sp>
        <p:nvSpPr>
          <p:cNvPr id="2" name="Felhő 1"/>
          <p:cNvSpPr/>
          <p:nvPr/>
        </p:nvSpPr>
        <p:spPr>
          <a:xfrm>
            <a:off x="3635896" y="5013176"/>
            <a:ext cx="4968552" cy="1440160"/>
          </a:xfrm>
          <a:prstGeom prst="cloudCallout">
            <a:avLst>
              <a:gd name="adj1" fmla="val -43992"/>
              <a:gd name="adj2" fmla="val -299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>
                <a:solidFill>
                  <a:srgbClr val="FFFF00"/>
                </a:solidFill>
              </a:rPr>
              <a:t>Erre többféle válasz is adható. Ezért van több logikai elmélet.</a:t>
            </a:r>
            <a:endParaRPr lang="en-US" sz="2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Miféle diszciplína a logika?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idx="1"/>
          </p:nvPr>
        </p:nvSpPr>
        <p:spPr>
          <a:xfrm>
            <a:off x="468313" y="1844675"/>
            <a:ext cx="8229600" cy="3888581"/>
          </a:xfrm>
        </p:spPr>
        <p:txBody>
          <a:bodyPr/>
          <a:lstStyle/>
          <a:p>
            <a:pPr>
              <a:buFontTx/>
              <a:buNone/>
            </a:pPr>
            <a:r>
              <a:rPr lang="hu-HU" sz="2400"/>
              <a:t>A filozófia eszköze, módszere </a:t>
            </a:r>
            <a:br>
              <a:rPr lang="hu-HU" sz="2400"/>
            </a:br>
            <a:r>
              <a:rPr lang="hu-HU" sz="2400"/>
              <a:t>Arisztotelész: </a:t>
            </a:r>
            <a:r>
              <a:rPr lang="hu-HU" sz="2400" i="1"/>
              <a:t>Organon</a:t>
            </a:r>
            <a:r>
              <a:rPr lang="hu-HU" sz="2400"/>
              <a:t> (Kr. e. 4. sz.)</a:t>
            </a:r>
          </a:p>
          <a:p>
            <a:pPr>
              <a:buFontTx/>
              <a:buNone/>
            </a:pPr>
            <a:r>
              <a:rPr lang="hu-HU" sz="2400"/>
              <a:t>Matematikai tudomány </a:t>
            </a:r>
            <a:br>
              <a:rPr lang="hu-HU" sz="2400"/>
            </a:br>
            <a:r>
              <a:rPr lang="hu-HU" sz="2400"/>
              <a:t>Boole: </a:t>
            </a:r>
            <a:r>
              <a:rPr lang="hu-HU" sz="2400" i="1"/>
              <a:t>The Mathematical Analysis of Logic </a:t>
            </a:r>
            <a:r>
              <a:rPr lang="hu-HU" sz="2400"/>
              <a:t>(1847)</a:t>
            </a:r>
            <a:br>
              <a:rPr lang="hu-HU" sz="2400"/>
            </a:br>
            <a:r>
              <a:rPr lang="hu-HU" sz="2400"/>
              <a:t>Frege: </a:t>
            </a:r>
            <a:r>
              <a:rPr lang="hu-HU" sz="2400" i="1"/>
              <a:t>Begriffsschrift</a:t>
            </a:r>
            <a:r>
              <a:rPr lang="hu-HU" sz="2400"/>
              <a:t> (1879)</a:t>
            </a:r>
          </a:p>
          <a:p>
            <a:pPr>
              <a:buFontTx/>
              <a:buNone/>
            </a:pPr>
            <a:r>
              <a:rPr lang="hu-HU" sz="2400"/>
              <a:t>Jelentősége: minden tudományos vizsgálódás alapvető fontosságú része, de mindennapi tevékenységeinknek is lényeges eleme az érvelés. Érveléseink értékét meghatározza, hogy közben helyesen következtetünk-e, vagy sem.</a:t>
            </a:r>
          </a:p>
          <a:p>
            <a:pPr>
              <a:buFontTx/>
              <a:buNone/>
            </a:pPr>
            <a:r>
              <a:rPr lang="hu-HU" sz="2400"/>
              <a:t>Korlátja: nem lehet tőle megtanulni „jól” következtetni.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pPr>
              <a:buFontTx/>
              <a:buNone/>
            </a:pPr>
            <a:r>
              <a:rPr lang="hu-HU" sz="2400"/>
              <a:t>Fő feladat:</a:t>
            </a:r>
          </a:p>
          <a:p>
            <a:pPr>
              <a:buFontTx/>
              <a:buNone/>
            </a:pPr>
            <a:r>
              <a:rPr lang="hu-HU" sz="2400"/>
              <a:t>	Adott következtetések elemzése, kritikája</a:t>
            </a:r>
          </a:p>
          <a:p>
            <a:pPr>
              <a:buFontTx/>
              <a:buNone/>
            </a:pPr>
            <a:r>
              <a:rPr lang="hu-HU" sz="2400"/>
              <a:t>	Elméletek, kommunikációs/érvelési folyamatok modellezése</a:t>
            </a:r>
          </a:p>
          <a:p>
            <a:pPr>
              <a:buFontTx/>
              <a:buNone/>
            </a:pPr>
            <a:r>
              <a:rPr lang="hu-HU" sz="2400"/>
              <a:t>Fő alkalmazási területek:</a:t>
            </a:r>
          </a:p>
          <a:p>
            <a:pPr>
              <a:buFontTx/>
              <a:buNone/>
            </a:pPr>
            <a:r>
              <a:rPr lang="hu-HU" sz="2400"/>
              <a:t>	Matematika alapjai</a:t>
            </a:r>
          </a:p>
          <a:p>
            <a:pPr>
              <a:buFontTx/>
              <a:buNone/>
            </a:pPr>
            <a:r>
              <a:rPr lang="hu-HU" sz="2400"/>
              <a:t>	Filozófia</a:t>
            </a:r>
          </a:p>
          <a:p>
            <a:pPr>
              <a:buFontTx/>
              <a:buNone/>
            </a:pPr>
            <a:r>
              <a:rPr lang="hu-HU" sz="2400"/>
              <a:t>	Természettudományok elméleti része (fizika, biológia)</a:t>
            </a:r>
          </a:p>
          <a:p>
            <a:pPr>
              <a:buFontTx/>
              <a:buNone/>
            </a:pPr>
            <a:r>
              <a:rPr lang="hu-HU" sz="2400"/>
              <a:t>	Nyelvészet</a:t>
            </a:r>
          </a:p>
          <a:p>
            <a:pPr>
              <a:buFontTx/>
              <a:buNone/>
            </a:pPr>
            <a:r>
              <a:rPr lang="hu-HU" sz="2400"/>
              <a:t>	Számítástudomány</a:t>
            </a:r>
          </a:p>
          <a:p>
            <a:pPr>
              <a:buFontTx/>
              <a:buNone/>
            </a:pPr>
            <a:r>
              <a:rPr lang="hu-HU" sz="2400"/>
              <a:t>	Mesterséges intelligencia-kutatás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611188" y="765175"/>
            <a:ext cx="7777162" cy="295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hu-HU" altLang="en-US" sz="2400"/>
              <a:t>A matematikai vagy szimbolikus logika</a:t>
            </a:r>
          </a:p>
          <a:p>
            <a:r>
              <a:rPr lang="hu-HU" altLang="en-US" sz="2400" i="1"/>
              <a:t>formális nyelven </a:t>
            </a:r>
            <a:r>
              <a:rPr lang="hu-HU" altLang="en-US" sz="2400"/>
              <a:t>megfogalmazott következtetéseket vizsgál.</a:t>
            </a:r>
          </a:p>
          <a:p>
            <a:r>
              <a:rPr lang="hu-HU" altLang="en-US" sz="2400"/>
              <a:t>Mitől formális egy nyelv?</a:t>
            </a:r>
          </a:p>
          <a:p>
            <a:pPr>
              <a:buFontTx/>
              <a:buAutoNum type="arabicPeriod"/>
            </a:pPr>
            <a:r>
              <a:rPr lang="hu-HU" altLang="en-US" sz="2400"/>
              <a:t>Zárt elemi jelkészlete van.</a:t>
            </a:r>
          </a:p>
          <a:p>
            <a:pPr>
              <a:buFontTx/>
              <a:buAutoNum type="arabicPeriod"/>
            </a:pPr>
            <a:r>
              <a:rPr lang="hu-HU" altLang="en-US" sz="2400"/>
              <a:t>Szintaxisa definícióval meghatározott.</a:t>
            </a:r>
          </a:p>
          <a:p>
            <a:r>
              <a:rPr lang="hu-HU" altLang="en-US" sz="2400"/>
              <a:t>Ebben a kurzusban </a:t>
            </a:r>
            <a:r>
              <a:rPr lang="hu-HU" altLang="en-US" sz="2400" i="1"/>
              <a:t>elsőrendű nyelvekről</a:t>
            </a:r>
            <a:r>
              <a:rPr lang="hu-HU" altLang="en-US" sz="2400"/>
              <a:t> (FOL) lesz szó. </a:t>
            </a:r>
          </a:p>
          <a:p>
            <a:endParaRPr lang="hu-HU" altLang="en-US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1042988" y="3716338"/>
            <a:ext cx="6049962" cy="936625"/>
          </a:xfrm>
          <a:prstGeom prst="wedgeEllipseCallout">
            <a:avLst>
              <a:gd name="adj1" fmla="val 907"/>
              <a:gd name="adj2" fmla="val -9525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/>
            <a:r>
              <a:rPr lang="hu-HU" altLang="en-US">
                <a:solidFill>
                  <a:srgbClr val="FFFF00"/>
                </a:solidFill>
              </a:rPr>
              <a:t>Korlátozást jelent abban, milyen típusú jelek fordulhatnak elő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755650" y="4797425"/>
            <a:ext cx="8064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hu-HU" altLang="en-US" sz="2400"/>
              <a:t>Egy elsőrendű nyelv legfontosabb kifejezései: </a:t>
            </a:r>
            <a:r>
              <a:rPr lang="hu-HU" altLang="en-US" sz="2400">
                <a:sym typeface="Symbol" pitchFamily="18" charset="2"/>
              </a:rPr>
              <a:t></a:t>
            </a:r>
            <a:r>
              <a:rPr lang="hu-HU" altLang="en-US" sz="2400" i="1">
                <a:sym typeface="Symbol" pitchFamily="18" charset="2"/>
              </a:rPr>
              <a:t>x... , </a:t>
            </a:r>
            <a:r>
              <a:rPr lang="hu-HU" altLang="en-US" sz="2400">
                <a:sym typeface="Symbol" pitchFamily="18" charset="2"/>
              </a:rPr>
              <a:t></a:t>
            </a:r>
            <a:r>
              <a:rPr lang="hu-HU" altLang="en-US" sz="2400" i="1">
                <a:sym typeface="Symbol" pitchFamily="18" charset="2"/>
              </a:rPr>
              <a:t>y...</a:t>
            </a:r>
            <a:endParaRPr lang="hu-HU" altLang="en-US" sz="2400">
              <a:sym typeface="Symbol" pitchFamily="18" charset="2"/>
            </a:endParaRPr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>
            <a:off x="2484438" y="5300663"/>
            <a:ext cx="3025775" cy="865187"/>
          </a:xfrm>
          <a:prstGeom prst="wedgeRoundRectCallout">
            <a:avLst>
              <a:gd name="adj1" fmla="val 97483"/>
              <a:gd name="adj2" fmla="val -6431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/>
            <a:r>
              <a:rPr lang="hu-HU" altLang="en-US">
                <a:solidFill>
                  <a:srgbClr val="FFFF00"/>
                </a:solidFill>
              </a:rPr>
              <a:t>Minden </a:t>
            </a:r>
            <a:r>
              <a:rPr lang="hu-HU" altLang="en-US" i="1">
                <a:solidFill>
                  <a:srgbClr val="FFFF00"/>
                </a:solidFill>
              </a:rPr>
              <a:t>x</a:t>
            </a:r>
            <a:r>
              <a:rPr lang="hu-HU" altLang="en-US">
                <a:solidFill>
                  <a:srgbClr val="FFFF00"/>
                </a:solidFill>
              </a:rPr>
              <a:t> dologra igaz, hogy ...</a:t>
            </a:r>
          </a:p>
        </p:txBody>
      </p:sp>
      <p:sp>
        <p:nvSpPr>
          <p:cNvPr id="8200" name="AutoShape 8"/>
          <p:cNvSpPr>
            <a:spLocks noChangeArrowheads="1"/>
          </p:cNvSpPr>
          <p:nvPr/>
        </p:nvSpPr>
        <p:spPr bwMode="auto">
          <a:xfrm>
            <a:off x="5940425" y="5661025"/>
            <a:ext cx="2879725" cy="720725"/>
          </a:xfrm>
          <a:prstGeom prst="wedgeRoundRectCallout">
            <a:avLst>
              <a:gd name="adj1" fmla="val 15830"/>
              <a:gd name="adj2" fmla="val -113937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/>
            <a:r>
              <a:rPr lang="hu-HU" altLang="en-US">
                <a:solidFill>
                  <a:srgbClr val="FFFF00"/>
                </a:solidFill>
              </a:rPr>
              <a:t>Van olyan </a:t>
            </a:r>
            <a:r>
              <a:rPr lang="hu-HU" altLang="en-US" i="1">
                <a:solidFill>
                  <a:srgbClr val="FFFF00"/>
                </a:solidFill>
              </a:rPr>
              <a:t>y</a:t>
            </a:r>
            <a:r>
              <a:rPr lang="hu-HU" altLang="en-US">
                <a:solidFill>
                  <a:srgbClr val="FFFF00"/>
                </a:solidFill>
              </a:rPr>
              <a:t> dolog, amelyre igaz, hogy ...</a:t>
            </a:r>
          </a:p>
        </p:txBody>
      </p:sp>
    </p:spTree>
    <p:extLst>
      <p:ext uri="{BB962C8B-B14F-4D97-AF65-F5344CB8AC3E}">
        <p14:creationId xmlns:p14="http://schemas.microsoft.com/office/powerpoint/2010/main" val="549498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nimBg="1"/>
      <p:bldP spid="8198" grpId="0"/>
      <p:bldP spid="8199" grpId="0" animBg="1"/>
      <p:bldP spid="820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765175"/>
            <a:ext cx="8229600" cy="511175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400"/>
              <a:t>A FOL nyelvek szintaxisa eltér a megszokottól: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400"/>
              <a:t>Van olyan bág, amelyik cékes </a:t>
            </a:r>
            <a:r>
              <a:rPr lang="hu-HU" sz="2400">
                <a:sym typeface="Wingdings" pitchFamily="2" charset="2"/>
              </a:rPr>
              <a:t> Van olyan </a:t>
            </a:r>
            <a:r>
              <a:rPr lang="hu-HU" sz="2400" i="1">
                <a:sym typeface="Wingdings" pitchFamily="2" charset="2"/>
              </a:rPr>
              <a:t>y</a:t>
            </a:r>
            <a:r>
              <a:rPr lang="hu-HU" sz="2400">
                <a:sym typeface="Wingdings" pitchFamily="2" charset="2"/>
              </a:rPr>
              <a:t> dolog, hogy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400">
                <a:sym typeface="Wingdings" pitchFamily="2" charset="2"/>
              </a:rPr>
              <a:t>						(y bág és y cékes)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400">
                <a:sym typeface="Wingdings" pitchFamily="2" charset="2"/>
              </a:rPr>
              <a:t>Vannak bennük olyan elemek, amelyeknek nincs (pontos) megfelelője a köznyelvben.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400">
                <a:sym typeface="Wingdings" pitchFamily="2" charset="2"/>
              </a:rPr>
              <a:t>Van olyan elem, aminek van pontos köznyelvi megfelelője, de a köznyelvi mondatban mégse fordul elő.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400">
                <a:sym typeface="Wingdings" pitchFamily="2" charset="2"/>
              </a:rPr>
              <a:t>Az egész FOL-mondat jelenti ugyanazt, mint a köznyelvi mondat, de a részek közt nincs ilyen megfelelés.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400">
                <a:sym typeface="Wingdings" pitchFamily="2" charset="2"/>
              </a:rPr>
              <a:t>Interpretált nyelv: minden kifejezésről tudjuk, hogy mit jelent és tudhatjuk, mire vonatkozik. Pl. a magyar köznyelv.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400">
                <a:sym typeface="Wingdings" pitchFamily="2" charset="2"/>
              </a:rPr>
              <a:t>Interpretálatlan nyelv: egyes kifejezéseknek (a nem-logikaiaknak) nem tudjuk a jelentését, csak a szintaktikai szerepét (paraméterek - lásd attó-bág-cékes).</a:t>
            </a:r>
            <a:endParaRPr lang="hu-HU" sz="2400"/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 flipV="1">
            <a:off x="4067175" y="1412875"/>
            <a:ext cx="990600" cy="503238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 flipV="1">
            <a:off x="3387973" y="1407055"/>
            <a:ext cx="2534134" cy="60033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" name="Egyenes összekötő 2"/>
          <p:cNvCxnSpPr>
            <a:cxnSpLocks/>
          </p:cNvCxnSpPr>
          <p:nvPr/>
        </p:nvCxnSpPr>
        <p:spPr>
          <a:xfrm flipV="1">
            <a:off x="3182864" y="1376636"/>
            <a:ext cx="2109216" cy="67230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Egyenes összekötő 4"/>
          <p:cNvCxnSpPr/>
          <p:nvPr/>
        </p:nvCxnSpPr>
        <p:spPr>
          <a:xfrm>
            <a:off x="5922107" y="1407055"/>
            <a:ext cx="288925" cy="0"/>
          </a:xfrm>
          <a:prstGeom prst="line">
            <a:avLst/>
          </a:prstGeom>
          <a:ln w="158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>
            <a:cxnSpLocks/>
          </p:cNvCxnSpPr>
          <p:nvPr/>
        </p:nvCxnSpPr>
        <p:spPr>
          <a:xfrm flipH="1" flipV="1">
            <a:off x="5004048" y="1773238"/>
            <a:ext cx="53727" cy="8636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11"/>
          <p:cNvCxnSpPr/>
          <p:nvPr/>
        </p:nvCxnSpPr>
        <p:spPr>
          <a:xfrm>
            <a:off x="5940425" y="1773238"/>
            <a:ext cx="287338" cy="0"/>
          </a:xfrm>
          <a:prstGeom prst="line">
            <a:avLst/>
          </a:prstGeom>
          <a:ln w="158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3442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nimBg="1"/>
      <p:bldP spid="92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  <a:ln>
            <a:solidFill>
              <a:schemeClr val="accent2"/>
            </a:solidFill>
          </a:ln>
        </p:spPr>
        <p:txBody>
          <a:bodyPr/>
          <a:lstStyle/>
          <a:p>
            <a:pPr algn="ctr"/>
            <a:r>
              <a:rPr lang="hu-HU" altLang="en-US" sz="3600"/>
              <a:t>Atomi mondatok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83887"/>
            <a:ext cx="8229600" cy="4968899"/>
          </a:xfrm>
          <a:ln>
            <a:solidFill>
              <a:schemeClr val="accent2"/>
            </a:solidFill>
          </a:ln>
        </p:spPr>
        <p:txBody>
          <a:bodyPr>
            <a:normAutofit fontScale="92500" lnSpcReduction="20000"/>
          </a:bodyPr>
          <a:lstStyle/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hu-HU" sz="2400" u="sng">
              <a:latin typeface="+mj-lt"/>
            </a:endParaRPr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400" u="sng">
                <a:latin typeface="+mj-lt"/>
              </a:rPr>
              <a:t>1. Általában, köznyelvben (ill. tetszőleges nyelvben)</a:t>
            </a:r>
            <a:r>
              <a:rPr lang="hu-HU" sz="2400"/>
              <a:t>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000"/>
              <a:t>Amiben egy vagy több dolgot megnevezünk, és ezekről állítunk valamit.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000"/>
              <a:t>Pl: „Jóska átadta a pikk dámát Pistának”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hu-HU" sz="240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hu-HU" sz="240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hu-HU" sz="240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hu-HU" sz="240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hu-HU" sz="240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hu-HU" sz="240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hu-HU" sz="240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hu-HU" sz="200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000"/>
              <a:t>A neveket a predikátum </a:t>
            </a:r>
            <a:r>
              <a:rPr lang="hu-HU" sz="2000" u="sng"/>
              <a:t>argumentumainak </a:t>
            </a:r>
            <a:r>
              <a:rPr lang="hu-HU" sz="2000"/>
              <a:t>mondjuk.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000"/>
              <a:t>Egyszerűbb: „Ráró egy ló”.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sz="2000"/>
              <a:t>Kérdés: A „Minden attó bág” atomi mondat-e?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V="1">
            <a:off x="3312205" y="2636911"/>
            <a:ext cx="827747" cy="93734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 flipV="1">
            <a:off x="1331912" y="2636909"/>
            <a:ext cx="2016125" cy="972271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 flipH="1" flipV="1">
            <a:off x="3059832" y="2636910"/>
            <a:ext cx="252373" cy="100921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2736057" y="3717032"/>
            <a:ext cx="2449512" cy="720725"/>
          </a:xfrm>
          <a:prstGeom prst="wedgeRectCallout">
            <a:avLst>
              <a:gd name="adj1" fmla="val -26407"/>
              <a:gd name="adj2" fmla="val -68060"/>
            </a:avLst>
          </a:prstGeom>
          <a:solidFill>
            <a:schemeClr val="accent1"/>
          </a:solidFill>
          <a:ln w="127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/>
            <a:r>
              <a:rPr lang="hu-HU" altLang="en-US">
                <a:solidFill>
                  <a:srgbClr val="FFFF00"/>
                </a:solidFill>
              </a:rPr>
              <a:t>Személyek, dolgok megnevezései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 flipV="1">
            <a:off x="1331913" y="2528094"/>
            <a:ext cx="575791" cy="1404144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AutoShape 9"/>
          <p:cNvSpPr>
            <a:spLocks noChangeArrowheads="1"/>
          </p:cNvSpPr>
          <p:nvPr/>
        </p:nvSpPr>
        <p:spPr bwMode="auto">
          <a:xfrm>
            <a:off x="323850" y="3933825"/>
            <a:ext cx="2160588" cy="719138"/>
          </a:xfrm>
          <a:prstGeom prst="wedgeRectCallout">
            <a:avLst>
              <a:gd name="adj1" fmla="val -2977"/>
              <a:gd name="adj2" fmla="val 42273"/>
            </a:avLst>
          </a:prstGeom>
          <a:solidFill>
            <a:schemeClr val="accent1"/>
          </a:solidFill>
          <a:ln w="127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/>
            <a:r>
              <a:rPr lang="hu-HU" altLang="en-US">
                <a:solidFill>
                  <a:srgbClr val="FFFF00"/>
                </a:solidFill>
              </a:rPr>
              <a:t>Amit a megneve-zettekről állítunk</a:t>
            </a:r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2484438" y="4724400"/>
            <a:ext cx="2952750" cy="720725"/>
          </a:xfrm>
          <a:prstGeom prst="wedgeEllipseCallout">
            <a:avLst>
              <a:gd name="adj1" fmla="val -50551"/>
              <a:gd name="adj2" fmla="val -77972"/>
            </a:avLst>
          </a:prstGeom>
          <a:solidFill>
            <a:schemeClr val="accent1"/>
          </a:solidFill>
          <a:ln w="127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/>
            <a:r>
              <a:rPr lang="hu-HU" altLang="en-US" sz="2400" b="1">
                <a:solidFill>
                  <a:srgbClr val="FFFF00"/>
                </a:solidFill>
              </a:rPr>
              <a:t>Predikátum</a:t>
            </a:r>
          </a:p>
        </p:txBody>
      </p:sp>
      <p:sp>
        <p:nvSpPr>
          <p:cNvPr id="3083" name="AutoShape 11"/>
          <p:cNvSpPr>
            <a:spLocks noChangeArrowheads="1"/>
          </p:cNvSpPr>
          <p:nvPr/>
        </p:nvSpPr>
        <p:spPr bwMode="auto">
          <a:xfrm>
            <a:off x="5651500" y="3933825"/>
            <a:ext cx="1871663" cy="647700"/>
          </a:xfrm>
          <a:prstGeom prst="wedgeEllipseCallout">
            <a:avLst>
              <a:gd name="adj1" fmla="val -75444"/>
              <a:gd name="adj2" fmla="val -13972"/>
            </a:avLst>
          </a:prstGeom>
          <a:solidFill>
            <a:schemeClr val="accent1"/>
          </a:solidFill>
          <a:ln w="127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/>
            <a:r>
              <a:rPr lang="hu-HU" altLang="en-US" sz="2400" b="1">
                <a:solidFill>
                  <a:srgbClr val="FFFF00"/>
                </a:solidFill>
              </a:rPr>
              <a:t>Nevek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0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0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  <p:bldP spid="3076" grpId="1" animBg="1"/>
      <p:bldP spid="3077" grpId="0" animBg="1"/>
      <p:bldP spid="3078" grpId="0" animBg="1"/>
      <p:bldP spid="3079" grpId="0" animBg="1"/>
      <p:bldP spid="3080" grpId="0" animBg="1"/>
      <p:bldP spid="3081" grpId="0" animBg="1"/>
      <p:bldP spid="3082" grpId="0" animBg="1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1469</TotalTime>
  <Words>444</Words>
  <Application>Microsoft Office PowerPoint</Application>
  <PresentationFormat>Diavetítés a képernyőre (4:3 oldalarány)</PresentationFormat>
  <Paragraphs>110</Paragraphs>
  <Slides>10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Constantia</vt:lpstr>
      <vt:lpstr>Office-téma</vt:lpstr>
      <vt:lpstr>Logika szeminárium</vt:lpstr>
      <vt:lpstr>Mivel foglalkozik a logika?</vt:lpstr>
      <vt:lpstr>PowerPoint-bemutató</vt:lpstr>
      <vt:lpstr>PowerPoint-bemutató</vt:lpstr>
      <vt:lpstr>Miféle diszciplína a logika?</vt:lpstr>
      <vt:lpstr>PowerPoint-bemutató</vt:lpstr>
      <vt:lpstr>PowerPoint-bemutató</vt:lpstr>
      <vt:lpstr>PowerPoint-bemutató</vt:lpstr>
      <vt:lpstr>Atomi mondatok</vt:lpstr>
      <vt:lpstr>PowerPoint-bemutató</vt:lpstr>
    </vt:vector>
  </TitlesOfParts>
  <Company>ELTE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Máté András</dc:creator>
  <cp:lastModifiedBy>András Máté</cp:lastModifiedBy>
  <cp:revision>50</cp:revision>
  <dcterms:created xsi:type="dcterms:W3CDTF">2010-09-15T06:32:15Z</dcterms:created>
  <dcterms:modified xsi:type="dcterms:W3CDTF">2020-02-12T11:47:05Z</dcterms:modified>
</cp:coreProperties>
</file>