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77" d="100"/>
          <a:sy n="77" d="100"/>
        </p:scale>
        <p:origin x="9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550B2B-1A68-4733-9877-0599D916EC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DB04945-1166-4A27-AF70-E32CF3514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1423161-D2E2-4F36-87F9-F9015C288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D1FFED-4341-48F2-A15F-61D01C725C3A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89CC193-EC70-42BC-B686-75EA2606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5F7A653-474A-45EE-A94E-40927AF6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62BC-6DAE-45D3-A02F-B8B5E771AF9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892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F48CBF-9D7E-464B-A827-A92C0D38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8ECA2A6-5811-4C87-A540-B21E07EA5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83E4886-01E9-45AD-87DE-597C62DFA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9F8698-4EF3-4113-B7EA-BA3801BAC62B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6E0E60E-E2E9-4992-ADA9-65459BE5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3FEE005-83C7-475E-84CC-65B0969C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DAED-C478-43B2-829F-EE056B5F9E1B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695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148A5A7-F48F-4962-A181-667B0E69A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1767AF0-DC71-491C-9270-255B82E8F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87BFD8C-3615-40BA-B687-B783BB98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C87AA2-445E-472F-9EA2-D980C55C2D3C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1B038D7-E2C9-4796-AF17-D9BE37437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0C31B5-0D51-40E9-AA0C-99B1391F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FE122-FC43-475D-8B5B-370A0A3A53E3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144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85BD37-D164-48DA-B294-BE2F9ACB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03A52C-51CE-4834-A429-0B17649F1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99926A3-0BC4-4A3D-AC0D-48772172A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B1DF70-BAE1-4D47-BE72-83F083E188EF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7DA8678-B727-4920-A778-B6B098AD2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43F559-4068-4843-8FDD-91006A70D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2D481-F461-44FE-9E01-A04C3A1C7F7E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350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21589F-5FAF-4DD2-9A36-6961489A1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659ABEA-D158-4CD8-810D-11EA63B3E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D1552B8-7AA7-4478-BBF3-3430D6A2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E84CC5-30A2-464A-9CC1-F1AB57A25C73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C65A90-23F8-46DB-99C2-D73DAF553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57A7BD9-1FBB-4CDF-8ADA-A005158D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6C9EEB-F0FB-4D81-8827-84DF0C67F8D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131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D86A851-9BBB-4493-B96D-5E464801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4A85E7-55A4-40A0-A191-B6CC2CA503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266B4EE-BC5E-4465-A2A1-82CD178E3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0B39FB6-60C1-4727-807D-F544AB57B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78E7BC-D150-4101-91D8-2C1448C0C558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455DFD3-6FC9-4415-8DD8-ABDE19AE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B0BB2D-9CC6-48E4-A70C-72B8990D1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B866D-BA29-4A7C-8635-31137EFB4868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494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206FB8-8221-47C3-98CC-5C4C21BA2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43D15AF-2442-4F43-B80E-90D7D2AC4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AA82C33-5CB0-4401-B725-792C73217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8DBA724-CE35-4F90-85C6-053B63C29A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77E9194-62F8-4694-AF03-3AFB1256A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1E08EB8-2F1E-4988-99C5-9363E840D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69B953-3E13-43C5-9A94-D4E4210351B4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51AAE76-91F2-4599-A73A-57225647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72D82D2-AF54-4BF9-A744-72B6A9C47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C8E02-6F13-40F5-A17C-410CCE2A79D8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26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2B33E8-FECA-4B7F-A62C-7F52A6ED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20B8FAE0-2B6A-4805-879B-50B2CBA00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2A88E5-C7E1-492F-80DE-2D9B44D83F1E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68A491C-BE69-4F7E-8C96-5B55BA717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7CDCA01-2EB1-4F05-8F56-1D1D23CC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E918DA-EBE6-470A-A798-1AA047E7074C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388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217C233-CB3E-4D0A-B34D-07BA43415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33748-370F-400D-B678-45661F7223E2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A86FFAE0-91C9-4C09-8EC4-F588F329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B1B0ACF-96B9-465A-8589-44544D522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2E912-BFE6-4C25-877C-AED67460937F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972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F12ADC-E9DF-4218-AA32-8F7C5DF8A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64F4AB-EF85-4DB5-ACAC-3C052CC58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282BDF7-BAEE-45E8-8EB3-7BBD76FF2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4E773CF-0273-4C78-93F4-E1A028BD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811417-3FA3-4681-BC3D-E0FF05A7E2AB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872311-DEE5-410D-9B00-D18C414C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2F726A1-79C3-46FF-8606-DEBFCC4E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662F6-90F8-4FD3-A265-E1F4DC76B4FA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416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BB573A-40DE-4DCD-8B44-DD527C2B2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810F7C8-F715-4A71-AA56-A4C81E76D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2C5922C-6F5C-45BA-9995-D9AFA1C0B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5FE1C3F-C083-4807-B648-734501F53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A79E0D-3D31-4C28-8829-C304429C522D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496F941-FEDA-4D4F-8053-2830787E3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6D5737C-6695-4237-9CBB-18FD9B638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B213B2-960E-489F-9E8B-1B9C7DDDB1C6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234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E67E9B1-156D-4B81-8EB6-42349307C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7FE19C-CC0A-45FA-B19E-A225A9575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7E31971-92ED-4AE7-A44D-AF36A8314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B1E39D-A27F-4CF6-A50D-F71A72584073}" type="datetimeFigureOut">
              <a:rPr lang="hu-HU" smtClean="0"/>
              <a:pPr>
                <a:defRPr/>
              </a:pPr>
              <a:t>2020. 02. 27.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C3AC34C-30ED-47E4-9E49-FB9B2DF63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F34FE2F-26B5-48C8-9261-E1EAE0CF9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7850557-095B-4A58-B0E5-1F4A9502E6F8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469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hil.elte.hu/mate/logszem/Micimacko-FOL.pdf" TargetMode="External"/><Relationship Id="rId2" Type="http://schemas.openxmlformats.org/officeDocument/2006/relationships/hyperlink" Target="http://phil.elte.hu/mate/logszem/blokknyelv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548681"/>
            <a:ext cx="7886700" cy="5628282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hu-HU" altLang="en-US" sz="2000"/>
              <a:t>(Múlt óra) Atomi mondat: predikátum alkalmazása megfelelő számú névre.</a:t>
            </a:r>
            <a:br>
              <a:rPr lang="hu-HU" altLang="en-US" sz="2000"/>
            </a:br>
            <a:br>
              <a:rPr lang="hu-HU" altLang="en-US" sz="3600"/>
            </a:br>
            <a:r>
              <a:rPr lang="hu-HU" altLang="en-US" sz="3600"/>
              <a:t>Nevek, individuumkonstansok </a:t>
            </a:r>
          </a:p>
          <a:p>
            <a:pPr>
              <a:buFontTx/>
              <a:buNone/>
            </a:pPr>
            <a:endParaRPr lang="hu-HU" altLang="en-US" sz="2000"/>
          </a:p>
          <a:p>
            <a:pPr>
              <a:buFontTx/>
              <a:buNone/>
            </a:pPr>
            <a:r>
              <a:rPr lang="hu-HU" altLang="en-US" sz="2000"/>
              <a:t>Egy FOL-név egy és csak egy objektumot nevez meg.</a:t>
            </a:r>
          </a:p>
          <a:p>
            <a:pPr>
              <a:buFontTx/>
              <a:buNone/>
            </a:pPr>
            <a:r>
              <a:rPr lang="hu-HU" altLang="en-US" sz="2000"/>
              <a:t>	(Nem úgy, mint ‘Jóska’</a:t>
            </a:r>
          </a:p>
          <a:p>
            <a:pPr>
              <a:buFontTx/>
              <a:buNone/>
            </a:pPr>
            <a:r>
              <a:rPr lang="hu-HU" altLang="en-US" sz="2000"/>
              <a:t>	és nem úgy, mint ‘Pegazus’.</a:t>
            </a:r>
          </a:p>
          <a:p>
            <a:pPr>
              <a:buFontTx/>
              <a:buNone/>
            </a:pPr>
            <a:r>
              <a:rPr lang="hu-HU" altLang="en-US" sz="2000"/>
              <a:t>	A köznevek pedig nem nevek.)</a:t>
            </a:r>
          </a:p>
          <a:p>
            <a:pPr>
              <a:buFontTx/>
              <a:buNone/>
            </a:pPr>
            <a:r>
              <a:rPr lang="hu-HU" altLang="en-US" sz="2000"/>
              <a:t>Lehet viszont egy objektumnak több neve is.</a:t>
            </a:r>
          </a:p>
          <a:p>
            <a:pPr>
              <a:buFontTx/>
              <a:buNone/>
            </a:pPr>
            <a:r>
              <a:rPr lang="hu-HU" altLang="en-US" sz="2000"/>
              <a:t>	(Úgy mint ‘Esthajnalcsillag’ és ‘Vénusz’.</a:t>
            </a:r>
          </a:p>
          <a:p>
            <a:pPr>
              <a:buFontTx/>
              <a:buNone/>
            </a:pPr>
            <a:r>
              <a:rPr lang="hu-HU" altLang="en-US" sz="2000"/>
              <a:t>	Vagy ’2</a:t>
            </a:r>
            <a:r>
              <a:rPr lang="hu-HU" altLang="en-US" sz="2000" baseline="30000"/>
              <a:t>3</a:t>
            </a:r>
            <a:r>
              <a:rPr lang="hu-HU" altLang="en-US" sz="2000"/>
              <a:t>’ és ‘5+3’.)</a:t>
            </a:r>
          </a:p>
          <a:p>
            <a:pPr>
              <a:buFontTx/>
              <a:buNone/>
            </a:pPr>
            <a:r>
              <a:rPr lang="hu-HU" altLang="en-US" sz="2000"/>
              <a:t>Lehet az is, hogy egyes objektumoknak nincs neve.</a:t>
            </a:r>
          </a:p>
          <a:p>
            <a:pPr>
              <a:buFontTx/>
              <a:buNone/>
            </a:pPr>
            <a:r>
              <a:rPr lang="hu-HU" altLang="en-US" sz="2000"/>
              <a:t>Egy FOL-on belül az egyszerű (tovább nem elemezhető) neveket </a:t>
            </a:r>
            <a:r>
              <a:rPr lang="hu-HU" altLang="en-US" sz="2000" u="sng"/>
              <a:t>individuumkonstans</a:t>
            </a:r>
            <a:r>
              <a:rPr lang="hu-HU" altLang="en-US" sz="2000"/>
              <a:t>oknak hívjuk.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08050"/>
            <a:ext cx="8229600" cy="939800"/>
          </a:xfrm>
        </p:spPr>
        <p:txBody>
          <a:bodyPr/>
          <a:lstStyle/>
          <a:p>
            <a:r>
              <a:rPr lang="hu-HU" altLang="en-US" sz="3600"/>
              <a:t>Predikátumok FOL-ban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32940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Objektumok tulajdonságait, vagy objektumok közötti relációkat fejeznek ki.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 nevek a predikátum „logikai alanyai”, </a:t>
            </a:r>
            <a:r>
              <a:rPr lang="hu-HU" altLang="en-US" sz="2000" i="1"/>
              <a:t>argumentumai</a:t>
            </a:r>
            <a:r>
              <a:rPr lang="hu-HU" altLang="en-US" sz="2000"/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Az argumentumok között nincs funkciókülönbség (mint a természetes nyelvben az alany, a tárgy és a határozó között), csak sorrendjük van.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„Larger(a, b)” mást jelent, mint „Larger(b, a)”.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Egy predikátum argumentumainak száma mindig meghatározott.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Nem úgy, mint „Jancsi eszik” és „Jancsi bablevest eszik”.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 u="sng"/>
              <a:t>Predikátum:</a:t>
            </a:r>
            <a:r>
              <a:rPr lang="hu-HU" altLang="en-US" sz="2000"/>
              <a:t> olyan kifejezés, amelynek nevek számára fenntartott üres helyei vannak és ezek kitöltésével mondatot kapunk.</a:t>
            </a:r>
            <a:endParaRPr lang="hu-HU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981075"/>
            <a:ext cx="8064500" cy="48244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Vannak tehát egy-, két-, háromargumentumú predikátumok.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Akárhány argumentumúak is lehetnek.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Az argumentumszámot röviden </a:t>
            </a:r>
            <a:r>
              <a:rPr lang="hu-HU" altLang="en-US" sz="2000" i="1"/>
              <a:t>aritás</a:t>
            </a:r>
            <a:r>
              <a:rPr lang="hu-HU" altLang="en-US" sz="2000"/>
              <a:t>nak mondjuk.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(Unary, binary ...)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Az egyargumentumú predikátumok tulajdonságot fejeznek ki.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„Ló”, „Fehér”, „Kocka”, „Fut”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 kétargumentumúak relációt.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„Nagyobb”, „Szereti”, „Testvére”, „Azonos”, „Eszik</a:t>
            </a:r>
            <a:r>
              <a:rPr lang="hu-HU" altLang="en-US" sz="2000" baseline="30000"/>
              <a:t>2</a:t>
            </a:r>
            <a:r>
              <a:rPr lang="hu-HU" altLang="en-US" sz="2000"/>
              <a:t>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A többargumentumúakat is reláció kifejezésének tekintjük (általánosabb értelemben).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„Közte van”, „Ad</a:t>
            </a:r>
            <a:r>
              <a:rPr lang="hu-HU" altLang="en-US" sz="2000" baseline="30000"/>
              <a:t>3</a:t>
            </a:r>
            <a:r>
              <a:rPr lang="hu-HU" altLang="en-US" sz="2000"/>
              <a:t>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 A predikátumok nem homályosak, azaz: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Minden atomi mondat egyértelműen igaz vagy hamis.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en-US" sz="2000"/>
              <a:t>		Nem úgy, mint „Juliska fiatal” vagy „A tanár kopasz”.</a:t>
            </a:r>
            <a:endParaRPr lang="hu-HU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68313" y="1412875"/>
            <a:ext cx="842486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FOL szokásos írásmódja: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 A legtöbb (alapértelmezésben minden) predikátum </a:t>
            </a:r>
            <a:r>
              <a:rPr lang="hu-HU" altLang="en-US" sz="2000" i="1">
                <a:latin typeface="Calibri" panose="020F0502020204030204" pitchFamily="34" charset="0"/>
                <a:cs typeface="Calibri" panose="020F0502020204030204" pitchFamily="34" charset="0"/>
              </a:rPr>
              <a:t>prefix</a:t>
            </a: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: Nagyobb(a, b)</a:t>
            </a:r>
            <a:endParaRPr lang="hu-HU" altLang="en-US" sz="2000" i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A többargumentumú predikátumoknál rögzített és lényeges a sorrend.</a:t>
            </a:r>
          </a:p>
          <a:p>
            <a:pPr lvl="1" indent="0">
              <a:spcBef>
                <a:spcPct val="50000"/>
              </a:spcBef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‘Nagyobb(a, b)’ nem ugyanakkor igaz, mint ‘Nagyobb(b, a)’.</a:t>
            </a:r>
          </a:p>
          <a:p>
            <a:pPr lvl="1" indent="0">
              <a:spcBef>
                <a:spcPct val="50000"/>
              </a:spcBef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‘Szereti(a, b)’ és ‘Szereti(b, a)’ sem.</a:t>
            </a:r>
          </a:p>
          <a:p>
            <a:pPr lvl="1" indent="0">
              <a:spcBef>
                <a:spcPct val="50000"/>
              </a:spcBef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‘Testvére(a, b)’ és ‘Testvére (b, a)’ történetesen egyszerre igaz, vagy hamis, de ettől még ez két különböző mondat.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Van egy speciális (logikai) predikátum, az </a:t>
            </a:r>
            <a:r>
              <a:rPr lang="hu-HU" altLang="en-US" sz="2000" i="1">
                <a:latin typeface="Calibri" panose="020F0502020204030204" pitchFamily="34" charset="0"/>
                <a:cs typeface="Calibri" panose="020F0502020204030204" pitchFamily="34" charset="0"/>
              </a:rPr>
              <a:t>azonosság</a:t>
            </a: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. Ezt </a:t>
            </a:r>
            <a:r>
              <a:rPr lang="hu-HU" altLang="en-US" sz="2000" i="1">
                <a:latin typeface="Calibri" panose="020F0502020204030204" pitchFamily="34" charset="0"/>
                <a:cs typeface="Calibri" panose="020F0502020204030204" pitchFamily="34" charset="0"/>
              </a:rPr>
              <a:t>infix</a:t>
            </a:r>
            <a:r>
              <a:rPr lang="hu-HU" altLang="en-US" sz="2000">
                <a:latin typeface="Calibri" panose="020F0502020204030204" pitchFamily="34" charset="0"/>
                <a:cs typeface="Calibri" panose="020F0502020204030204" pitchFamily="34" charset="0"/>
              </a:rPr>
              <a:t> módon írjuk: a=b.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750" y="1125538"/>
            <a:ext cx="7775575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60000" indent="-360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000">
                <a:latin typeface="+mn-lt"/>
                <a:cs typeface="+mn-cs"/>
              </a:rPr>
              <a:t>FOL: olyan formális nyelv, amely elemi kifejezésként csak predikátumokat, individuumneveket (röviden: nevek), néhány logikai konstanst  (a ‘minden’, ‘és’, ‘vagy’, stb. formális megfelelőjét), továbbá (individuum)-változókat tartalmaz. Minden predikátumnak meghatározott argumentumszáma (aritása) van.</a:t>
            </a:r>
          </a:p>
          <a:p>
            <a:pPr marL="360000" indent="-360000" fontAlgn="auto">
              <a:spcBef>
                <a:spcPts val="0"/>
              </a:spcBef>
              <a:spcAft>
                <a:spcPts val="0"/>
              </a:spcAft>
              <a:defRPr/>
            </a:pPr>
            <a:endParaRPr lang="hu-HU" sz="2000">
              <a:latin typeface="+mn-lt"/>
              <a:cs typeface="+mn-cs"/>
            </a:endParaRPr>
          </a:p>
          <a:p>
            <a:pPr indent="-576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2000">
                <a:latin typeface="+mn-lt"/>
                <a:cs typeface="+mn-cs"/>
              </a:rPr>
              <a:t>Példa FOL-ra: a </a:t>
            </a:r>
            <a:r>
              <a:rPr lang="hu-HU" sz="2000">
                <a:latin typeface="+mn-lt"/>
                <a:cs typeface="+mn-cs"/>
                <a:hlinkClick r:id="rId2"/>
              </a:rPr>
              <a:t>blokknyelv</a:t>
            </a:r>
            <a:r>
              <a:rPr lang="hu-HU" sz="2000">
                <a:latin typeface="+mn-lt"/>
                <a:cs typeface="+mn-cs"/>
              </a:rPr>
              <a:t>.</a:t>
            </a:r>
          </a:p>
          <a:p>
            <a:pPr indent="-576000" fontAlgn="auto">
              <a:spcBef>
                <a:spcPts val="0"/>
              </a:spcBef>
              <a:spcAft>
                <a:spcPts val="0"/>
              </a:spcAft>
              <a:defRPr/>
            </a:pPr>
            <a:endParaRPr lang="hu-HU" sz="2000">
              <a:latin typeface="+mn-lt"/>
              <a:cs typeface="+mn-cs"/>
            </a:endParaRPr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hu-HU" sz="2000">
                <a:latin typeface="+mn-lt"/>
                <a:cs typeface="+mn-cs"/>
              </a:rPr>
              <a:t>Nevek: a, b, c, …</a:t>
            </a:r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hu-HU" sz="2000">
                <a:latin typeface="+mn-lt"/>
                <a:cs typeface="+mn-cs"/>
              </a:rPr>
              <a:t>Változók</a:t>
            </a:r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hu-HU" sz="2000">
                <a:latin typeface="+mn-lt"/>
                <a:cs typeface="+mn-cs"/>
              </a:rPr>
              <a:t>Egyargumentumú predikátumok: Cube(x), …</a:t>
            </a:r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hu-HU" sz="2000">
                <a:latin typeface="+mn-lt"/>
                <a:cs typeface="+mn-cs"/>
              </a:rPr>
              <a:t>Kétargumentumú predikátumok:  Larger(x, y), …</a:t>
            </a:r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hu-HU" sz="2000">
                <a:latin typeface="+mn-lt"/>
                <a:cs typeface="+mn-cs"/>
              </a:rPr>
              <a:t>Háromargumentumú predikátum: Between(x, y, z)</a:t>
            </a:r>
            <a:endParaRPr lang="hu-HU" sz="2000"/>
          </a:p>
          <a:p>
            <a:pPr lvl="2" indent="-5760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hu-HU" sz="2000">
              <a:latin typeface="+mn-lt"/>
              <a:cs typeface="+mn-cs"/>
            </a:endParaRPr>
          </a:p>
          <a:p>
            <a:pPr marL="0" lvl="1" indent="-118800">
              <a:defRPr/>
            </a:pPr>
            <a:r>
              <a:rPr lang="hu-HU" sz="2000"/>
              <a:t>Még egy példa FOL-ra: a </a:t>
            </a:r>
            <a:r>
              <a:rPr lang="hu-HU" sz="2000">
                <a:hlinkClick r:id="rId3"/>
              </a:rPr>
              <a:t>Micimackó-FOL</a:t>
            </a:r>
            <a:r>
              <a:rPr lang="hu-HU" sz="2000"/>
              <a:t>.</a:t>
            </a:r>
            <a:endParaRPr lang="hu-HU" sz="2000">
              <a:latin typeface="+mn-lt"/>
              <a:cs typeface="+mn-cs"/>
            </a:endParaRPr>
          </a:p>
        </p:txBody>
      </p:sp>
      <p:sp>
        <p:nvSpPr>
          <p:cNvPr id="3" name="1. sz. felirat 2"/>
          <p:cNvSpPr/>
          <p:nvPr/>
        </p:nvSpPr>
        <p:spPr>
          <a:xfrm>
            <a:off x="5652120" y="3573016"/>
            <a:ext cx="2087562" cy="503237"/>
          </a:xfrm>
          <a:prstGeom prst="borderCallout1">
            <a:avLst>
              <a:gd name="adj1" fmla="val 18750"/>
              <a:gd name="adj2" fmla="val -8333"/>
              <a:gd name="adj3" fmla="val 99008"/>
              <a:gd name="adj4" fmla="val -14835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>
                <a:solidFill>
                  <a:srgbClr val="FFFF00"/>
                </a:solidFill>
              </a:rPr>
              <a:t>Erről később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altLang="en-US" sz="3200"/>
              <a:t>A blokknyelv </a:t>
            </a:r>
            <a:r>
              <a:rPr lang="hu-HU" altLang="en-US" sz="3200" u="sng"/>
              <a:t>interpretációja</a:t>
            </a:r>
            <a:r>
              <a:rPr lang="hu-HU" altLang="en-US" sz="3200"/>
              <a:t>:</a:t>
            </a:r>
            <a:br>
              <a:rPr lang="hu-HU" altLang="en-US" sz="3200"/>
            </a:br>
            <a:r>
              <a:rPr lang="hu-HU" altLang="en-US" sz="3200"/>
              <a:t>Tarski világa(i)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229600" cy="367312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Van 6 egyargumentumú, 12 kétargumentumú és egy háromargumentumú predikátumunk, meg annyi in-konstansunk (nevünk), amennyit akarunk (a, b, c, d, e, f, n</a:t>
            </a:r>
            <a:r>
              <a:rPr lang="hu-HU" altLang="en-US" sz="2000" baseline="-25000"/>
              <a:t>1</a:t>
            </a:r>
            <a:r>
              <a:rPr lang="hu-HU" altLang="en-US" sz="2000"/>
              <a:t>, n</a:t>
            </a:r>
            <a:r>
              <a:rPr lang="hu-HU" altLang="en-US" sz="2000" baseline="-25000"/>
              <a:t>2</a:t>
            </a:r>
            <a:r>
              <a:rPr lang="hu-HU" altLang="en-US" sz="2000"/>
              <a:t>, ...)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A Tarski-világokban minden predikátumnak megfeleltetünk egy tulajdonságot, illetve relációt (kb. azt, amit a predikátum angolul jelent) – minden világban ugyanazt a tulajdonságot (relációt).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A nevekhez minden világban hozzárendelhetünk egy blokkot – ez viszont világonként változhat.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Minden egyes világ egy modell a blokknyelv</a:t>
            </a:r>
            <a:r>
              <a:rPr lang="hu-HU" altLang="en-US" sz="2000" i="1"/>
              <a:t>hez</a:t>
            </a:r>
            <a:r>
              <a:rPr lang="hu-HU" altLang="en-US" sz="200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Példa: a könyv 1. fejezetének 4. feladata (26/38.o)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en-US" sz="2000"/>
              <a:t>Az elkészült világ modell</a:t>
            </a:r>
            <a:r>
              <a:rPr lang="hu-HU" altLang="en-US" sz="2000" i="1"/>
              <a:t>je </a:t>
            </a:r>
            <a:r>
              <a:rPr lang="hu-HU" altLang="en-US" sz="2000"/>
              <a:t>a az 1.4 mondatok</a:t>
            </a:r>
            <a:r>
              <a:rPr lang="hu-HU" altLang="en-US" sz="2000" i="1"/>
              <a:t>nak.</a:t>
            </a:r>
            <a:endParaRPr lang="hu-HU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296988"/>
          </a:xfrm>
        </p:spPr>
        <p:txBody>
          <a:bodyPr/>
          <a:lstStyle/>
          <a:p>
            <a:pPr algn="ctr"/>
            <a:r>
              <a:rPr lang="hu-HU" altLang="en-US"/>
              <a:t>Feladatok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39608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Számozás: Fejezetszám.Sorszám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Pl. 1.4, azaz az első fejezet negyedik feladata</a:t>
            </a:r>
            <a:endParaRPr lang="hu-HU" sz="2000">
              <a:sym typeface="Wingdings" pitchFamily="2" charset="2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>
                <a:sym typeface="Wingdings" pitchFamily="2" charset="2"/>
              </a:rPr>
              <a:t>Megoldások mentése:</a:t>
            </a:r>
            <a:br>
              <a:rPr lang="hu-HU" sz="2000">
                <a:sym typeface="Wingdings" pitchFamily="2" charset="2"/>
              </a:rPr>
            </a:br>
            <a:r>
              <a:rPr lang="hu-HU" sz="2000">
                <a:sym typeface="Wingdings" pitchFamily="2" charset="2"/>
              </a:rPr>
              <a:t>World </a:t>
            </a:r>
            <a:r>
              <a:rPr lang="hu-HU" sz="2000"/>
              <a:t>Fejezetszám.Sorszám_Vezeteknev</a:t>
            </a:r>
            <a:br>
              <a:rPr lang="hu-HU" sz="2000"/>
            </a:br>
            <a:r>
              <a:rPr lang="hu-HU" sz="2000"/>
              <a:t>ill.</a:t>
            </a:r>
            <a:br>
              <a:rPr lang="hu-HU" sz="2000"/>
            </a:br>
            <a:r>
              <a:rPr lang="hu-HU" sz="2000"/>
              <a:t>Sentence Fejezetszám.Sorszám_Vezeteknev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Pl. World 1.4_Mate.wld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Jövő kedd éjfélig beküldendő feladatok: 1.5, 1.7</a:t>
            </a:r>
            <a:br>
              <a:rPr lang="hu-HU" sz="2000"/>
            </a:br>
            <a:r>
              <a:rPr lang="hu-HU" sz="2000"/>
              <a:t>1.7 megoldása: Sentences 1.7_Vezeteknev.sen +</a:t>
            </a:r>
            <a:br>
              <a:rPr lang="hu-HU" sz="2000"/>
            </a:br>
            <a:r>
              <a:rPr lang="hu-HU" sz="2000"/>
              <a:t>				1.7_Vezeteknev.doc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Cím: </a:t>
            </a:r>
            <a:r>
              <a:rPr lang="hu-HU" sz="2000" u="heavy">
                <a:uFill>
                  <a:solidFill>
                    <a:schemeClr val="tx2">
                      <a:lumMod val="50000"/>
                    </a:schemeClr>
                  </a:solidFill>
                </a:uFill>
              </a:rPr>
              <a:t>mate.andras53@gmail.com</a:t>
            </a:r>
            <a:endParaRPr lang="hu-HU" sz="2400" u="heavy">
              <a:uFill>
                <a:solidFill>
                  <a:schemeClr val="tx2">
                    <a:lumMod val="50000"/>
                  </a:schemeClr>
                </a:solidFill>
              </a:u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426</Words>
  <Application>Microsoft Office PowerPoint</Application>
  <PresentationFormat>Diavetítés a képernyőre (4:3 oldalarány)</PresentationFormat>
  <Paragraphs>65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Office-téma</vt:lpstr>
      <vt:lpstr>PowerPoint-bemutató</vt:lpstr>
      <vt:lpstr>Predikátumok FOL-ban</vt:lpstr>
      <vt:lpstr>PowerPoint-bemutató</vt:lpstr>
      <vt:lpstr>PowerPoint-bemutató</vt:lpstr>
      <vt:lpstr>PowerPoint-bemutató</vt:lpstr>
      <vt:lpstr>A blokknyelv interpretációja: Tarski világa(i)</vt:lpstr>
      <vt:lpstr>Feladatok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András Máté</cp:lastModifiedBy>
  <cp:revision>14</cp:revision>
  <dcterms:created xsi:type="dcterms:W3CDTF">2016-02-12T11:01:17Z</dcterms:created>
  <dcterms:modified xsi:type="dcterms:W3CDTF">2020-02-27T08:52:08Z</dcterms:modified>
</cp:coreProperties>
</file>