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1"/>
  </p:notesMasterIdLst>
  <p:sldIdLst>
    <p:sldId id="258" r:id="rId2"/>
    <p:sldId id="262" r:id="rId3"/>
    <p:sldId id="259" r:id="rId4"/>
    <p:sldId id="260" r:id="rId5"/>
    <p:sldId id="261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FB2B9-AB9A-4EF0-AB65-4334FE5DAF7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C654F-4B5E-447C-B238-6DA2DFA9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930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/>
          </a:p>
        </p:txBody>
      </p:sp>
      <p:sp>
        <p:nvSpPr>
          <p:cNvPr id="12292" name="Dia számának hely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4E0A9-0490-4D9E-AB1B-DA1C1D83ECE2}" type="slidenum">
              <a:rPr lang="hu-H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DAB88BA-4716-4249-AF6C-6645350F6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6C5925A-81AD-4F2B-9F2E-A5912AE4E6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1E72087-E9DC-4B02-9AC8-DC9C27730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6949-7DBC-4A9C-9982-814C5FF204AF}" type="datetimeFigureOut">
              <a:rPr lang="hu-HU" smtClean="0"/>
              <a:t>2020. 03. 04.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C9886E4-8784-4BC6-90BD-9E8CBA140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1BE477C-1CE7-471E-A1FB-84F604A23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3971-4570-4069-A6E3-6794095221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1737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A55C9D-7FA4-4354-9CA8-8346DFEC6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910A8EC-D6DD-4005-A590-B384FF1F8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424A9B0-126B-4F54-9296-9C20DBBC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6949-7DBC-4A9C-9982-814C5FF204AF}" type="datetimeFigureOut">
              <a:rPr lang="hu-HU" smtClean="0"/>
              <a:t>2020. 03. 04.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B1BD1DA-05E5-4103-87AE-35FEF9F7A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8EC1957-A1DD-410D-B24D-A2B65B956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3971-4570-4069-A6E3-6794095221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543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20D686F3-AC92-46A3-9669-F60ACEB4ED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AEBB0BB-F431-4E49-8051-A6B257FE1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2FEF738-D618-46BB-9C82-EEA716864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6949-7DBC-4A9C-9982-814C5FF204AF}" type="datetimeFigureOut">
              <a:rPr lang="hu-HU" smtClean="0"/>
              <a:t>2020. 03. 04.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6A9E8A2-21DC-4697-8D07-9DB30C19A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24CD159-ED38-4CD0-931F-D0AB14C7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3971-4570-4069-A6E3-6794095221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3639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11182-502A-44F1-AD3F-850A8C72F13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28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8408A72-198A-4312-8F89-1DE874A8C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7DE7B07-9D2A-4BB5-A53A-1A7BAE4EA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04B6442-056F-46FA-9338-4CC228112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6949-7DBC-4A9C-9982-814C5FF204AF}" type="datetimeFigureOut">
              <a:rPr lang="hu-HU" smtClean="0"/>
              <a:t>2020. 03. 04.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A90644F-D70C-40EE-B765-9FA9534BB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D24A90-11EF-4D3F-835C-F7DA0FFF5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3971-4570-4069-A6E3-6794095221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856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9A04A26-7268-4B3F-A759-92F8DE7FE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35B7673-BF08-48C7-95BA-D12911798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16B3FDA-8A20-4940-B9C8-72CAC65BD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6949-7DBC-4A9C-9982-814C5FF204AF}" type="datetimeFigureOut">
              <a:rPr lang="hu-HU" smtClean="0"/>
              <a:t>2020. 03. 04.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9BF7665-9F6D-4FB3-9A0D-AF5760987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88DC6F4-FFA6-4471-8062-80DC9A8E1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3971-4570-4069-A6E3-6794095221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00760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51C1F55-B89B-4565-88AB-5BB7FA0E7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C769565-1687-46FD-ABD7-AE48A56C6C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4BEAA75-EA85-453D-9594-B980406CB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479F2A1-205D-4DBC-A149-8AF03558C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6949-7DBC-4A9C-9982-814C5FF204AF}" type="datetimeFigureOut">
              <a:rPr lang="hu-HU" smtClean="0"/>
              <a:t>2020. 03. 04.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F2B8FB8-C7BE-4AA2-83F7-0B9C36B82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96F2498-FFCE-411C-89AC-80269F8CC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3971-4570-4069-A6E3-6794095221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230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C638646-891F-44A1-8F31-309BBA729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D00B20E-C484-4643-A590-3EE24C5B8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EC25471-B7DB-4C52-B544-1637D7181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150F0F54-6705-434F-8FA8-B5D736D74A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6CA35B03-1672-45E1-8EB2-5291BE1CEF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9CEF5AFC-FE66-44F6-8B41-8BB7CC204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6949-7DBC-4A9C-9982-814C5FF204AF}" type="datetimeFigureOut">
              <a:rPr lang="hu-HU" smtClean="0"/>
              <a:t>2020. 03. 04.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8C60F386-BBC9-411D-981F-8505B5238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19F5577F-19C5-4290-8E8A-B70D88E3C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3971-4570-4069-A6E3-6794095221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9332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234F869-D68B-4A42-BFD4-548F6E3E7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98F5E39A-06C2-4274-A83F-5514E83A6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6949-7DBC-4A9C-9982-814C5FF204AF}" type="datetimeFigureOut">
              <a:rPr lang="hu-HU" smtClean="0"/>
              <a:t>2020. 03. 04.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204C18BB-B926-4258-8241-92255E71B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4D39B13-3EE5-4F5A-AAFB-81E52DC24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3971-4570-4069-A6E3-6794095221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2107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2841BADE-E7FA-4F6D-8A95-C22C80D53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6949-7DBC-4A9C-9982-814C5FF204AF}" type="datetimeFigureOut">
              <a:rPr lang="hu-HU" smtClean="0"/>
              <a:t>2020. 03. 04.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DA6711FD-32C7-405D-BDF2-C0AE070AE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342E672-3C82-411F-AE5D-5E1F93D24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3971-4570-4069-A6E3-6794095221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0886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C35592F-301D-4303-8F27-D56DBFCC4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B603F2B-99D1-4417-B705-D065A8AAB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F0A38E8-D865-432F-8DB8-3F8C1AB4D4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B1A5C19-E0B1-45A4-94E4-486D2A425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6949-7DBC-4A9C-9982-814C5FF204AF}" type="datetimeFigureOut">
              <a:rPr lang="hu-HU" smtClean="0"/>
              <a:t>2020. 03. 04.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16056F5-E24B-4542-A327-C600E6B37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D8CFB67-4689-46DA-8B97-A86298D79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3971-4570-4069-A6E3-6794095221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928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159DD7-96B9-4517-9CD5-4BC7CEC0E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E8CDE98E-B6B4-4D4B-8DB4-B5E9C89B77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AA1840F-95B9-4948-A3C7-8E41217C9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3DF641B-530C-4DFE-8611-A4F052C9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6949-7DBC-4A9C-9982-814C5FF204AF}" type="datetimeFigureOut">
              <a:rPr lang="hu-HU" smtClean="0"/>
              <a:t>2020. 03. 04.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E72B70C-E1A3-4183-8B98-87C10E4D6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B28B15F-2EF2-44BC-BA68-D0A769D5A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3971-4570-4069-A6E3-6794095221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970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8A1BCD8D-4213-4284-A935-EE93062A3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B5F3608-00C8-40DA-9C09-BF0868C91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2EF1DA7-88E4-4AD8-A625-DDE1AE0EC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66949-7DBC-4A9C-9982-814C5FF204AF}" type="datetimeFigureOut">
              <a:rPr lang="hu-HU" smtClean="0"/>
              <a:t>2020. 03. 04.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550962C-48BD-4BB6-AC33-0E2CACFEF8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7F25198-A005-4CE4-8507-33688366D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E3971-4570-4069-A6E3-6794095221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228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607413" y="764704"/>
            <a:ext cx="806489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u="sng">
                <a:latin typeface="+mj-lt"/>
              </a:rPr>
              <a:t>A házi feladatokhoz:</a:t>
            </a:r>
          </a:p>
          <a:p>
            <a:endParaRPr lang="hu-HU" sz="2400" u="sng">
              <a:latin typeface="+mj-lt"/>
            </a:endParaRPr>
          </a:p>
          <a:p>
            <a:r>
              <a:rPr lang="hu-HU"/>
              <a:t>Jelölések a feladatszám alatt: </a:t>
            </a:r>
          </a:p>
          <a:p>
            <a:r>
              <a:rPr lang="hu-HU"/>
              <a:t>Nyíl: a beadandó az egyik szoftver outputja (.wld, .sen, …).</a:t>
            </a:r>
          </a:p>
          <a:p>
            <a:r>
              <a:rPr lang="hu-HU"/>
              <a:t>Ceruza : egy szövegfájl a beadandó.</a:t>
            </a:r>
          </a:p>
          <a:p>
            <a:r>
              <a:rPr lang="hu-HU"/>
              <a:t>Előfordul a kettő együtt is (1.7).</a:t>
            </a:r>
          </a:p>
          <a:p>
            <a:r>
              <a:rPr lang="hu-HU"/>
              <a:t>Amivel nem csináltak semmit, azt fölösleges elküldeni.</a:t>
            </a:r>
          </a:p>
          <a:p>
            <a:r>
              <a:rPr lang="hu-HU"/>
              <a:t>A feladatszöveg többnyire megjelöli, mit kell beküldeni.</a:t>
            </a:r>
          </a:p>
          <a:p>
            <a:r>
              <a:rPr lang="hu-HU"/>
              <a:t>Használják az Inspector  Verify gombját, meg a Verify all sentences (Ctrl+F) utasítást!</a:t>
            </a:r>
          </a:p>
          <a:p>
            <a:r>
              <a:rPr lang="hu-HU"/>
              <a:t>Kommentjel a mondatfájlokban: pontosvessző (;)</a:t>
            </a:r>
          </a:p>
          <a:p>
            <a:endParaRPr lang="hu-HU" sz="2400" u="sng">
              <a:latin typeface="+mj-lt"/>
            </a:endParaRPr>
          </a:p>
          <a:p>
            <a:r>
              <a:rPr lang="hu-HU" sz="2400" u="sng">
                <a:latin typeface="+mj-lt"/>
              </a:rPr>
              <a:t>1.5: Azonosság</a:t>
            </a:r>
          </a:p>
          <a:p>
            <a:r>
              <a:rPr lang="hu-HU"/>
              <a:t>‘=’ annyit jelent: ‘ugyanaz, mint’ !!!</a:t>
            </a:r>
          </a:p>
          <a:p>
            <a:r>
              <a:rPr lang="hu-HU"/>
              <a:t>‘c=b’: c ugyanaz, mint b.</a:t>
            </a:r>
          </a:p>
          <a:p>
            <a:r>
              <a:rPr lang="hu-HU"/>
              <a:t>Hogy lehet ez igaz, hiszen mindenki látja, hogy két különböző betűt írtam oda?</a:t>
            </a:r>
          </a:p>
          <a:p>
            <a:r>
              <a:rPr lang="hu-HU"/>
              <a:t>De nem is azt írtam oda, hogy „ ‘c’ =‘b’ ” !!</a:t>
            </a:r>
          </a:p>
          <a:p>
            <a:r>
              <a:rPr lang="hu-HU"/>
              <a:t>A blokknyelvben ‘b=e’ úgy és csak úgy lehet igaz, ha a ‘b’ és az ‘e’ címkét ugyanarra a blokkra ragasztjuk. Ennek semmi akadálya.</a:t>
            </a:r>
          </a:p>
        </p:txBody>
      </p:sp>
    </p:spTree>
    <p:extLst>
      <p:ext uri="{BB962C8B-B14F-4D97-AF65-F5344CB8AC3E}">
        <p14:creationId xmlns:p14="http://schemas.microsoft.com/office/powerpoint/2010/main" val="253112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467544" y="1268760"/>
            <a:ext cx="8136904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sz="2400" u="sng">
                <a:latin typeface="Calibri"/>
              </a:rPr>
              <a:t>1.7: Kétértékűség és kontextusfüggőség</a:t>
            </a:r>
          </a:p>
          <a:p>
            <a:pPr lvl="0"/>
            <a:r>
              <a:rPr lang="hu-HU"/>
              <a:t>True, False (Igaz, Hamis): a két </a:t>
            </a:r>
            <a:r>
              <a:rPr lang="hu-HU" u="sng"/>
              <a:t>igazságérték</a:t>
            </a:r>
            <a:r>
              <a:rPr lang="hu-HU"/>
              <a:t> (absztrakt objektumok).</a:t>
            </a:r>
          </a:p>
          <a:p>
            <a:pPr lvl="0"/>
            <a:r>
              <a:rPr lang="hu-HU"/>
              <a:t>Kijelentéseink igazak vagy hamisak (mindig az egyik és csak az egyik).</a:t>
            </a:r>
          </a:p>
          <a:p>
            <a:pPr lvl="0"/>
            <a:r>
              <a:rPr lang="hu-HU"/>
              <a:t>Kijelentés avagy propozíció: kijelentő mondat (tartalma), amivel közlünk valamit.</a:t>
            </a:r>
          </a:p>
          <a:p>
            <a:pPr lvl="0"/>
            <a:r>
              <a:rPr lang="hu-HU"/>
              <a:t>Mindig valamilyen interpretációhoz (világhoz) képest, arra vonatkozik a közlés. </a:t>
            </a:r>
          </a:p>
          <a:p>
            <a:pPr lvl="1">
              <a:buFont typeface="Arial" pitchFamily="34" charset="0"/>
              <a:buChar char="•"/>
            </a:pPr>
            <a:r>
              <a:rPr lang="hu-HU">
                <a:latin typeface="Calibri"/>
              </a:rPr>
              <a:t>Larger(a, b) </a:t>
            </a:r>
            <a:r>
              <a:rPr lang="hu-HU"/>
              <a:t>egyes világokban igaz, másokban hamis.</a:t>
            </a:r>
            <a:endParaRPr lang="hu-HU">
              <a:latin typeface="Calibri"/>
            </a:endParaRPr>
          </a:p>
          <a:p>
            <a:pPr lvl="0"/>
            <a:r>
              <a:rPr lang="hu-HU"/>
              <a:t>A közlésünk tartalma, és így igazságértéke is függhet a kontextustól (a közlés körülményeitől).</a:t>
            </a:r>
          </a:p>
          <a:p>
            <a:pPr lvl="1">
              <a:buFont typeface="Arial" pitchFamily="34" charset="0"/>
              <a:buChar char="•"/>
            </a:pPr>
            <a:r>
              <a:rPr lang="hu-HU"/>
              <a:t>Jellemző példák: ‘Jól érzem magam’, ‘Szép idő van’, ‘Itt régen takarítottak’.</a:t>
            </a:r>
          </a:p>
          <a:p>
            <a:pPr lvl="1"/>
            <a:r>
              <a:rPr lang="hu-HU"/>
              <a:t>(‘én’, ‘most’, ‘itt’: indexikus kifejezések)</a:t>
            </a:r>
          </a:p>
          <a:p>
            <a:pPr lvl="1">
              <a:buFont typeface="Arial" pitchFamily="34" charset="0"/>
              <a:buChar char="•"/>
            </a:pPr>
            <a:r>
              <a:rPr lang="hu-HU"/>
              <a:t> TW modell: a világokat el lehet forgatni, máshonnan nézni. Egy nézetből </a:t>
            </a:r>
            <a:r>
              <a:rPr lang="hu-HU">
                <a:latin typeface="Calibri"/>
              </a:rPr>
              <a:t>BackOf(d, a) </a:t>
            </a:r>
            <a:r>
              <a:rPr lang="hu-HU"/>
              <a:t>igaz, más nézetből hamis.</a:t>
            </a:r>
          </a:p>
        </p:txBody>
      </p:sp>
    </p:spTree>
    <p:extLst>
      <p:ext uri="{BB962C8B-B14F-4D97-AF65-F5344CB8AC3E}">
        <p14:creationId xmlns:p14="http://schemas.microsoft.com/office/powerpoint/2010/main" val="64948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pPr eaLnBrk="1" hangingPunct="1"/>
            <a:r>
              <a:rPr lang="hu-HU" sz="2800"/>
              <a:t>Fordítás másféle nyelvről FOL-ra (= formalizálás)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229600" cy="1925568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hu-HU" sz="1800"/>
              <a:t>Adott egy FOL (pl. a blokknyelv).</a:t>
            </a:r>
          </a:p>
          <a:p>
            <a:pPr marL="609600" indent="-609600" eaLnBrk="1" hangingPunct="1">
              <a:buFont typeface="+mj-lt"/>
              <a:buAutoNum type="arabicPeriod"/>
            </a:pPr>
            <a:r>
              <a:rPr lang="hu-HU" sz="1800"/>
              <a:t>Menet közben konstruálunk egy FOL-t:</a:t>
            </a:r>
          </a:p>
          <a:p>
            <a:pPr marL="990600" lvl="1" indent="-533400">
              <a:buFont typeface="+mj-lt"/>
              <a:buAutoNum type="alphaLcPeriod"/>
            </a:pPr>
            <a:r>
              <a:rPr lang="hu-HU" sz="1800"/>
              <a:t>Szaknyelv (pl. egy tudományos elmélet nyelve): az alapfogalmak lesznek a nem-logikai alkotórészek.</a:t>
            </a:r>
          </a:p>
          <a:p>
            <a:pPr marL="990600" lvl="1" indent="-533400" eaLnBrk="1" hangingPunct="1">
              <a:buFont typeface="+mj-lt"/>
              <a:buAutoNum type="alphaLcPeriod"/>
            </a:pPr>
            <a:r>
              <a:rPr lang="hu-HU" sz="1800"/>
              <a:t>Köznyelv: mire is van szükségünk?</a:t>
            </a:r>
          </a:p>
        </p:txBody>
      </p:sp>
    </p:spTree>
    <p:extLst>
      <p:ext uri="{BB962C8B-B14F-4D97-AF65-F5344CB8AC3E}">
        <p14:creationId xmlns:p14="http://schemas.microsoft.com/office/powerpoint/2010/main" val="413256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39750" y="908050"/>
            <a:ext cx="792003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hu-HU"/>
              <a:t>(1) Micimackó a csuprot adta Fülesnek a születésnapon.</a:t>
            </a:r>
          </a:p>
          <a:p>
            <a:pPr lvl="1"/>
            <a:r>
              <a:rPr lang="hu-HU"/>
              <a:t>(2) Malacka a lufit adta Fülesnek a születésnapon.</a:t>
            </a:r>
          </a:p>
          <a:p>
            <a:pPr lvl="1"/>
            <a:r>
              <a:rPr lang="hu-HU"/>
              <a:t>Nevek: </a:t>
            </a:r>
          </a:p>
          <a:p>
            <a:pPr lvl="1"/>
            <a:r>
              <a:rPr lang="hu-HU"/>
              <a:t>Micimackó, Malacka, Füles</a:t>
            </a:r>
          </a:p>
          <a:p>
            <a:pPr lvl="1"/>
            <a:r>
              <a:rPr lang="hu-HU"/>
              <a:t>a csupor</a:t>
            </a:r>
          </a:p>
          <a:p>
            <a:pPr lvl="1"/>
            <a:r>
              <a:rPr lang="hu-HU"/>
              <a:t>a lufi</a:t>
            </a:r>
          </a:p>
          <a:p>
            <a:pPr lvl="1"/>
            <a:r>
              <a:rPr lang="hu-HU"/>
              <a:t>a születésnap</a:t>
            </a:r>
          </a:p>
          <a:p>
            <a:pPr>
              <a:spcBef>
                <a:spcPct val="50000"/>
              </a:spcBef>
            </a:pPr>
            <a:r>
              <a:rPr lang="hu-HU"/>
              <a:t>		Predikátumok:</a:t>
            </a:r>
          </a:p>
          <a:p>
            <a:pPr>
              <a:spcBef>
                <a:spcPct val="50000"/>
              </a:spcBef>
            </a:pPr>
            <a:r>
              <a:rPr lang="hu-HU"/>
              <a:t>		x y-t adta z-nek u-kor 			(3)</a:t>
            </a:r>
          </a:p>
          <a:p>
            <a:pPr>
              <a:spcBef>
                <a:spcPct val="50000"/>
              </a:spcBef>
            </a:pPr>
            <a:r>
              <a:rPr lang="hu-HU"/>
              <a:t>		Vagy:</a:t>
            </a:r>
          </a:p>
          <a:p>
            <a:pPr>
              <a:spcBef>
                <a:spcPct val="50000"/>
              </a:spcBef>
            </a:pPr>
            <a:r>
              <a:rPr lang="hu-HU"/>
              <a:t>		x y-t adta Fülesnek a születésnapon		(4)</a:t>
            </a:r>
          </a:p>
          <a:p>
            <a:pPr>
              <a:spcBef>
                <a:spcPct val="50000"/>
              </a:spcBef>
            </a:pPr>
            <a:r>
              <a:rPr lang="hu-HU"/>
              <a:t>(4) tekinthető úgy, mint egy elemzés közbülső lépése</a:t>
            </a:r>
          </a:p>
          <a:p>
            <a:pPr>
              <a:spcBef>
                <a:spcPct val="50000"/>
              </a:spcBef>
            </a:pPr>
            <a:r>
              <a:rPr lang="hu-HU"/>
              <a:t>Ha eljutunk (3)-ig: egyszerűbbre vezettük vissza a bonyolultabbat.</a:t>
            </a:r>
          </a:p>
        </p:txBody>
      </p:sp>
      <p:sp>
        <p:nvSpPr>
          <p:cNvPr id="8" name="Felhő 7"/>
          <p:cNvSpPr/>
          <p:nvPr/>
        </p:nvSpPr>
        <p:spPr>
          <a:xfrm>
            <a:off x="251520" y="2996952"/>
            <a:ext cx="2016224" cy="1728192"/>
          </a:xfrm>
          <a:prstGeom prst="cloudCallout">
            <a:avLst>
              <a:gd name="adj1" fmla="val 57329"/>
              <a:gd name="adj2" fmla="val -24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>
                <a:solidFill>
                  <a:srgbClr val="FFFF00"/>
                </a:solidFill>
                <a:latin typeface="Constantia" pitchFamily="18" charset="0"/>
              </a:rPr>
              <a:t>x, y, z, u: Hely-fenntartó változók</a:t>
            </a:r>
          </a:p>
        </p:txBody>
      </p:sp>
    </p:spTree>
    <p:extLst>
      <p:ext uri="{BB962C8B-B14F-4D97-AF65-F5344CB8AC3E}">
        <p14:creationId xmlns:p14="http://schemas.microsoft.com/office/powerpoint/2010/main" val="96852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1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1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39750" y="1052513"/>
            <a:ext cx="813593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FOL-konvenciók:</a:t>
            </a:r>
          </a:p>
          <a:p>
            <a:pPr>
              <a:spcBef>
                <a:spcPct val="50000"/>
              </a:spcBef>
            </a:pPr>
            <a:r>
              <a:rPr lang="hu-HU"/>
              <a:t>A predikátumokat általában prefix módon írjuk.</a:t>
            </a:r>
          </a:p>
          <a:p>
            <a:pPr>
              <a:spcBef>
                <a:spcPct val="50000"/>
              </a:spcBef>
            </a:pPr>
            <a:r>
              <a:rPr lang="hu-HU"/>
              <a:t>A nevek kisbetűvel, a predikátumok nagybetűvel kezdődnek. Tehát:</a:t>
            </a:r>
          </a:p>
          <a:p>
            <a:pPr>
              <a:spcBef>
                <a:spcPct val="50000"/>
              </a:spcBef>
            </a:pPr>
            <a:r>
              <a:rPr lang="hu-HU"/>
              <a:t>Adta(micimackó, csupor, füles, születésnap)</a:t>
            </a:r>
          </a:p>
          <a:p>
            <a:pPr>
              <a:spcBef>
                <a:spcPct val="50000"/>
              </a:spcBef>
            </a:pPr>
            <a:r>
              <a:rPr lang="hu-HU"/>
              <a:t>Továbbá: egy predikátumon, illetve egy neven belül nincs szóköz. Helyette: _, vagy nagybetű jelzi az új egységet. Pl.</a:t>
            </a:r>
          </a:p>
          <a:p>
            <a:pPr>
              <a:spcBef>
                <a:spcPct val="50000"/>
              </a:spcBef>
            </a:pPr>
            <a:r>
              <a:rPr lang="hu-HU"/>
              <a:t>(1’) AdtaFülesnekSzületésnapon(micimackó, csupor)</a:t>
            </a:r>
          </a:p>
          <a:p>
            <a:pPr>
              <a:spcBef>
                <a:spcPct val="50000"/>
              </a:spcBef>
            </a:pPr>
            <a:r>
              <a:rPr lang="hu-HU"/>
              <a:t>Több olyan FOL is lehetséges, amelybe le lehet fordítani a két mondatunkat.</a:t>
            </a:r>
          </a:p>
          <a:p>
            <a:pPr>
              <a:spcBef>
                <a:spcPct val="50000"/>
              </a:spcBef>
            </a:pPr>
            <a:r>
              <a:rPr lang="hu-HU"/>
              <a:t>Fordítsuk le az előző dia (2) mondatát a Micimackó-FOL-ra.</a:t>
            </a:r>
          </a:p>
          <a:p>
            <a:pPr>
              <a:spcBef>
                <a:spcPct val="50000"/>
              </a:spcBef>
            </a:pPr>
            <a:r>
              <a:rPr lang="hu-HU"/>
              <a:t>1.11: beszéljük meg (órai gyakorlás).</a:t>
            </a:r>
          </a:p>
        </p:txBody>
      </p:sp>
    </p:spTree>
    <p:extLst>
      <p:ext uri="{BB962C8B-B14F-4D97-AF65-F5344CB8AC3E}">
        <p14:creationId xmlns:p14="http://schemas.microsoft.com/office/powerpoint/2010/main" val="298892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algn="ctr" eaLnBrk="1" hangingPunct="1"/>
            <a:r>
              <a:rPr lang="hu-HU" sz="3200"/>
              <a:t>FOL függvényjelekkel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4684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u-HU" sz="1800"/>
              <a:t>Zsebibaba anyja</a:t>
            </a:r>
          </a:p>
          <a:p>
            <a:pPr eaLnBrk="1" hangingPunct="1">
              <a:buFontTx/>
              <a:buNone/>
            </a:pPr>
            <a:r>
              <a:rPr lang="hu-HU" sz="1800"/>
              <a:t>A 2 harmadik hatványa		</a:t>
            </a:r>
          </a:p>
          <a:p>
            <a:pPr eaLnBrk="1" hangingPunct="1">
              <a:buFontTx/>
              <a:buNone/>
            </a:pPr>
            <a:r>
              <a:rPr lang="hu-HU" sz="1800" i="1"/>
              <a:t>a</a:t>
            </a:r>
            <a:r>
              <a:rPr lang="hu-HU" sz="1800"/>
              <a:t> oszlopában az első blokk</a:t>
            </a:r>
          </a:p>
        </p:txBody>
      </p:sp>
      <p:sp>
        <p:nvSpPr>
          <p:cNvPr id="8196" name="AutoShape 4"/>
          <p:cNvSpPr>
            <a:spLocks/>
          </p:cNvSpPr>
          <p:nvPr/>
        </p:nvSpPr>
        <p:spPr bwMode="auto">
          <a:xfrm>
            <a:off x="4356100" y="1700213"/>
            <a:ext cx="71438" cy="1081087"/>
          </a:xfrm>
          <a:prstGeom prst="rightBrace">
            <a:avLst>
              <a:gd name="adj1" fmla="val 126110"/>
              <a:gd name="adj2" fmla="val 50000"/>
            </a:avLst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hu-HU">
              <a:latin typeface="Constantia" pitchFamily="18" charset="0"/>
            </a:endParaRP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4787900" y="1773238"/>
            <a:ext cx="3024188" cy="792162"/>
          </a:xfrm>
          <a:prstGeom prst="wedgeRectCallout">
            <a:avLst>
              <a:gd name="adj1" fmla="val -61602"/>
              <a:gd name="adj2" fmla="val 11014"/>
            </a:avLst>
          </a:prstGeom>
          <a:solidFill>
            <a:schemeClr val="accent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u-HU">
                <a:solidFill>
                  <a:srgbClr val="FFFF00"/>
                </a:solidFill>
                <a:latin typeface="Constantia" pitchFamily="18" charset="0"/>
              </a:rPr>
              <a:t>Ezek is nevek, de nem in-konstansok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6840538" y="2420938"/>
            <a:ext cx="2303462" cy="1079500"/>
          </a:xfrm>
          <a:prstGeom prst="wedgeEllipseCallout">
            <a:avLst>
              <a:gd name="adj1" fmla="val -68676"/>
              <a:gd name="adj2" fmla="val -52500"/>
            </a:avLst>
          </a:prstGeom>
          <a:solidFill>
            <a:schemeClr val="accent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u-HU">
                <a:solidFill>
                  <a:srgbClr val="FFFF00"/>
                </a:solidFill>
                <a:latin typeface="Constantia" pitchFamily="18" charset="0"/>
              </a:rPr>
              <a:t>Azért, mert összetettek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611188" y="3573463"/>
            <a:ext cx="820896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Predikátum: nevek </a:t>
            </a:r>
            <a:r>
              <a:rPr lang="hu-HU">
                <a:sym typeface="Wingdings" pitchFamily="2" charset="2"/>
              </a:rPr>
              <a:t> mondat </a:t>
            </a:r>
          </a:p>
          <a:p>
            <a:pPr>
              <a:spcBef>
                <a:spcPct val="50000"/>
              </a:spcBef>
            </a:pPr>
            <a:r>
              <a:rPr lang="hu-HU">
                <a:sym typeface="Wingdings" pitchFamily="2" charset="2"/>
              </a:rPr>
              <a:t>Függvényjel: nevek név</a:t>
            </a:r>
          </a:p>
          <a:p>
            <a:pPr>
              <a:spcBef>
                <a:spcPct val="50000"/>
              </a:spcBef>
            </a:pPr>
            <a:r>
              <a:rPr lang="hu-HU">
                <a:sym typeface="Wingdings" pitchFamily="2" charset="2"/>
              </a:rPr>
              <a:t>Mind a kettőt úgy képzeljük el, hogy az argumentumok számára üres helyeket tartalmaz, és azok kitöltésével kapjuk a mondatot, ill. az újabb nevet.</a:t>
            </a:r>
          </a:p>
          <a:p>
            <a:pPr>
              <a:spcBef>
                <a:spcPct val="50000"/>
              </a:spcBef>
            </a:pPr>
            <a:r>
              <a:rPr lang="hu-HU"/>
              <a:t>Frege-elv: a nyelv összetett  kifejezéseinek felbontásánál az egyik alkotórészt mindig kitöltésre szoruló üres hellyel/helyekkel rendelkezőnek tekintjük (ilyen kifejezések többek közt a predikátumok és a függvényjelek), a többit pedig az üres hely(ek) kitöltésére szolgáló argumentum(ok)nak. (</a:t>
            </a:r>
            <a:r>
              <a:rPr lang="hu-HU" i="1"/>
              <a:t>Fogalomírás</a:t>
            </a:r>
            <a:r>
              <a:rPr lang="hu-HU"/>
              <a:t>, 1879)</a:t>
            </a:r>
          </a:p>
          <a:p>
            <a:pPr>
              <a:spcBef>
                <a:spcPct val="50000"/>
              </a:spcBef>
            </a:pPr>
            <a:r>
              <a:rPr lang="hu-HU"/>
              <a:t>Nincsenek üres helyek: a mondatokban és a nevekben.</a:t>
            </a:r>
          </a:p>
        </p:txBody>
      </p:sp>
    </p:spTree>
    <p:extLst>
      <p:ext uri="{BB962C8B-B14F-4D97-AF65-F5344CB8AC3E}">
        <p14:creationId xmlns:p14="http://schemas.microsoft.com/office/powerpoint/2010/main" val="153507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7" grpId="0" animBg="1"/>
      <p:bldP spid="81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23850" y="1196975"/>
            <a:ext cx="8351838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A függvényjeleknek is van aritása (= az üres helyek száma),</a:t>
            </a:r>
          </a:p>
          <a:p>
            <a:pPr>
              <a:spcBef>
                <a:spcPct val="50000"/>
              </a:spcBef>
            </a:pPr>
            <a:r>
              <a:rPr lang="hu-HU"/>
              <a:t>azaz lehetnek egy-, két-, ... n-argumentumúak.</a:t>
            </a:r>
          </a:p>
          <a:p>
            <a:pPr>
              <a:spcBef>
                <a:spcPct val="50000"/>
              </a:spcBef>
            </a:pPr>
            <a:r>
              <a:rPr lang="hu-HU"/>
              <a:t>Például: +</a:t>
            </a:r>
          </a:p>
          <a:p>
            <a:pPr>
              <a:spcBef>
                <a:spcPct val="50000"/>
              </a:spcBef>
            </a:pPr>
            <a:r>
              <a:rPr lang="hu-HU"/>
              <a:t>pontosabban: x + y </a:t>
            </a:r>
          </a:p>
          <a:p>
            <a:pPr>
              <a:spcBef>
                <a:spcPct val="50000"/>
              </a:spcBef>
            </a:pPr>
            <a:r>
              <a:rPr lang="hu-HU"/>
              <a:t>A helyfenntartó változók az üres helyeket mutatják.</a:t>
            </a:r>
          </a:p>
          <a:p>
            <a:pPr>
              <a:spcBef>
                <a:spcPct val="50000"/>
              </a:spcBef>
            </a:pPr>
            <a:r>
              <a:rPr lang="hu-HU"/>
              <a:t>Használhatnánk helyettük kipontozást, vagy kereteket is.</a:t>
            </a:r>
          </a:p>
          <a:p>
            <a:pPr>
              <a:spcBef>
                <a:spcPct val="50000"/>
              </a:spcBef>
            </a:pPr>
            <a:r>
              <a:rPr lang="hu-HU"/>
              <a:t>Szokás valamilyen jellel mutatni, hogy helyfenntartó változóról van szó: </a:t>
            </a:r>
            <a:r>
              <a:rPr lang="en-US">
                <a:cs typeface="Times New Roman" pitchFamily="18" charset="0"/>
              </a:rPr>
              <a:t>ŷ</a:t>
            </a:r>
            <a:r>
              <a:rPr lang="hu-HU"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hu-HU"/>
              <a:t>Nevek egy FOL-ban: terminusok</a:t>
            </a:r>
          </a:p>
          <a:p>
            <a:pPr>
              <a:spcBef>
                <a:spcPct val="50000"/>
              </a:spcBef>
            </a:pPr>
            <a:r>
              <a:rPr lang="hu-HU"/>
              <a:t>Tehát terminusok az in-konstansok </a:t>
            </a:r>
          </a:p>
          <a:p>
            <a:pPr>
              <a:spcBef>
                <a:spcPct val="50000"/>
              </a:spcBef>
            </a:pPr>
            <a:r>
              <a:rPr lang="hu-HU"/>
              <a:t>+ azok a kifejezések, amelyek úgy keletkeznek, hogy egy függvényjel üres helyeit kitöltjük megfelelő számú in-konstanssal </a:t>
            </a:r>
          </a:p>
          <a:p>
            <a:pPr>
              <a:spcBef>
                <a:spcPct val="50000"/>
              </a:spcBef>
            </a:pPr>
            <a:r>
              <a:rPr lang="hu-HU"/>
              <a:t>+ azok a kifejezések, amelyekben a függvényjel üres helyeit az előző két pont szerinti terminusok töltik ki</a:t>
            </a:r>
          </a:p>
          <a:p>
            <a:pPr>
              <a:spcBef>
                <a:spcPct val="50000"/>
              </a:spcBef>
            </a:pPr>
            <a:r>
              <a:rPr lang="hu-HU"/>
              <a:t>+ így tovább.</a:t>
            </a:r>
          </a:p>
        </p:txBody>
      </p:sp>
    </p:spTree>
    <p:extLst>
      <p:ext uri="{BB962C8B-B14F-4D97-AF65-F5344CB8AC3E}">
        <p14:creationId xmlns:p14="http://schemas.microsoft.com/office/powerpoint/2010/main" val="3427914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125538"/>
            <a:ext cx="4038600" cy="35877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1800"/>
              <a:t>Például</a:t>
            </a:r>
            <a:r>
              <a:rPr lang="hu-HU" sz="1800">
                <a:solidFill>
                  <a:srgbClr val="FFFF00"/>
                </a:solidFill>
              </a:rPr>
              <a:t>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400">
              <a:solidFill>
                <a:srgbClr val="FFFF00"/>
              </a:solidFill>
            </a:endParaRPr>
          </a:p>
        </p:txBody>
      </p:sp>
      <p:graphicFrame>
        <p:nvGraphicFramePr>
          <p:cNvPr id="12313" name="Group 2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66656380"/>
              </p:ext>
            </p:extLst>
          </p:nvPr>
        </p:nvGraphicFramePr>
        <p:xfrm>
          <a:off x="900113" y="1773238"/>
          <a:ext cx="7499350" cy="2015877"/>
        </p:xfrm>
        <a:graphic>
          <a:graphicData uri="http://schemas.openxmlformats.org/drawingml/2006/table">
            <a:tbl>
              <a:tblPr/>
              <a:tblGrid>
                <a:gridCol w="3744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4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3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Magyar köznyelv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FOL (függvényjelekkel)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1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János </a:t>
                      </a:r>
                      <a:br>
                        <a:rPr kumimoji="0" 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János apja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János apjának anyja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stb.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janos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apa(janos)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anya(apa(janos))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stb.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900113" y="3933825"/>
            <a:ext cx="7705725" cy="18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A függvényjeleket is kisbetűvel írjuk, így minden terminus kisbetűvel kezdődik.</a:t>
            </a:r>
          </a:p>
          <a:p>
            <a:pPr>
              <a:spcBef>
                <a:spcPct val="50000"/>
              </a:spcBef>
            </a:pPr>
            <a:r>
              <a:rPr lang="hu-HU"/>
              <a:t>FOL-ban (klasszikus logikában) előfeltevés, hogy minden terminus jelöl valakit/valamit.</a:t>
            </a:r>
          </a:p>
          <a:p>
            <a:pPr>
              <a:spcBef>
                <a:spcPct val="50000"/>
              </a:spcBef>
            </a:pPr>
            <a:r>
              <a:rPr lang="hu-HU"/>
              <a:t>Nem kell, hogy fizikai objektum legyen, életben legyen: </a:t>
            </a:r>
          </a:p>
          <a:p>
            <a:pPr>
              <a:spcBef>
                <a:spcPct val="50000"/>
              </a:spcBef>
            </a:pPr>
            <a:r>
              <a:rPr lang="hu-HU"/>
              <a:t>pl. számok, elhunyt személyek.</a:t>
            </a:r>
          </a:p>
        </p:txBody>
      </p:sp>
    </p:spTree>
    <p:extLst>
      <p:ext uri="{BB962C8B-B14F-4D97-AF65-F5344CB8AC3E}">
        <p14:creationId xmlns:p14="http://schemas.microsoft.com/office/powerpoint/2010/main" val="1621862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3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3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042988" y="1268413"/>
            <a:ext cx="7643812" cy="288066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u-HU" sz="1800"/>
              <a:t>A blokknyelv kibővítése:</a:t>
            </a:r>
          </a:p>
          <a:p>
            <a:pPr eaLnBrk="1" hangingPunct="1">
              <a:buFontTx/>
              <a:buNone/>
            </a:pPr>
            <a:r>
              <a:rPr lang="hu-HU" sz="1800"/>
              <a:t>lm(x) 	x sorában a bal szélső blokk</a:t>
            </a:r>
          </a:p>
          <a:p>
            <a:pPr eaLnBrk="1" hangingPunct="1">
              <a:buFontTx/>
              <a:buNone/>
            </a:pPr>
            <a:r>
              <a:rPr lang="hu-HU" sz="1800"/>
              <a:t>rm(x)	a jobb szélső</a:t>
            </a:r>
          </a:p>
          <a:p>
            <a:pPr eaLnBrk="1" hangingPunct="1">
              <a:buFontTx/>
              <a:buNone/>
            </a:pPr>
            <a:r>
              <a:rPr lang="hu-HU" sz="1800"/>
              <a:t>fm(x)	x oszlopában az első blokk</a:t>
            </a:r>
          </a:p>
          <a:p>
            <a:pPr eaLnBrk="1" hangingPunct="1">
              <a:buFontTx/>
              <a:buNone/>
            </a:pPr>
            <a:r>
              <a:rPr lang="hu-HU" sz="1800"/>
              <a:t>bm(x)	az utolsó</a:t>
            </a:r>
          </a:p>
          <a:p>
            <a:pPr eaLnBrk="1" hangingPunct="1">
              <a:buFontTx/>
              <a:buNone/>
            </a:pPr>
            <a:endParaRPr lang="hu-HU" sz="1800"/>
          </a:p>
          <a:p>
            <a:pPr eaLnBrk="1" hangingPunct="1">
              <a:buFontTx/>
              <a:buNone/>
            </a:pPr>
            <a:r>
              <a:rPr lang="hu-HU" sz="1800"/>
              <a:t>Bolzano’s World: fogalmazzunk meg néhány igaz állítást függvényjelekkel.</a:t>
            </a:r>
          </a:p>
          <a:p>
            <a:pPr eaLnBrk="1" hangingPunct="1">
              <a:buFontTx/>
              <a:buNone/>
            </a:pPr>
            <a:r>
              <a:rPr lang="hu-HU" sz="1800"/>
              <a:t>Házi feladatok: 1.13,  1.14</a:t>
            </a:r>
          </a:p>
        </p:txBody>
      </p:sp>
    </p:spTree>
    <p:extLst>
      <p:ext uri="{BB962C8B-B14F-4D97-AF65-F5344CB8AC3E}">
        <p14:creationId xmlns:p14="http://schemas.microsoft.com/office/powerpoint/2010/main" val="191836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1330</TotalTime>
  <Words>805</Words>
  <Application>Microsoft Office PowerPoint</Application>
  <PresentationFormat>Diavetítés a képernyőre (4:3 oldalarány)</PresentationFormat>
  <Paragraphs>101</Paragraphs>
  <Slides>9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Constantia</vt:lpstr>
      <vt:lpstr>Office-téma</vt:lpstr>
      <vt:lpstr>PowerPoint-bemutató</vt:lpstr>
      <vt:lpstr>PowerPoint-bemutató</vt:lpstr>
      <vt:lpstr>Fordítás másféle nyelvről FOL-ra (= formalizálás)</vt:lpstr>
      <vt:lpstr>PowerPoint-bemutató</vt:lpstr>
      <vt:lpstr>PowerPoint-bemutató</vt:lpstr>
      <vt:lpstr>FOL függvényjelekkel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Feladatok</dc:title>
  <dc:creator>andrás</dc:creator>
  <cp:lastModifiedBy>András Máté</cp:lastModifiedBy>
  <cp:revision>18</cp:revision>
  <dcterms:created xsi:type="dcterms:W3CDTF">2016-02-19T11:23:30Z</dcterms:created>
  <dcterms:modified xsi:type="dcterms:W3CDTF">2020-03-04T18:42:07Z</dcterms:modified>
</cp:coreProperties>
</file>