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2"/>
  </p:notesMasterIdLst>
  <p:sldIdLst>
    <p:sldId id="266" r:id="rId2"/>
    <p:sldId id="270" r:id="rId3"/>
    <p:sldId id="261" r:id="rId4"/>
    <p:sldId id="271" r:id="rId5"/>
    <p:sldId id="262" r:id="rId6"/>
    <p:sldId id="272" r:id="rId7"/>
    <p:sldId id="263" r:id="rId8"/>
    <p:sldId id="264" r:id="rId9"/>
    <p:sldId id="273" r:id="rId10"/>
    <p:sldId id="265" r:id="rId11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0" autoAdjust="0"/>
    <p:restoredTop sz="94660"/>
  </p:normalViewPr>
  <p:slideViewPr>
    <p:cSldViewPr>
      <p:cViewPr varScale="1">
        <p:scale>
          <a:sx n="73" d="100"/>
          <a:sy n="73" d="100"/>
        </p:scale>
        <p:origin x="72" y="4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38F90-419F-4B8C-BBA3-B39022AD6D1D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14CB03-8BAA-4BE3-965D-9ECEEF699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54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A9F9DAE-647F-4A41-A855-7759F6AA11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81E48D8A-9DE4-49B8-B2BC-57CD64C86C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FFD4BE6-C8E1-48B2-AAA4-2C4418651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8DD8-4C39-48B2-AF08-91A071F254E1}" type="datetimeFigureOut">
              <a:rPr lang="hu-HU" smtClean="0"/>
              <a:t>2020. 03. 13.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9C214D8-3D7B-471D-A3A3-C922989B8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E97459A-2BC2-475C-BF57-61B847A68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0FAE-A98D-43CB-BD4B-4687AC51D43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02180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57888AD-2D50-447E-8F01-73777A62C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A064EAB2-5194-43C1-A1E2-036444515B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26EAF1C-A5EC-4FF0-AA48-FF5E6B79F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8DD8-4C39-48B2-AF08-91A071F254E1}" type="datetimeFigureOut">
              <a:rPr lang="hu-HU" smtClean="0"/>
              <a:t>2020. 03. 13.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8796134-685C-4257-B762-38CCD011C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C2D1AE3-7ABA-416A-BD95-F164E4155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0FAE-A98D-43CB-BD4B-4687AC51D43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43088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70CA472C-CFA4-4D34-B2B2-99D81EFC3A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324CECD7-3B23-40E4-AF67-0EA71A720E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13DD788-AF47-4495-B4FD-AD4D2FB53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8DD8-4C39-48B2-AF08-91A071F254E1}" type="datetimeFigureOut">
              <a:rPr lang="hu-HU" smtClean="0"/>
              <a:t>2020. 03. 13.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25C9EFB-D9ED-42B2-927F-D532B5B91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D48441F-D01E-46BB-8B05-75CE39A02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0FAE-A98D-43CB-BD4B-4687AC51D43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28534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883D522-A8B4-4897-83AD-52C0FAC30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807CD81-62F1-48F5-B401-004DCC4CBB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F5624FB-C9BD-4590-9A69-D7F3CBED4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8DD8-4C39-48B2-AF08-91A071F254E1}" type="datetimeFigureOut">
              <a:rPr lang="hu-HU" smtClean="0"/>
              <a:t>2020. 03. 13.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BE867F6-9CB2-45DD-AF32-586653FB1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3391ADC-D31D-42AB-81C3-85CC68091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0FAE-A98D-43CB-BD4B-4687AC51D43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57304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C6A2D15-E9B5-4D71-8F24-256A218E0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302F2E7A-C980-47C1-BC19-2457DDA25A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D30F22E-F203-4A7D-AF9E-71DABDE30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8DD8-4C39-48B2-AF08-91A071F254E1}" type="datetimeFigureOut">
              <a:rPr lang="hu-HU" smtClean="0"/>
              <a:t>2020. 03. 13.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94E570A-3AE6-4AC9-8DFE-1683C9DC0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A223A2B-0671-4383-95DE-55A8DBF5F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0FAE-A98D-43CB-BD4B-4687AC51D43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90002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77B41B7-8583-4BAB-80FF-52A2E0124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F97F2BB-3E0D-4C71-A324-88337BC0D0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1F393627-B94E-41C1-9301-E62C6D3602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90DAD975-92D8-444E-9C27-3C3A07E21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8DD8-4C39-48B2-AF08-91A071F254E1}" type="datetimeFigureOut">
              <a:rPr lang="hu-HU" smtClean="0"/>
              <a:t>2020. 03. 13.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6BB024ED-D7B1-4BF1-8F2F-B73F59725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11CF3EC7-B338-4818-A485-149839D64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0FAE-A98D-43CB-BD4B-4687AC51D43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09966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583D94F-343F-423C-AB07-B87874254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28FFC171-C415-4C65-842E-65FB258FA4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3C619255-40E0-4D1E-8953-35EC7FF36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6078DB06-C757-4FE7-B05E-61438FB881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70CBD628-60BC-4E48-8218-6DAEE8ED9F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E841DF73-C1AF-4701-87B1-EA16CB20B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8DD8-4C39-48B2-AF08-91A071F254E1}" type="datetimeFigureOut">
              <a:rPr lang="hu-HU" smtClean="0"/>
              <a:t>2020. 03. 13.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D4F6EABB-5F9F-4C3B-A404-2721D846F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2BF518A5-0EDA-42DE-AF98-3BE058218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0FAE-A98D-43CB-BD4B-4687AC51D43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1045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84629C1-1889-4743-9A28-607E3D329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A2FE624B-9BC0-417E-A22E-424382A61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8DD8-4C39-48B2-AF08-91A071F254E1}" type="datetimeFigureOut">
              <a:rPr lang="hu-HU" smtClean="0"/>
              <a:t>2020. 03. 13.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4450A4D7-227B-4830-8CDD-E24DAF53F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1D74D2CB-D868-44C6-8926-C4962269C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0FAE-A98D-43CB-BD4B-4687AC51D43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78778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D0BA9F8C-3C52-4E5C-841A-ED13845A2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8DD8-4C39-48B2-AF08-91A071F254E1}" type="datetimeFigureOut">
              <a:rPr lang="hu-HU" smtClean="0"/>
              <a:t>2020. 03. 13.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F4F75899-AC58-4FA1-BAE0-C268265A1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12BD1F79-AF9C-47D2-A49A-C58FA9505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0FAE-A98D-43CB-BD4B-4687AC51D43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14513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2BD5F2F-2E1F-4A41-AAE7-BE099A0B7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D8A3966-F049-4323-B998-5F2B115D8E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44A392B3-5AC8-4C67-9601-30743428A5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606D96AE-0362-470A-8E20-06848D215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8DD8-4C39-48B2-AF08-91A071F254E1}" type="datetimeFigureOut">
              <a:rPr lang="hu-HU" smtClean="0"/>
              <a:t>2020. 03. 13.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B9158806-B55E-4812-8FFF-07EB6942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11A3122B-1A6A-431B-9D9C-0461D0C3B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0FAE-A98D-43CB-BD4B-4687AC51D43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56725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859FCE0-DE9B-40E4-8870-A9611A92C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AFABE1B4-2AA8-4FEF-B503-55C32FBDC7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E8F06739-8948-47AB-95CF-94FE0EE1AB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9319545A-0CF3-455F-BB11-2EBA34982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8DD8-4C39-48B2-AF08-91A071F254E1}" type="datetimeFigureOut">
              <a:rPr lang="hu-HU" smtClean="0"/>
              <a:t>2020. 03. 13.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276CE97-EE08-44F7-8F17-3F57C74A6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22E16F0F-24A6-426C-A16B-8F1FC348E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0FAE-A98D-43CB-BD4B-4687AC51D43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99574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C50A9761-1CCD-4C76-AF67-19DBE42C4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CED7780-FEB3-4FFC-9950-5B40AFE5F7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C304D20-083A-42D8-8A01-0370CB7DA9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98DD8-4C39-48B2-AF08-91A071F254E1}" type="datetimeFigureOut">
              <a:rPr lang="hu-HU" smtClean="0"/>
              <a:t>2020. 03. 13.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7DC8D25-C9E8-4320-8923-368D5BAEF6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2444B73-7077-4698-B21B-0149D8FFCF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00FAE-A98D-43CB-BD4B-4687AC51D43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5846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/>
          <p:cNvSpPr txBox="1"/>
          <p:nvPr/>
        </p:nvSpPr>
        <p:spPr>
          <a:xfrm>
            <a:off x="287524" y="548680"/>
            <a:ext cx="856895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>
                <a:latin typeface="+mj-lt"/>
              </a:rPr>
              <a:t>A házi feladatokhoz egy kis nyelvfilozófiai (és filozófiatörténeti) kitérő: </a:t>
            </a:r>
            <a:br>
              <a:rPr lang="hu-HU" sz="2000">
                <a:latin typeface="+mj-lt"/>
              </a:rPr>
            </a:br>
            <a:r>
              <a:rPr lang="hu-HU" sz="2000">
                <a:latin typeface="+mj-lt"/>
              </a:rPr>
              <a:t>Analitikus igazság (és hamisság)</a:t>
            </a:r>
          </a:p>
          <a:p>
            <a:endParaRPr lang="hu-HU" sz="2000">
              <a:latin typeface="+mj-lt"/>
            </a:endParaRPr>
          </a:p>
          <a:p>
            <a:r>
              <a:rPr lang="hu-HU">
                <a:latin typeface="+mj-lt"/>
              </a:rPr>
              <a:t>Az egyik mindat, amit vizsgálni kellett, ez volt:</a:t>
            </a:r>
            <a:br>
              <a:rPr lang="hu-HU">
                <a:latin typeface="+mj-lt"/>
              </a:rPr>
            </a:br>
            <a:r>
              <a:rPr lang="hu-HU">
                <a:latin typeface="+mj-lt"/>
              </a:rPr>
              <a:t>SameRow(rm(c), c) </a:t>
            </a:r>
          </a:p>
          <a:p>
            <a:r>
              <a:rPr lang="hu-HU">
                <a:latin typeface="+mj-lt"/>
              </a:rPr>
              <a:t>Ez </a:t>
            </a:r>
            <a:r>
              <a:rPr lang="hu-HU"/>
              <a:t>a mondat a </a:t>
            </a:r>
            <a:r>
              <a:rPr lang="hu-HU">
                <a:latin typeface="+mj-lt"/>
              </a:rPr>
              <a:t>SameRow</a:t>
            </a:r>
            <a:r>
              <a:rPr lang="hu-HU"/>
              <a:t> predikátum és az </a:t>
            </a:r>
            <a:r>
              <a:rPr lang="hu-HU">
                <a:latin typeface="+mj-lt"/>
              </a:rPr>
              <a:t>rm </a:t>
            </a:r>
            <a:r>
              <a:rPr lang="hu-HU"/>
              <a:t>függvényjel definíciója következtében igaz, akármelyik Tarski-féle világban vagyunk és akármit is jelöl </a:t>
            </a:r>
            <a:r>
              <a:rPr lang="hu-HU">
                <a:latin typeface="+mj-lt"/>
              </a:rPr>
              <a:t>c</a:t>
            </a:r>
            <a:r>
              <a:rPr lang="hu-HU"/>
              <a:t>.</a:t>
            </a:r>
          </a:p>
          <a:p>
            <a:r>
              <a:rPr lang="hu-HU"/>
              <a:t>Tehát semmit nem mond arról, milyen is az a világ, amelyikről éppen szó van.</a:t>
            </a:r>
          </a:p>
          <a:p>
            <a:r>
              <a:rPr lang="hu-HU"/>
              <a:t>Nézzük ezt a mondatot:</a:t>
            </a:r>
          </a:p>
          <a:p>
            <a:r>
              <a:rPr lang="hu-HU">
                <a:latin typeface="+mj-lt"/>
              </a:rPr>
              <a:t>Minden agglegény gazdag.</a:t>
            </a:r>
          </a:p>
          <a:p>
            <a:r>
              <a:rPr lang="hu-HU"/>
              <a:t>Ez (általában) azt jelenti, hogy abban a világban (használati szituációban), amikor kimondjuk, mindegyik agglegény gazdag.</a:t>
            </a:r>
          </a:p>
          <a:p>
            <a:r>
              <a:rPr lang="hu-HU"/>
              <a:t>Ez ténykérdés, vagy így van, vagy nem.</a:t>
            </a:r>
          </a:p>
          <a:p>
            <a:r>
              <a:rPr lang="hu-HU">
                <a:latin typeface="+mj-lt"/>
              </a:rPr>
              <a:t>Minden agglegény nőtlen.</a:t>
            </a:r>
          </a:p>
          <a:p>
            <a:r>
              <a:rPr lang="hu-HU"/>
              <a:t>Ez minden szituációban igaz, és nem ténykérdés.</a:t>
            </a:r>
          </a:p>
          <a:p>
            <a:r>
              <a:rPr lang="hu-HU"/>
              <a:t>Hasonló eset: </a:t>
            </a:r>
            <a:r>
              <a:rPr lang="hu-HU">
                <a:latin typeface="+mj-lt"/>
              </a:rPr>
              <a:t>LeftOf(fm(b), b)</a:t>
            </a:r>
          </a:p>
          <a:p>
            <a:r>
              <a:rPr lang="hu-HU"/>
              <a:t>Ez hamis, de nem azért, mert a tények másképp vannak, hanem a kifejezések jelentése (definíciója) miatt.*</a:t>
            </a:r>
          </a:p>
          <a:p>
            <a:r>
              <a:rPr lang="hu-HU"/>
              <a:t>*A definíciók mindig jelentést adnak meg, de a köznyelvi kifejezések jelentését általában nem definíció alapján ismerjük. A blokknyelvben viszont minden predikátum definiálva van.</a:t>
            </a:r>
          </a:p>
        </p:txBody>
      </p:sp>
    </p:spTree>
    <p:extLst>
      <p:ext uri="{BB962C8B-B14F-4D97-AF65-F5344CB8AC3E}">
        <p14:creationId xmlns:p14="http://schemas.microsoft.com/office/powerpoint/2010/main" val="1831316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755650" y="1412875"/>
            <a:ext cx="7993063" cy="784225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u-HU">
                <a:latin typeface="+mn-lt"/>
              </a:rPr>
              <a:t>Jancsi idősebb, mint Juliska</a:t>
            </a:r>
          </a:p>
          <a:p>
            <a:pPr>
              <a:spcBef>
                <a:spcPct val="50000"/>
              </a:spcBef>
              <a:defRPr/>
            </a:pPr>
            <a:r>
              <a:rPr lang="hu-HU">
                <a:latin typeface="+mn-lt"/>
              </a:rPr>
              <a:t>Juliska idősebb, mint Malacka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755650" y="2420938"/>
            <a:ext cx="5688013" cy="369887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u-HU"/>
              <a:t> </a:t>
            </a:r>
            <a:r>
              <a:rPr lang="hu-HU">
                <a:latin typeface="+mn-lt"/>
              </a:rPr>
              <a:t>Jancsi idősebb, mint Malacka</a:t>
            </a:r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684213" y="1556792"/>
            <a:ext cx="0" cy="1224508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hu-HU"/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684213" y="2276475"/>
            <a:ext cx="358775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hu-HU"/>
          </a:p>
        </p:txBody>
      </p:sp>
      <p:sp>
        <p:nvSpPr>
          <p:cNvPr id="5128" name="AutoShape 8"/>
          <p:cNvSpPr>
            <a:spLocks noChangeArrowheads="1"/>
          </p:cNvSpPr>
          <p:nvPr/>
        </p:nvSpPr>
        <p:spPr bwMode="auto">
          <a:xfrm>
            <a:off x="4284663" y="2420938"/>
            <a:ext cx="3311525" cy="863600"/>
          </a:xfrm>
          <a:prstGeom prst="wedgeEllipseCallout">
            <a:avLst>
              <a:gd name="adj1" fmla="val -69074"/>
              <a:gd name="adj2" fmla="val -61037"/>
            </a:avLst>
          </a:prstGeom>
          <a:solidFill>
            <a:schemeClr val="accent1"/>
          </a:solidFill>
          <a:ln w="15875">
            <a:solidFill>
              <a:srgbClr val="000099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hu-HU">
                <a:solidFill>
                  <a:srgbClr val="FFFF00"/>
                </a:solidFill>
              </a:rPr>
              <a:t>Helyes ?!</a:t>
            </a:r>
          </a:p>
        </p:txBody>
      </p:sp>
      <p:sp>
        <p:nvSpPr>
          <p:cNvPr id="8" name="Szövegdoboz 7"/>
          <p:cNvSpPr txBox="1"/>
          <p:nvPr/>
        </p:nvSpPr>
        <p:spPr>
          <a:xfrm>
            <a:off x="684213" y="3789363"/>
            <a:ext cx="7920037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hu-HU">
                <a:latin typeface="+mn-lt"/>
              </a:rPr>
              <a:t>Lehetetlen, hogy a premisszák igazak legyenek és a konklúzió hamis.</a:t>
            </a:r>
          </a:p>
          <a:p>
            <a:pPr>
              <a:defRPr/>
            </a:pPr>
            <a:r>
              <a:rPr lang="hu-HU">
                <a:latin typeface="+mn-lt"/>
              </a:rPr>
              <a:t>De tudunk ellenpéldát adni a predikátumok kicserélésének módszerével.</a:t>
            </a:r>
          </a:p>
          <a:p>
            <a:pPr>
              <a:defRPr/>
            </a:pPr>
            <a:r>
              <a:rPr lang="hu-HU">
                <a:latin typeface="+mn-lt"/>
              </a:rPr>
              <a:t>Az ‘idősebb,  mint’ kétargumentumú predikátumot cseréljük ki arra, hogy ‘szereti’.</a:t>
            </a:r>
          </a:p>
          <a:p>
            <a:pPr>
              <a:defRPr/>
            </a:pPr>
            <a:r>
              <a:rPr lang="hu-HU">
                <a:latin typeface="+mn-lt"/>
              </a:rPr>
              <a:t>Tehát a lehetetlenség az ‘idősebb, mint’ jelentésén múlik.</a:t>
            </a:r>
          </a:p>
          <a:p>
            <a:pPr>
              <a:defRPr/>
            </a:pPr>
            <a:r>
              <a:rPr lang="hu-HU">
                <a:latin typeface="+mn-lt"/>
              </a:rPr>
              <a:t>Tágabb értelemben logikai következmény.</a:t>
            </a:r>
          </a:p>
          <a:p>
            <a:pPr>
              <a:defRPr/>
            </a:pPr>
            <a:r>
              <a:rPr lang="hu-HU">
                <a:latin typeface="+mn-lt"/>
              </a:rPr>
              <a:t>Vagy analitikus következmény – ahogy tetszik.</a:t>
            </a:r>
          </a:p>
        </p:txBody>
      </p:sp>
      <p:sp>
        <p:nvSpPr>
          <p:cNvPr id="2" name="Szövegdoboz 1"/>
          <p:cNvSpPr txBox="1"/>
          <p:nvPr/>
        </p:nvSpPr>
        <p:spPr>
          <a:xfrm>
            <a:off x="1763688" y="692696"/>
            <a:ext cx="4968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>
                <a:latin typeface="+mj-lt"/>
              </a:rPr>
              <a:t>Analitikusan érvényes következtetések</a:t>
            </a:r>
            <a:endParaRPr lang="en-US" sz="24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00783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2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2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  <p:bldP spid="5126" grpId="0" animBg="1"/>
      <p:bldP spid="5127" grpId="0" animBg="1"/>
      <p:bldP spid="5128" grpId="0" build="allAtOnce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>
            <a:extLst>
              <a:ext uri="{FF2B5EF4-FFF2-40B4-BE49-F238E27FC236}">
                <a16:creationId xmlns:a16="http://schemas.microsoft.com/office/drawing/2014/main" id="{B7BFE00F-43AF-4E98-8052-F4A22DE7117C}"/>
              </a:ext>
            </a:extLst>
          </p:cNvPr>
          <p:cNvSpPr/>
          <p:nvPr/>
        </p:nvSpPr>
        <p:spPr>
          <a:xfrm>
            <a:off x="575556" y="548680"/>
            <a:ext cx="799288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/>
              <a:t>Leibniz: Észigazságok igazságok azok, amelyeknek állítmánya benne van az alanyban. Ezek szükségszerűek és minden lehetséges világban igazak.</a:t>
            </a:r>
          </a:p>
          <a:p>
            <a:r>
              <a:rPr lang="hu-HU"/>
              <a:t>Kant ugyanezeket analitikus igazságnak nevezi.</a:t>
            </a:r>
          </a:p>
          <a:p>
            <a:r>
              <a:rPr lang="hu-HU"/>
              <a:t>Mind a ketten a „Minden attó bág”-gal azonos alakú kijelentésekre gondolnak (az arisztotelészi egyetemesen állító kijelentésekre ezekről majd lesz szó).</a:t>
            </a:r>
          </a:p>
          <a:p>
            <a:r>
              <a:rPr lang="hu-HU"/>
              <a:t>A mai (egyik) szóhasználatban Kant fogalmát általánosítva és modernizálva analitikusan igaznak (analitikus igazságnak) nevezzük azokat a kijelentéseket, amelyek a bennük előforduló kifejezések jelentése miatt igazak (így semmit nem mondanak a tényekről).</a:t>
            </a:r>
          </a:p>
          <a:p>
            <a:r>
              <a:rPr lang="hu-HU"/>
              <a:t>Értelemszerűen analitikusan hamisak azok a kijelentések, amik a bennük előforduló kifejezések  jelentése következtében hamisak.</a:t>
            </a:r>
          </a:p>
          <a:p>
            <a:r>
              <a:rPr lang="hu-HU"/>
              <a:t>Szokásos az analitikus igazságokat (tágabb értelemben vett) logikai igazságnak is hívni. A tankönyvünkben mind a két szóhasználat előfordul. </a:t>
            </a:r>
          </a:p>
          <a:p>
            <a:r>
              <a:rPr lang="hu-HU"/>
              <a:t>Szúkebb értelemben vett logikai igazságok azok a mondatok, amelyek a bennük előforduló </a:t>
            </a:r>
            <a:r>
              <a:rPr lang="hu-HU" i="1"/>
              <a:t>logikai</a:t>
            </a:r>
            <a:r>
              <a:rPr lang="hu-HU"/>
              <a:t> kifejezések jelentése miatt igazak.</a:t>
            </a:r>
          </a:p>
          <a:p>
            <a:r>
              <a:rPr lang="hu-HU"/>
              <a:t>Példa:</a:t>
            </a:r>
            <a:br>
              <a:rPr lang="hu-HU"/>
            </a:br>
            <a:r>
              <a:rPr lang="hu-HU"/>
              <a:t>Vagy minden attó bág, vagy nem minden attó bág.</a:t>
            </a:r>
            <a:br>
              <a:rPr lang="hu-HU"/>
            </a:br>
            <a:r>
              <a:rPr lang="hu-HU"/>
              <a:t>Erről mindenki látja, hogy igaz, és nem is kell hozzá tudni, hogy mit jelentenek az `attó’ meg a `bág’ „szavak”.</a:t>
            </a:r>
          </a:p>
        </p:txBody>
      </p:sp>
    </p:spTree>
    <p:extLst>
      <p:ext uri="{BB962C8B-B14F-4D97-AF65-F5344CB8AC3E}">
        <p14:creationId xmlns:p14="http://schemas.microsoft.com/office/powerpoint/2010/main" val="925754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539750" y="1557338"/>
            <a:ext cx="7272338" cy="4662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u-HU">
                <a:latin typeface="+mn-lt"/>
              </a:rPr>
              <a:t>Érvelés (argument): Olyan, több kijelentésből álló szöveg, amelyben egy kijelentést egy vagy több* más kijelentésre alapozva állítunk. Azokat a kijelentéseket, amelyekre alapozunk,  </a:t>
            </a:r>
            <a:r>
              <a:rPr lang="hu-HU" u="sng">
                <a:latin typeface="+mn-lt"/>
              </a:rPr>
              <a:t>premisszá</a:t>
            </a:r>
            <a:r>
              <a:rPr lang="hu-HU">
                <a:latin typeface="+mn-lt"/>
              </a:rPr>
              <a:t>knak, amit pedig a premisszák alapján állítunk, </a:t>
            </a:r>
            <a:r>
              <a:rPr lang="hu-HU" u="sng">
                <a:latin typeface="+mn-lt"/>
              </a:rPr>
              <a:t>konklúzió</a:t>
            </a:r>
            <a:r>
              <a:rPr lang="hu-HU">
                <a:latin typeface="+mn-lt"/>
              </a:rPr>
              <a:t>nak nevezzük.**</a:t>
            </a:r>
          </a:p>
          <a:p>
            <a:pPr>
              <a:spcBef>
                <a:spcPct val="50000"/>
              </a:spcBef>
              <a:defRPr/>
            </a:pPr>
            <a:r>
              <a:rPr lang="hu-HU">
                <a:latin typeface="+mn-lt"/>
              </a:rPr>
              <a:t>Tehát valami ilyen sémájú szövegre kell gondolni:</a:t>
            </a:r>
          </a:p>
          <a:p>
            <a:pPr>
              <a:spcBef>
                <a:spcPct val="50000"/>
              </a:spcBef>
              <a:defRPr/>
            </a:pPr>
            <a:r>
              <a:rPr lang="hu-HU">
                <a:latin typeface="+mn-lt"/>
              </a:rPr>
              <a:t>P1, P2, … Pn, </a:t>
            </a:r>
            <a:r>
              <a:rPr lang="hu-HU" i="1">
                <a:latin typeface="+mn-lt"/>
              </a:rPr>
              <a:t>tehát</a:t>
            </a:r>
            <a:r>
              <a:rPr lang="hu-HU">
                <a:latin typeface="+mn-lt"/>
                <a:sym typeface="Wingdings" pitchFamily="2" charset="2"/>
              </a:rPr>
              <a:t> K</a:t>
            </a:r>
            <a:endParaRPr lang="hu-HU">
              <a:latin typeface="+mn-lt"/>
            </a:endParaRPr>
          </a:p>
          <a:p>
            <a:pPr>
              <a:spcBef>
                <a:spcPct val="50000"/>
              </a:spcBef>
              <a:defRPr/>
            </a:pPr>
            <a:r>
              <a:rPr lang="hu-HU"/>
              <a:t>De rengeteg más forma is előfordul. PL:</a:t>
            </a:r>
            <a:br>
              <a:rPr lang="hu-HU"/>
            </a:br>
            <a:r>
              <a:rPr lang="hu-HU"/>
              <a:t>K, </a:t>
            </a:r>
            <a:r>
              <a:rPr lang="hu-HU" i="1"/>
              <a:t>mivel </a:t>
            </a:r>
            <a:r>
              <a:rPr lang="hu-HU"/>
              <a:t>P1, P2, … és Pn.</a:t>
            </a:r>
          </a:p>
          <a:p>
            <a:pPr>
              <a:spcBef>
                <a:spcPct val="50000"/>
              </a:spcBef>
              <a:defRPr/>
            </a:pPr>
            <a:r>
              <a:rPr lang="hu-HU"/>
              <a:t>A lényeg az, hogy meg legyen adva, mik a premisszák és mi a konklúzió.</a:t>
            </a:r>
          </a:p>
          <a:p>
            <a:pPr>
              <a:spcBef>
                <a:spcPct val="50000"/>
              </a:spcBef>
              <a:defRPr/>
            </a:pPr>
            <a:r>
              <a:rPr lang="hu-HU">
                <a:latin typeface="+mn-lt"/>
              </a:rPr>
              <a:t>   </a:t>
            </a:r>
          </a:p>
          <a:p>
            <a:pPr>
              <a:spcBef>
                <a:spcPct val="50000"/>
              </a:spcBef>
              <a:defRPr/>
            </a:pPr>
            <a:r>
              <a:rPr lang="hu-HU"/>
              <a:t>*Speciális esetként találkozuk majd olyan következtetésekkel is, ahol a premisszák száma 0.</a:t>
            </a:r>
          </a:p>
          <a:p>
            <a:pPr>
              <a:spcBef>
                <a:spcPct val="50000"/>
              </a:spcBef>
              <a:defRPr/>
            </a:pPr>
            <a:r>
              <a:rPr lang="hu-HU">
                <a:latin typeface="+mn-lt"/>
              </a:rPr>
              <a:t>**Következtetés és érvelés között most nem teszünk különbséget.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305800" cy="852704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u-HU" sz="3200"/>
              <a:t>Érvelés, bizonyítás, következmény, helyesség</a:t>
            </a:r>
          </a:p>
        </p:txBody>
      </p:sp>
    </p:spTree>
    <p:extLst>
      <p:ext uri="{BB962C8B-B14F-4D97-AF65-F5344CB8AC3E}">
        <p14:creationId xmlns:p14="http://schemas.microsoft.com/office/powerpoint/2010/main" val="150427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1FF5D01-F72C-468F-B5D6-479BC6139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03808"/>
          </a:xfrm>
        </p:spPr>
        <p:txBody>
          <a:bodyPr/>
          <a:lstStyle/>
          <a:p>
            <a:r>
              <a:rPr lang="hu-HU"/>
              <a:t>A Fitch formátum</a:t>
            </a:r>
          </a:p>
        </p:txBody>
      </p:sp>
      <p:sp>
        <p:nvSpPr>
          <p:cNvPr id="3" name="Line 6">
            <a:extLst>
              <a:ext uri="{FF2B5EF4-FFF2-40B4-BE49-F238E27FC236}">
                <a16:creationId xmlns:a16="http://schemas.microsoft.com/office/drawing/2014/main" id="{8B30688D-C390-4856-95A7-F3377112B6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8650" y="2492896"/>
            <a:ext cx="0" cy="2088225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hu-HU"/>
          </a:p>
        </p:txBody>
      </p:sp>
      <p:sp>
        <p:nvSpPr>
          <p:cNvPr id="4" name="Line 7">
            <a:extLst>
              <a:ext uri="{FF2B5EF4-FFF2-40B4-BE49-F238E27FC236}">
                <a16:creationId xmlns:a16="http://schemas.microsoft.com/office/drawing/2014/main" id="{399FF628-1782-47E1-9155-A999C7619F3D}"/>
              </a:ext>
            </a:extLst>
          </p:cNvPr>
          <p:cNvSpPr>
            <a:spLocks noChangeShapeType="1"/>
          </p:cNvSpPr>
          <p:nvPr/>
        </p:nvSpPr>
        <p:spPr bwMode="auto">
          <a:xfrm>
            <a:off x="628650" y="4005064"/>
            <a:ext cx="486948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hu-HU"/>
          </a:p>
        </p:txBody>
      </p:sp>
      <p:sp>
        <p:nvSpPr>
          <p:cNvPr id="5" name="Téglalap 4">
            <a:extLst>
              <a:ext uri="{FF2B5EF4-FFF2-40B4-BE49-F238E27FC236}">
                <a16:creationId xmlns:a16="http://schemas.microsoft.com/office/drawing/2014/main" id="{EB7ABB0E-8F17-4D34-8224-200D7196AE57}"/>
              </a:ext>
            </a:extLst>
          </p:cNvPr>
          <p:cNvSpPr/>
          <p:nvPr/>
        </p:nvSpPr>
        <p:spPr>
          <a:xfrm>
            <a:off x="684547" y="2590595"/>
            <a:ext cx="1240004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u-HU"/>
              <a:t> P1</a:t>
            </a:r>
          </a:p>
          <a:p>
            <a:pPr>
              <a:spcBef>
                <a:spcPct val="50000"/>
              </a:spcBef>
              <a:defRPr/>
            </a:pPr>
            <a:r>
              <a:rPr lang="hu-HU"/>
              <a:t> P2</a:t>
            </a:r>
            <a:br>
              <a:rPr lang="hu-HU"/>
            </a:br>
            <a:r>
              <a:rPr lang="hu-HU"/>
              <a:t> …</a:t>
            </a:r>
          </a:p>
          <a:p>
            <a:pPr>
              <a:spcBef>
                <a:spcPct val="50000"/>
              </a:spcBef>
              <a:defRPr/>
            </a:pPr>
            <a:r>
              <a:rPr lang="hu-HU"/>
              <a:t> Pn </a:t>
            </a:r>
          </a:p>
          <a:p>
            <a:pPr>
              <a:spcBef>
                <a:spcPct val="50000"/>
              </a:spcBef>
              <a:defRPr/>
            </a:pPr>
            <a:r>
              <a:rPr lang="hu-HU"/>
              <a:t> K</a:t>
            </a:r>
          </a:p>
        </p:txBody>
      </p:sp>
      <p:sp>
        <p:nvSpPr>
          <p:cNvPr id="6" name="Ellipszis feliratnak 6">
            <a:extLst>
              <a:ext uri="{FF2B5EF4-FFF2-40B4-BE49-F238E27FC236}">
                <a16:creationId xmlns:a16="http://schemas.microsoft.com/office/drawing/2014/main" id="{4F32A4FB-007E-4902-BFF8-0AFFBB0DA910}"/>
              </a:ext>
            </a:extLst>
          </p:cNvPr>
          <p:cNvSpPr/>
          <p:nvPr/>
        </p:nvSpPr>
        <p:spPr>
          <a:xfrm>
            <a:off x="1484147" y="2085123"/>
            <a:ext cx="4535488" cy="1295400"/>
          </a:xfrm>
          <a:prstGeom prst="wedgeEllipseCallout">
            <a:avLst>
              <a:gd name="adj1" fmla="val -69111"/>
              <a:gd name="adj2" fmla="val 204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hu-HU">
                <a:solidFill>
                  <a:srgbClr val="FFFF00"/>
                </a:solidFill>
              </a:rPr>
              <a:t>A függőleges vonal mutatja, mettől meddig  tart az érvelés</a:t>
            </a:r>
          </a:p>
        </p:txBody>
      </p:sp>
      <p:sp>
        <p:nvSpPr>
          <p:cNvPr id="7" name="Ellipszis feliratnak 7">
            <a:extLst>
              <a:ext uri="{FF2B5EF4-FFF2-40B4-BE49-F238E27FC236}">
                <a16:creationId xmlns:a16="http://schemas.microsoft.com/office/drawing/2014/main" id="{9A515319-C7E3-4C77-81DC-34AA83BB0FC8}"/>
              </a:ext>
            </a:extLst>
          </p:cNvPr>
          <p:cNvSpPr/>
          <p:nvPr/>
        </p:nvSpPr>
        <p:spPr>
          <a:xfrm>
            <a:off x="1607321" y="4376912"/>
            <a:ext cx="4780581" cy="1223962"/>
          </a:xfrm>
          <a:prstGeom prst="wedgeEllipseCallout">
            <a:avLst>
              <a:gd name="adj1" fmla="val -62383"/>
              <a:gd name="adj2" fmla="val -773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hu-HU">
                <a:solidFill>
                  <a:srgbClr val="FFFF00"/>
                </a:solidFill>
              </a:rPr>
              <a:t>A vízszintes választja el a premisszákat  mindentől, amire belőlük  következtetünk.</a:t>
            </a:r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9CCF79A8-2483-4FDA-A0A0-C7CE202130F7}"/>
              </a:ext>
            </a:extLst>
          </p:cNvPr>
          <p:cNvSpPr txBox="1"/>
          <p:nvPr/>
        </p:nvSpPr>
        <p:spPr>
          <a:xfrm>
            <a:off x="628650" y="1484950"/>
            <a:ext cx="7327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/>
              <a:t>Az érveléseinket akövetkező formában fogjuk felírni:</a:t>
            </a:r>
          </a:p>
        </p:txBody>
      </p:sp>
      <p:sp>
        <p:nvSpPr>
          <p:cNvPr id="9" name="Beszédbuborék: ellipszis 8">
            <a:extLst>
              <a:ext uri="{FF2B5EF4-FFF2-40B4-BE49-F238E27FC236}">
                <a16:creationId xmlns:a16="http://schemas.microsoft.com/office/drawing/2014/main" id="{AA8811AD-4DBA-4C2E-BAC4-8EC34C8D46D2}"/>
              </a:ext>
            </a:extLst>
          </p:cNvPr>
          <p:cNvSpPr/>
          <p:nvPr/>
        </p:nvSpPr>
        <p:spPr>
          <a:xfrm>
            <a:off x="4716016" y="5805264"/>
            <a:ext cx="4248472" cy="903808"/>
          </a:xfrm>
          <a:prstGeom prst="wedgeEllipseCallout">
            <a:avLst>
              <a:gd name="adj1" fmla="val -61190"/>
              <a:gd name="adj2" fmla="val -795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>
                <a:solidFill>
                  <a:srgbClr val="FFFF00"/>
                </a:solidFill>
              </a:rPr>
              <a:t>Ide egyelőre csak a konklúzió kerül. Később majd lesznek közbülső lépések is.</a:t>
            </a:r>
          </a:p>
        </p:txBody>
      </p:sp>
    </p:spTree>
    <p:extLst>
      <p:ext uri="{BB962C8B-B14F-4D97-AF65-F5344CB8AC3E}">
        <p14:creationId xmlns:p14="http://schemas.microsoft.com/office/powerpoint/2010/main" val="3069780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 animBg="1"/>
      <p:bldP spid="7" grpId="0" animBg="1"/>
      <p:bldP spid="8" grpId="0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576262" y="814278"/>
            <a:ext cx="7993063" cy="4247317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u-HU"/>
              <a:t>Egy unalmas (1.) példa következtetésre:</a:t>
            </a:r>
            <a:endParaRPr lang="hu-HU">
              <a:latin typeface="+mn-lt"/>
            </a:endParaRPr>
          </a:p>
          <a:p>
            <a:pPr>
              <a:spcBef>
                <a:spcPct val="50000"/>
              </a:spcBef>
              <a:defRPr/>
            </a:pPr>
            <a:r>
              <a:rPr lang="hu-HU">
                <a:latin typeface="+mn-lt"/>
              </a:rPr>
              <a:t>A cserebogár bogár, és minden bogár rovar. Tehát a  cserebogár rovar.</a:t>
            </a:r>
          </a:p>
          <a:p>
            <a:pPr>
              <a:spcBef>
                <a:spcPct val="50000"/>
              </a:spcBef>
              <a:defRPr/>
            </a:pPr>
            <a:endParaRPr lang="hu-HU"/>
          </a:p>
          <a:p>
            <a:pPr>
              <a:spcBef>
                <a:spcPct val="50000"/>
              </a:spcBef>
              <a:defRPr/>
            </a:pPr>
            <a:endParaRPr lang="hu-HU"/>
          </a:p>
          <a:p>
            <a:pPr>
              <a:spcBef>
                <a:spcPct val="50000"/>
              </a:spcBef>
              <a:defRPr/>
            </a:pPr>
            <a:endParaRPr lang="hu-HU"/>
          </a:p>
          <a:p>
            <a:pPr>
              <a:spcBef>
                <a:spcPct val="50000"/>
              </a:spcBef>
              <a:defRPr/>
            </a:pPr>
            <a:r>
              <a:rPr lang="hu-HU" u="sng">
                <a:latin typeface="+mn-lt"/>
              </a:rPr>
              <a:t>Érvényes</a:t>
            </a:r>
            <a:r>
              <a:rPr lang="hu-HU">
                <a:latin typeface="+mn-lt"/>
              </a:rPr>
              <a:t> (</a:t>
            </a:r>
            <a:r>
              <a:rPr lang="hu-HU" u="sng">
                <a:latin typeface="+mn-lt"/>
              </a:rPr>
              <a:t>helyes</a:t>
            </a:r>
            <a:r>
              <a:rPr lang="hu-HU">
                <a:latin typeface="+mn-lt"/>
              </a:rPr>
              <a:t>) érvelés: a premisszák igazsága  esetén biztosak lehetünk a konklúzió igazságában.</a:t>
            </a:r>
          </a:p>
          <a:p>
            <a:pPr>
              <a:spcBef>
                <a:spcPct val="50000"/>
              </a:spcBef>
              <a:defRPr/>
            </a:pPr>
            <a:r>
              <a:rPr lang="hu-HU"/>
              <a:t>Azaz </a:t>
            </a:r>
            <a:r>
              <a:rPr lang="hu-HU" b="1"/>
              <a:t>lehetetlen, hogy a premisszák igazak legyenek, a konklúzió pedig hamis.</a:t>
            </a:r>
          </a:p>
          <a:p>
            <a:pPr>
              <a:spcBef>
                <a:spcPct val="50000"/>
              </a:spcBef>
              <a:defRPr/>
            </a:pPr>
            <a:r>
              <a:rPr lang="hu-HU">
                <a:latin typeface="+mn-lt"/>
              </a:rPr>
              <a:t>Azaz nincs olyan lehetséges világ, amelyben a premisszák igazak és a konklúzió hamis.</a:t>
            </a:r>
          </a:p>
          <a:p>
            <a:pPr>
              <a:spcBef>
                <a:spcPct val="50000"/>
              </a:spcBef>
              <a:defRPr/>
            </a:pPr>
            <a:r>
              <a:rPr lang="hu-HU" u="sng">
                <a:latin typeface="+mn-lt"/>
              </a:rPr>
              <a:t>Konkluzív</a:t>
            </a:r>
            <a:r>
              <a:rPr lang="hu-HU">
                <a:latin typeface="+mn-lt"/>
              </a:rPr>
              <a:t> érvelés: érvényes, és a premisszák igazak.</a:t>
            </a:r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4283968" y="1556792"/>
            <a:ext cx="4752975" cy="863600"/>
          </a:xfrm>
          <a:prstGeom prst="wedgeEllipseCallout">
            <a:avLst>
              <a:gd name="adj1" fmla="val -62694"/>
              <a:gd name="adj2" fmla="val -52919"/>
            </a:avLst>
          </a:prstGeom>
          <a:solidFill>
            <a:schemeClr val="accent1"/>
          </a:solidFill>
          <a:ln w="1587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hu-HU">
                <a:solidFill>
                  <a:srgbClr val="FFFF00"/>
                </a:solidFill>
                <a:latin typeface="+mn-lt"/>
              </a:rPr>
              <a:t>Ez a következtetés </a:t>
            </a:r>
            <a:r>
              <a:rPr lang="hu-HU" i="1">
                <a:solidFill>
                  <a:srgbClr val="FFFF00"/>
                </a:solidFill>
                <a:latin typeface="+mn-lt"/>
              </a:rPr>
              <a:t>helyes, érvényes </a:t>
            </a:r>
            <a:r>
              <a:rPr lang="hu-HU">
                <a:solidFill>
                  <a:srgbClr val="FFFF00"/>
                </a:solidFill>
                <a:latin typeface="+mn-lt"/>
              </a:rPr>
              <a:t>(valid)</a:t>
            </a:r>
            <a:endParaRPr lang="hu-HU" i="1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682625" y="1844675"/>
            <a:ext cx="3384550" cy="720725"/>
          </a:xfrm>
          <a:prstGeom prst="wedgeEllipseCallout">
            <a:avLst>
              <a:gd name="adj1" fmla="val 14045"/>
              <a:gd name="adj2" fmla="val -91525"/>
            </a:avLst>
          </a:prstGeom>
          <a:solidFill>
            <a:schemeClr val="accent1"/>
          </a:solidFill>
          <a:ln w="1587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hu-HU">
                <a:solidFill>
                  <a:srgbClr val="FFFF00"/>
                </a:solidFill>
                <a:latin typeface="+mn-lt"/>
              </a:rPr>
              <a:t>Sőt,</a:t>
            </a:r>
            <a:r>
              <a:rPr lang="hu-HU" i="1">
                <a:solidFill>
                  <a:srgbClr val="FFFF00"/>
                </a:solidFill>
                <a:latin typeface="+mn-lt"/>
              </a:rPr>
              <a:t> konkluzív</a:t>
            </a:r>
            <a:r>
              <a:rPr lang="hu-HU">
                <a:solidFill>
                  <a:srgbClr val="FFFF00"/>
                </a:solidFill>
                <a:latin typeface="+mn-lt"/>
              </a:rPr>
              <a:t> (sound)</a:t>
            </a:r>
          </a:p>
        </p:txBody>
      </p:sp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3111500" y="4960938"/>
            <a:ext cx="184150" cy="366712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6029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animBg="1"/>
      <p:bldP spid="410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>
            <a:extLst>
              <a:ext uri="{FF2B5EF4-FFF2-40B4-BE49-F238E27FC236}">
                <a16:creationId xmlns:a16="http://schemas.microsoft.com/office/drawing/2014/main" id="{D6E14E47-4624-4B61-B24E-E6C05DCB3272}"/>
              </a:ext>
            </a:extLst>
          </p:cNvPr>
          <p:cNvSpPr/>
          <p:nvPr/>
        </p:nvSpPr>
        <p:spPr>
          <a:xfrm>
            <a:off x="611560" y="692696"/>
            <a:ext cx="7632848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u-HU"/>
              <a:t>Egy másik (2.) példa – mi a különbség?</a:t>
            </a:r>
          </a:p>
          <a:p>
            <a:pPr>
              <a:spcBef>
                <a:spcPct val="50000"/>
              </a:spcBef>
              <a:defRPr/>
            </a:pPr>
            <a:r>
              <a:rPr lang="hu-HU"/>
              <a:t>A cserebogár bogár. Hiszen a cserebogár rovar, és minden rovar bogár.</a:t>
            </a:r>
          </a:p>
        </p:txBody>
      </p:sp>
      <p:sp>
        <p:nvSpPr>
          <p:cNvPr id="3" name="AutoShape 7">
            <a:extLst>
              <a:ext uri="{FF2B5EF4-FFF2-40B4-BE49-F238E27FC236}">
                <a16:creationId xmlns:a16="http://schemas.microsoft.com/office/drawing/2014/main" id="{CB4126E9-2870-4272-8283-AD0D532E10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863" y="1844824"/>
            <a:ext cx="3959225" cy="865188"/>
          </a:xfrm>
          <a:prstGeom prst="wedgeEllipseCallout">
            <a:avLst>
              <a:gd name="adj1" fmla="val 29273"/>
              <a:gd name="adj2" fmla="val -87117"/>
            </a:avLst>
          </a:prstGeom>
          <a:solidFill>
            <a:schemeClr val="accent1"/>
          </a:solidFill>
          <a:ln w="1587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hu-HU">
                <a:solidFill>
                  <a:srgbClr val="FFFF00"/>
                </a:solidFill>
                <a:latin typeface="+mn-lt"/>
              </a:rPr>
              <a:t>Ez az érvelés is helyes, de </a:t>
            </a:r>
          </a:p>
          <a:p>
            <a:pPr algn="ctr">
              <a:defRPr/>
            </a:pPr>
            <a:r>
              <a:rPr lang="hu-HU">
                <a:solidFill>
                  <a:srgbClr val="FFFF00"/>
                </a:solidFill>
                <a:latin typeface="+mn-lt"/>
              </a:rPr>
              <a:t>nem konkluzív</a:t>
            </a:r>
          </a:p>
        </p:txBody>
      </p:sp>
      <p:sp>
        <p:nvSpPr>
          <p:cNvPr id="4" name="AutoShape 8">
            <a:extLst>
              <a:ext uri="{FF2B5EF4-FFF2-40B4-BE49-F238E27FC236}">
                <a16:creationId xmlns:a16="http://schemas.microsoft.com/office/drawing/2014/main" id="{CE4167CC-063C-4221-A5AE-AA92965929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575" y="2644716"/>
            <a:ext cx="4500562" cy="865188"/>
          </a:xfrm>
          <a:prstGeom prst="wedgeEllipseCallout">
            <a:avLst>
              <a:gd name="adj1" fmla="val 3773"/>
              <a:gd name="adj2" fmla="val -182761"/>
            </a:avLst>
          </a:prstGeom>
          <a:solidFill>
            <a:schemeClr val="accent1"/>
          </a:solidFill>
          <a:ln w="1587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hu-HU">
                <a:solidFill>
                  <a:srgbClr val="FFFF00"/>
                </a:solidFill>
              </a:rPr>
              <a:t>Hiszen a</a:t>
            </a:r>
            <a:r>
              <a:rPr lang="hu-HU">
                <a:solidFill>
                  <a:srgbClr val="FFFF00"/>
                </a:solidFill>
                <a:latin typeface="+mn-lt"/>
              </a:rPr>
              <a:t>z egyik premissza hamis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6B90BDE9-F2D8-4122-B0D4-15BB0008B185}"/>
              </a:ext>
            </a:extLst>
          </p:cNvPr>
          <p:cNvSpPr txBox="1"/>
          <p:nvPr/>
        </p:nvSpPr>
        <p:spPr>
          <a:xfrm>
            <a:off x="595806" y="3750220"/>
            <a:ext cx="766891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/>
              <a:t>Ha egy következtetés nem konkluzív, az pontotsan azt jelenti, hogy hiába következtettünk helyesen, nem lehetünk biztosak a konklúzió igazságában.</a:t>
            </a:r>
          </a:p>
          <a:p>
            <a:r>
              <a:rPr lang="hu-HU"/>
              <a:t>De honnan tudjuk, hogy ezek az érvelések (következtetések) helyesek?</a:t>
            </a:r>
          </a:p>
          <a:p>
            <a:r>
              <a:rPr lang="hu-HU"/>
              <a:t>Nem bizonyítottuk, de az első órán mindenki elfogadta, hogy a „Minden attó bág és minden bág cékes, tehát minden attó cékes” következtetés helyes.</a:t>
            </a:r>
          </a:p>
          <a:p>
            <a:r>
              <a:rPr lang="hu-HU"/>
              <a:t>A következtetések (érvelések) a formájuk miatt helyesek, azaz ha egyet elfogadunk helyesnek, akkor a benne előforduló predikátumokat és neveket másikra cserélve szintén helyes következtetést kapunk.</a:t>
            </a:r>
          </a:p>
          <a:p>
            <a:r>
              <a:rPr lang="hu-HU"/>
              <a:t>Éppen ezért lehetett a kurzust kezdő példában értelmetlen predikátumokat használni. </a:t>
            </a:r>
          </a:p>
        </p:txBody>
      </p:sp>
    </p:spTree>
    <p:extLst>
      <p:ext uri="{BB962C8B-B14F-4D97-AF65-F5344CB8AC3E}">
        <p14:creationId xmlns:p14="http://schemas.microsoft.com/office/powerpoint/2010/main" val="3316187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/>
          <p:cNvSpPr/>
          <p:nvPr/>
        </p:nvSpPr>
        <p:spPr>
          <a:xfrm>
            <a:off x="479753" y="566954"/>
            <a:ext cx="8207375" cy="7848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u-HU">
                <a:latin typeface="+mn-lt"/>
              </a:rPr>
              <a:t>Még egy (3.) példa következtetésre:</a:t>
            </a:r>
          </a:p>
          <a:p>
            <a:pPr>
              <a:spcBef>
                <a:spcPct val="50000"/>
              </a:spcBef>
              <a:defRPr/>
            </a:pPr>
            <a:r>
              <a:rPr lang="hu-HU">
                <a:latin typeface="+mn-lt"/>
              </a:rPr>
              <a:t>A cserebogár rovar, mert minden rovar bogár és a cserebogár bogár.</a:t>
            </a:r>
          </a:p>
        </p:txBody>
      </p:sp>
      <p:sp>
        <p:nvSpPr>
          <p:cNvPr id="4" name="AutoShape 10"/>
          <p:cNvSpPr>
            <a:spLocks noChangeArrowheads="1"/>
          </p:cNvSpPr>
          <p:nvPr/>
        </p:nvSpPr>
        <p:spPr bwMode="auto">
          <a:xfrm>
            <a:off x="5218113" y="1772816"/>
            <a:ext cx="3457575" cy="720725"/>
          </a:xfrm>
          <a:prstGeom prst="wedgeEllipseCallout">
            <a:avLst>
              <a:gd name="adj1" fmla="val -93772"/>
              <a:gd name="adj2" fmla="val -120551"/>
            </a:avLst>
          </a:prstGeom>
          <a:solidFill>
            <a:schemeClr val="accent1"/>
          </a:solidFill>
          <a:ln w="1587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hu-HU">
                <a:solidFill>
                  <a:srgbClr val="FFFF00"/>
                </a:solidFill>
                <a:latin typeface="+mn-lt"/>
              </a:rPr>
              <a:t>Nem helyes</a:t>
            </a:r>
          </a:p>
        </p:txBody>
      </p:sp>
      <p:sp>
        <p:nvSpPr>
          <p:cNvPr id="5" name="Ellipszis feliratnak 4"/>
          <p:cNvSpPr/>
          <p:nvPr/>
        </p:nvSpPr>
        <p:spPr>
          <a:xfrm>
            <a:off x="395288" y="1772816"/>
            <a:ext cx="3203575" cy="792162"/>
          </a:xfrm>
          <a:prstGeom prst="wedgeEllipseCallout">
            <a:avLst>
              <a:gd name="adj1" fmla="val 106116"/>
              <a:gd name="adj2" fmla="val 139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hu-HU">
                <a:solidFill>
                  <a:srgbClr val="FFFF00"/>
                </a:solidFill>
              </a:rPr>
              <a:t>Hogyan bizonyíthatjuk, hogy nem helyes?</a:t>
            </a:r>
          </a:p>
        </p:txBody>
      </p:sp>
      <p:sp>
        <p:nvSpPr>
          <p:cNvPr id="6" name="AutoShape 11"/>
          <p:cNvSpPr>
            <a:spLocks noChangeArrowheads="1"/>
          </p:cNvSpPr>
          <p:nvPr/>
        </p:nvSpPr>
        <p:spPr bwMode="auto">
          <a:xfrm>
            <a:off x="395288" y="3213149"/>
            <a:ext cx="3887787" cy="1152525"/>
          </a:xfrm>
          <a:prstGeom prst="wedgeEllipseCallout">
            <a:avLst>
              <a:gd name="adj1" fmla="val -3945"/>
              <a:gd name="adj2" fmla="val -107331"/>
            </a:avLst>
          </a:prstGeom>
          <a:solidFill>
            <a:schemeClr val="accent1"/>
          </a:solidFill>
          <a:ln w="1587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hu-HU">
                <a:solidFill>
                  <a:srgbClr val="FFFF00"/>
                </a:solidFill>
                <a:latin typeface="+mn-lt"/>
              </a:rPr>
              <a:t>Ellenpéldával: A ló hal, mert minden hal gerinces és a ló gerinces.</a:t>
            </a:r>
          </a:p>
        </p:txBody>
      </p:sp>
      <p:sp>
        <p:nvSpPr>
          <p:cNvPr id="8" name="Szövegdoboz 7"/>
          <p:cNvSpPr txBox="1"/>
          <p:nvPr/>
        </p:nvSpPr>
        <p:spPr>
          <a:xfrm>
            <a:off x="479753" y="4559560"/>
            <a:ext cx="7777162" cy="2031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hu-HU">
                <a:latin typeface="+mn-lt"/>
              </a:rPr>
              <a:t>Ellenpélda: ugyanolyan formájú következtetés </a:t>
            </a:r>
            <a:r>
              <a:rPr lang="hu-HU"/>
              <a:t>, amelyben a premisszák igazak és a konklúzió hamis. </a:t>
            </a:r>
          </a:p>
          <a:p>
            <a:pPr>
              <a:defRPr/>
            </a:pPr>
            <a:r>
              <a:rPr lang="hu-HU"/>
              <a:t>Az előző dián kimondott elvet alkalmazzuk, csak most fordítva: </a:t>
            </a:r>
          </a:p>
          <a:p>
            <a:pPr>
              <a:defRPr/>
            </a:pPr>
            <a:r>
              <a:rPr lang="hu-HU"/>
              <a:t>Ha a 3. példánk helyes következtetés lenne, akkor helyesnek kellene lennie az ellenpéldának is. Márpedig egy helyes következtetésben nem lehetnek a premisszák igazak és a konklúzió hamis.</a:t>
            </a:r>
          </a:p>
          <a:p>
            <a:pPr>
              <a:defRPr/>
            </a:pPr>
            <a:r>
              <a:rPr lang="hu-HU"/>
              <a:t>Ez a predikátumok kicserélésének módszere.</a:t>
            </a:r>
          </a:p>
        </p:txBody>
      </p:sp>
      <p:sp>
        <p:nvSpPr>
          <p:cNvPr id="2" name="Ellipszis feliratnak 1"/>
          <p:cNvSpPr/>
          <p:nvPr/>
        </p:nvSpPr>
        <p:spPr>
          <a:xfrm>
            <a:off x="5950774" y="2493541"/>
            <a:ext cx="2736354" cy="2016224"/>
          </a:xfrm>
          <a:prstGeom prst="wedgeEllipseCallout">
            <a:avLst>
              <a:gd name="adj1" fmla="val -112092"/>
              <a:gd name="adj2" fmla="val 152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hu-HU">
                <a:solidFill>
                  <a:srgbClr val="FFFF00"/>
                </a:solidFill>
              </a:rPr>
              <a:t>Csak kicseréltünk bizonyos predikátumokat</a:t>
            </a:r>
          </a:p>
        </p:txBody>
      </p:sp>
    </p:spTree>
    <p:extLst>
      <p:ext uri="{BB962C8B-B14F-4D97-AF65-F5344CB8AC3E}">
        <p14:creationId xmlns:p14="http://schemas.microsoft.com/office/powerpoint/2010/main" val="1550502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611560" y="1052736"/>
            <a:ext cx="813690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>
                <a:latin typeface="+mn-lt"/>
              </a:rPr>
              <a:t>És ha nem vagyunk ilyen találékonyak? Keressünk egy másik módszert, induljunk ki a követketetés helyességének definíciójából.</a:t>
            </a:r>
          </a:p>
          <a:p>
            <a:r>
              <a:rPr lang="hu-HU">
                <a:latin typeface="+mn-lt"/>
              </a:rPr>
              <a:t>Mikor </a:t>
            </a:r>
            <a:r>
              <a:rPr lang="hu-HU" i="1">
                <a:latin typeface="+mn-lt"/>
              </a:rPr>
              <a:t>nem</a:t>
            </a:r>
            <a:r>
              <a:rPr lang="hu-HU">
                <a:latin typeface="+mn-lt"/>
              </a:rPr>
              <a:t> érvényes egy következtetés?</a:t>
            </a:r>
          </a:p>
          <a:p>
            <a:r>
              <a:rPr lang="hu-HU">
                <a:latin typeface="+mn-lt"/>
              </a:rPr>
              <a:t>Ha </a:t>
            </a:r>
            <a:r>
              <a:rPr lang="hu-HU" i="1">
                <a:latin typeface="+mn-lt"/>
              </a:rPr>
              <a:t>előfordulhat</a:t>
            </a:r>
            <a:r>
              <a:rPr lang="hu-HU">
                <a:latin typeface="+mn-lt"/>
              </a:rPr>
              <a:t>, hogy a premisszák igazak és a konklúzió hamis.</a:t>
            </a:r>
          </a:p>
          <a:p>
            <a:r>
              <a:rPr lang="hu-HU">
                <a:latin typeface="+mn-lt"/>
              </a:rPr>
              <a:t>Tegyük fel, hogy a premisszák igazak és a konklúzió hamis. (</a:t>
            </a:r>
            <a:r>
              <a:rPr lang="hu-HU"/>
              <a:t>Felejtsük el, hogy mit tudunk a rovarokról meg a bogarakról!!)</a:t>
            </a:r>
          </a:p>
          <a:p>
            <a:r>
              <a:rPr lang="hu-HU">
                <a:latin typeface="+mn-lt"/>
              </a:rPr>
              <a:t>Azaz azt tesszük fel, hogy a cserebogár nem rovar, pedig minden rovar bogár és a cserebogár bogár.</a:t>
            </a:r>
          </a:p>
          <a:p>
            <a:r>
              <a:rPr lang="hu-HU">
                <a:latin typeface="+mn-lt"/>
              </a:rPr>
              <a:t>Most cseréljük ki a szereplő predikátumokat a blokknyelv predikátumaira. </a:t>
            </a:r>
          </a:p>
          <a:p>
            <a:r>
              <a:rPr lang="hu-HU">
                <a:latin typeface="+mn-lt"/>
              </a:rPr>
              <a:t>A tetraéder nem dodekaéder, </a:t>
            </a:r>
          </a:p>
          <a:p>
            <a:r>
              <a:rPr lang="hu-HU"/>
              <a:t>pedig</a:t>
            </a:r>
            <a:r>
              <a:rPr lang="hu-HU">
                <a:latin typeface="+mn-lt"/>
              </a:rPr>
              <a:t> minden tetraéder kicsi </a:t>
            </a:r>
            <a:br>
              <a:rPr lang="hu-HU">
                <a:latin typeface="+mn-lt"/>
              </a:rPr>
            </a:br>
            <a:r>
              <a:rPr lang="hu-HU">
                <a:latin typeface="+mn-lt"/>
              </a:rPr>
              <a:t>és minden dodekaéder kicsi.</a:t>
            </a:r>
          </a:p>
          <a:p>
            <a:r>
              <a:rPr lang="hu-HU">
                <a:latin typeface="+mn-lt"/>
              </a:rPr>
              <a:t>Tudunk olyan Tarski-féle világot építeni, amelyben ez így van?</a:t>
            </a:r>
          </a:p>
          <a:p>
            <a:r>
              <a:rPr lang="hu-HU">
                <a:latin typeface="+mn-lt"/>
              </a:rPr>
              <a:t>Persze.  Tehát van olyan lehetséges világ, amelyben a premisszák igazak és a konklúzió hamis, azaz a következtetés definíció szerint nem helyes.</a:t>
            </a:r>
          </a:p>
          <a:p>
            <a:r>
              <a:rPr lang="hu-HU"/>
              <a:t>Azaz most nem egy másik, azonos formájú következtetést, hanem egy </a:t>
            </a:r>
            <a:r>
              <a:rPr lang="hu-HU" i="1"/>
              <a:t>modellt </a:t>
            </a:r>
            <a:r>
              <a:rPr lang="hu-HU"/>
              <a:t> adtunk meg ellenpéldának.</a:t>
            </a:r>
          </a:p>
          <a:p>
            <a:r>
              <a:rPr lang="hu-HU">
                <a:latin typeface="+mn-lt"/>
              </a:rPr>
              <a:t>Tehát ez a modellmódszer.</a:t>
            </a:r>
          </a:p>
        </p:txBody>
      </p:sp>
    </p:spTree>
    <p:extLst>
      <p:ext uri="{BB962C8B-B14F-4D97-AF65-F5344CB8AC3E}">
        <p14:creationId xmlns:p14="http://schemas.microsoft.com/office/powerpoint/2010/main" val="838775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>
            <a:extLst>
              <a:ext uri="{FF2B5EF4-FFF2-40B4-BE49-F238E27FC236}">
                <a16:creationId xmlns:a16="http://schemas.microsoft.com/office/drawing/2014/main" id="{4AEDB591-43C0-4C9B-A5AA-66E6FEACEFFC}"/>
              </a:ext>
            </a:extLst>
          </p:cNvPr>
          <p:cNvSpPr txBox="1"/>
          <p:nvPr/>
        </p:nvSpPr>
        <p:spPr>
          <a:xfrm>
            <a:off x="395536" y="404664"/>
            <a:ext cx="849694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/>
              <a:t>Harmadik módszer: </a:t>
            </a:r>
          </a:p>
          <a:p>
            <a:r>
              <a:rPr lang="hu-HU"/>
              <a:t>Megint indirekt úton indulunk el, azaz feltételezzük, hogy a premisszák igazak és a konklúzió hamis, de most ezekből a feltevésekből kiindulva </a:t>
            </a:r>
            <a:r>
              <a:rPr lang="hu-HU" i="1"/>
              <a:t>következtetünk</a:t>
            </a:r>
            <a:r>
              <a:rPr lang="hu-HU"/>
              <a:t>, megpróbálunk ellentmondást levezetni.</a:t>
            </a:r>
          </a:p>
          <a:p>
            <a:r>
              <a:rPr lang="hu-HU"/>
              <a:t>Ha sikerült, ez bizonyítja a következtetés helyességét (hiszen a helytelen voltának feltételezése ellentmondáshoz vezetett).</a:t>
            </a:r>
          </a:p>
          <a:p>
            <a:r>
              <a:rPr lang="hu-HU"/>
              <a:t>Ezt a módszert még nem tudjuk alkalmazni, de lesz olyan eljárásunk, amely pontosan ezt csinálja: az </a:t>
            </a:r>
            <a:r>
              <a:rPr lang="hu-HU" i="1"/>
              <a:t>analitikus fák </a:t>
            </a:r>
            <a:r>
              <a:rPr lang="hu-HU"/>
              <a:t>módszere.</a:t>
            </a:r>
          </a:p>
          <a:p>
            <a:r>
              <a:rPr lang="hu-HU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02587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729</TotalTime>
  <Words>892</Words>
  <Application>Microsoft Office PowerPoint</Application>
  <PresentationFormat>Diavetítés a képernyőre (4:3 oldalarány)</PresentationFormat>
  <Paragraphs>99</Paragraphs>
  <Slides>10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Office-téma</vt:lpstr>
      <vt:lpstr>PowerPoint-bemutató</vt:lpstr>
      <vt:lpstr>PowerPoint-bemutató</vt:lpstr>
      <vt:lpstr>Érvelés, bizonyítás, következmény, helyesség</vt:lpstr>
      <vt:lpstr>A Fitch formátum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 függvényjelekkel</dc:title>
  <dc:creator>andrás</dc:creator>
  <cp:lastModifiedBy>András Máté</cp:lastModifiedBy>
  <cp:revision>28</cp:revision>
  <dcterms:created xsi:type="dcterms:W3CDTF">2016-02-26T11:43:41Z</dcterms:created>
  <dcterms:modified xsi:type="dcterms:W3CDTF">2020-03-13T09:23:56Z</dcterms:modified>
</cp:coreProperties>
</file>