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70" r:id="rId2"/>
    <p:sldId id="275" r:id="rId3"/>
    <p:sldId id="276" r:id="rId4"/>
    <p:sldId id="277" r:id="rId5"/>
    <p:sldId id="278" r:id="rId6"/>
    <p:sldId id="262" r:id="rId7"/>
    <p:sldId id="263" r:id="rId8"/>
    <p:sldId id="271" r:id="rId9"/>
    <p:sldId id="272" r:id="rId10"/>
    <p:sldId id="264" r:id="rId11"/>
    <p:sldId id="265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8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D89234-F8A5-46A1-9305-0B5FC0BEE5A9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08C04-40BE-4A8D-B26E-DB8153CC9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0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416E16E-C22B-4F63-8C2E-AB1617302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A72A8640-A898-4630-B1E2-2B402907EB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904B41A-7689-4739-AFFE-4DF6889EA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230-26BD-4522-BF28-82B5DA159817}" type="datetimeFigureOut">
              <a:rPr lang="hu-HU" smtClean="0"/>
              <a:t>2020.03.27.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418C85C-CB82-4667-9589-F9A564CC5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F92DB95-7224-4768-9F0E-A8BD7A5E2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B8C0-1205-4448-AB66-95343B58D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7295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246EA8F-74FB-4492-94DF-CCBEA90A7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0AC1EABA-C3E7-4448-8F11-42001B454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CA6C82C-4A70-4259-BA48-D8504520E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230-26BD-4522-BF28-82B5DA159817}" type="datetimeFigureOut">
              <a:rPr lang="hu-HU" smtClean="0"/>
              <a:t>2020.03.27.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2C73FA7-5141-4726-A7AE-0B084753C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C4E8144-449F-4081-9414-2B1B3BDA3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B8C0-1205-4448-AB66-95343B58D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8105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5212F6E4-AF2A-4817-A6B3-C3259F8562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D0F5CA8-CF78-4D6A-B3BF-2811207A15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031C8F1-07C4-4D87-82EF-2916BFAD7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230-26BD-4522-BF28-82B5DA159817}" type="datetimeFigureOut">
              <a:rPr lang="hu-HU" smtClean="0"/>
              <a:t>2020.03.27.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C60EEFD-815E-4657-9521-9CE0BD17C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D9FB516-48F5-4E6B-B69F-0EC484F48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B8C0-1205-4448-AB66-95343B58D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362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445B11C-9442-4BD2-8514-9EDC51CC4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85413D2-A2EF-412D-AAB1-373CCAAB3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C4564C3-78C1-43D8-AF25-518DA4A95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230-26BD-4522-BF28-82B5DA159817}" type="datetimeFigureOut">
              <a:rPr lang="hu-HU" smtClean="0"/>
              <a:t>2020.03.27.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5F5B89A-BC9C-4ADC-81B5-3C52F6024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8AE07E0-87B9-4BB7-B726-2D1672E82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B8C0-1205-4448-AB66-95343B58D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4428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0AA1F9E-CC46-45F3-A329-CB8910783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7D0F412-4418-4676-BAF8-B966B2AE0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CB98ABE-01E7-4803-ABBF-36EB15EB8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230-26BD-4522-BF28-82B5DA159817}" type="datetimeFigureOut">
              <a:rPr lang="hu-HU" smtClean="0"/>
              <a:t>2020.03.27.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B49ED4D-184C-4960-86D3-014EC902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C85C583-39DB-4EB0-90CC-44C4862CD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B8C0-1205-4448-AB66-95343B58D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9749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61C3729-1234-4EBB-8356-0D9BD787D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637A591-5138-441F-A3C8-FDD29F8DAC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5E5B81D0-917A-43F8-A388-502F26066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8016783-4654-4783-92B1-DCDF144D9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230-26BD-4522-BF28-82B5DA159817}" type="datetimeFigureOut">
              <a:rPr lang="hu-HU" smtClean="0"/>
              <a:t>2020.03.27.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E5F18A2-5BAF-4082-9203-D9F778A01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2E40415-761F-4E30-8056-8A31110B9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B8C0-1205-4448-AB66-95343B58D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045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54E17D6-3C3D-4E79-8B82-86A13F801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7E7B94D-ED7C-44A4-B600-612AD48DD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D110707-F273-442A-AD1B-8F3BB59097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8B9F63A6-1F32-4BED-AC13-6FF130D188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BFE95D72-02DE-45A0-8CDE-9B12CA81EF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A9D417EC-A9F6-4CDB-BF55-1411D0D52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230-26BD-4522-BF28-82B5DA159817}" type="datetimeFigureOut">
              <a:rPr lang="hu-HU" smtClean="0"/>
              <a:t>2020.03.27.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072FA375-B6B4-4977-BFA1-387FE2396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74DADA6-2C8E-4888-AFCE-D15432BBD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B8C0-1205-4448-AB66-95343B58D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991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2561CF-72E7-485D-AEF2-8EB26897E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D4D677DF-85F7-4C19-AB8B-05BB2552C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230-26BD-4522-BF28-82B5DA159817}" type="datetimeFigureOut">
              <a:rPr lang="hu-HU" smtClean="0"/>
              <a:t>2020.03.27.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3DBE1198-6B2C-4D31-AC4B-A05FE01DF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E2671A4D-29D0-4A28-A9B6-A5209F0FB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B8C0-1205-4448-AB66-95343B58D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352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338E14E5-BA14-4892-9CA2-86F6966BE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230-26BD-4522-BF28-82B5DA159817}" type="datetimeFigureOut">
              <a:rPr lang="hu-HU" smtClean="0"/>
              <a:t>2020.03.27.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EDB829A4-55D8-463A-8A1A-02F73C944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ECD608E-4293-4AA2-A541-0B78EA87C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B8C0-1205-4448-AB66-95343B58D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3418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C9C01C-CC9C-4418-9639-3BF6DD103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EC8F8CB-6EC6-435D-AC95-2BBA409DC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F29C5FB-F2CE-491A-ADA0-C46E67E03E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1C7499A-2FE6-4C67-9B57-9A3C4A9FC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230-26BD-4522-BF28-82B5DA159817}" type="datetimeFigureOut">
              <a:rPr lang="hu-HU" smtClean="0"/>
              <a:t>2020.03.27.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9AAC1E3-F4E6-42CD-8F34-E5A3A596C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0A48CEC-95C7-4642-B3B4-979DAE106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B8C0-1205-4448-AB66-95343B58D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007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8DB34F9-4BD3-4CC6-BD2A-7C0B69115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8C752B70-20DC-4F87-81FA-8ABF8A9556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C0C5830B-074C-41D1-B86B-D016BFEB49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3FDABFD-66DD-4E06-93CD-FAB60042A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230-26BD-4522-BF28-82B5DA159817}" type="datetimeFigureOut">
              <a:rPr lang="hu-HU" smtClean="0"/>
              <a:t>2020.03.27.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34F4A68-E097-4618-B49C-E0756FC55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71CB0FF-3EC3-4555-A783-D62E88AB6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B8C0-1205-4448-AB66-95343B58D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9210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BE61D743-EEAA-4915-B12B-820532EB5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0C05594-879B-40D6-BAA0-FFAE085F5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A43BD05-7455-4425-B218-5A980B7E7E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ED230-26BD-4522-BF28-82B5DA159817}" type="datetimeFigureOut">
              <a:rPr lang="hu-HU" smtClean="0"/>
              <a:t>2020.03.27.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B8C2ED6-7D99-4F82-ADF8-A1170AC8AC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AB447AC-8B68-4F6A-AFF5-41A696680E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FB8C0-1205-4448-AB66-95343B58DE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073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5E5F7D63-D2DA-4635-B351-2F64AAB87EFD}"/>
              </a:ext>
            </a:extLst>
          </p:cNvPr>
          <p:cNvSpPr txBox="1"/>
          <p:nvPr/>
        </p:nvSpPr>
        <p:spPr>
          <a:xfrm>
            <a:off x="793893" y="612844"/>
            <a:ext cx="77048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Az előző, március 13.-i prezentációban szerepelt:</a:t>
            </a:r>
          </a:p>
          <a:p>
            <a:pPr marL="285750" indent="-285750">
              <a:buFontTx/>
              <a:buChar char="-"/>
            </a:pPr>
            <a:r>
              <a:rPr lang="hu-HU"/>
              <a:t>az érvelés fogalma;</a:t>
            </a:r>
          </a:p>
          <a:p>
            <a:pPr marL="285750" indent="-285750">
              <a:buFontTx/>
              <a:buChar char="-"/>
            </a:pPr>
            <a:r>
              <a:rPr lang="hu-HU"/>
              <a:t>a helyes érvelés (következtetés) definíciója;</a:t>
            </a:r>
          </a:p>
          <a:p>
            <a:pPr marL="285750" indent="-285750">
              <a:buFontTx/>
              <a:buChar char="-"/>
            </a:pPr>
            <a:r>
              <a:rPr lang="hu-HU"/>
              <a:t>a konkluzív érvelés definíciója;</a:t>
            </a:r>
          </a:p>
          <a:p>
            <a:pPr marL="285750" indent="-285750">
              <a:buFontTx/>
              <a:buChar char="-"/>
            </a:pPr>
            <a:r>
              <a:rPr lang="hu-HU"/>
              <a:t>a helyesség igazolása azonos formájú, már helyesnek elfogadott következtetéssel;</a:t>
            </a:r>
          </a:p>
          <a:p>
            <a:pPr marL="285750" indent="-285750">
              <a:buFontTx/>
              <a:buChar char="-"/>
            </a:pPr>
            <a:r>
              <a:rPr lang="hu-HU"/>
              <a:t>a helyesség cáfolata ellenpéldával;</a:t>
            </a:r>
          </a:p>
          <a:p>
            <a:pPr marL="285750" indent="-285750">
              <a:buFontTx/>
              <a:buChar char="-"/>
            </a:pPr>
            <a:r>
              <a:rPr lang="hu-HU"/>
              <a:t>a helyesség cáfolata cáfoló modellel.</a:t>
            </a:r>
          </a:p>
          <a:p>
            <a:r>
              <a:rPr lang="hu-HU"/>
              <a:t>Egy fontos speciális esetre mutat rá a következő példa:</a:t>
            </a:r>
          </a:p>
          <a:p>
            <a:endParaRPr lang="hu-HU"/>
          </a:p>
          <a:p>
            <a:r>
              <a:rPr lang="hu-HU">
                <a:latin typeface="Calibri" panose="020F0502020204030204" pitchFamily="34" charset="0"/>
              </a:rPr>
              <a:t>Helyes-e ez az érvelés:</a:t>
            </a:r>
          </a:p>
          <a:p>
            <a:pPr>
              <a:spcBef>
                <a:spcPct val="50000"/>
              </a:spcBef>
            </a:pPr>
            <a:r>
              <a:rPr lang="hu-HU">
                <a:latin typeface="Calibri" panose="020F0502020204030204" pitchFamily="34" charset="0"/>
              </a:rPr>
              <a:t>Between(b, a, d)</a:t>
            </a:r>
            <a:br>
              <a:rPr lang="hu-HU">
                <a:latin typeface="Calibri" panose="020F0502020204030204" pitchFamily="34" charset="0"/>
              </a:rPr>
            </a:br>
            <a:r>
              <a:rPr lang="hu-HU">
                <a:latin typeface="Calibri" panose="020F0502020204030204" pitchFamily="34" charset="0"/>
              </a:rPr>
              <a:t>Between(d, b, a)</a:t>
            </a:r>
          </a:p>
          <a:p>
            <a:pPr>
              <a:spcBef>
                <a:spcPct val="50000"/>
              </a:spcBef>
            </a:pPr>
            <a:r>
              <a:rPr lang="hu-HU">
                <a:latin typeface="Calibri" panose="020F0502020204030204" pitchFamily="34" charset="0"/>
              </a:rPr>
              <a:t>Between(a, b, d)</a:t>
            </a:r>
          </a:p>
          <a:p>
            <a:endParaRPr lang="hu-HU"/>
          </a:p>
          <a:p>
            <a:r>
              <a:rPr lang="hu-HU"/>
              <a:t>Igen, helyes: lehetetlen az, hogy a premisszák igazak legyenek és a konklúzió hamis, mert már az is lehetetlen,  hogy a premisszák igazak legyenek. A konklúzió tkp. bármi lehetne, akár az is, hogy `A Hold zöld sajtból van’.</a:t>
            </a:r>
            <a:br>
              <a:rPr lang="hu-HU"/>
            </a:br>
            <a:r>
              <a:rPr lang="hu-HU"/>
              <a:t>Röviden: lehetetlenségből akármi következik. </a:t>
            </a:r>
          </a:p>
        </p:txBody>
      </p:sp>
      <p:cxnSp>
        <p:nvCxnSpPr>
          <p:cNvPr id="3" name="Egyenes összekötő 2">
            <a:extLst>
              <a:ext uri="{FF2B5EF4-FFF2-40B4-BE49-F238E27FC236}">
                <a16:creationId xmlns:a16="http://schemas.microsoft.com/office/drawing/2014/main" id="{D5BB95BE-A3F6-4990-BCDA-14309EC54A78}"/>
              </a:ext>
            </a:extLst>
          </p:cNvPr>
          <p:cNvCxnSpPr/>
          <p:nvPr/>
        </p:nvCxnSpPr>
        <p:spPr>
          <a:xfrm>
            <a:off x="827584" y="3789090"/>
            <a:ext cx="0" cy="1008062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Egyenes összekötő 3">
            <a:extLst>
              <a:ext uri="{FF2B5EF4-FFF2-40B4-BE49-F238E27FC236}">
                <a16:creationId xmlns:a16="http://schemas.microsoft.com/office/drawing/2014/main" id="{84EC3330-A92A-4EFB-9EE9-BF95FDEA543D}"/>
              </a:ext>
            </a:extLst>
          </p:cNvPr>
          <p:cNvCxnSpPr/>
          <p:nvPr/>
        </p:nvCxnSpPr>
        <p:spPr>
          <a:xfrm>
            <a:off x="827584" y="4509120"/>
            <a:ext cx="4318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Ellipszis feliratnak 7">
            <a:extLst>
              <a:ext uri="{FF2B5EF4-FFF2-40B4-BE49-F238E27FC236}">
                <a16:creationId xmlns:a16="http://schemas.microsoft.com/office/drawing/2014/main" id="{A75DB6FE-4213-47A1-8EF5-C6DFA5B3F784}"/>
              </a:ext>
            </a:extLst>
          </p:cNvPr>
          <p:cNvSpPr/>
          <p:nvPr/>
        </p:nvSpPr>
        <p:spPr>
          <a:xfrm>
            <a:off x="3060304" y="3375397"/>
            <a:ext cx="6048375" cy="1008062"/>
          </a:xfrm>
          <a:prstGeom prst="wedgeEllipseCallout">
            <a:avLst>
              <a:gd name="adj1" fmla="val -58139"/>
              <a:gd name="adj2" fmla="val 522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>
                <a:solidFill>
                  <a:srgbClr val="FFFF00"/>
                </a:solidFill>
              </a:rPr>
              <a:t>Nem tudunk ellenpéldát megadni, mert a premisszák nem lehetnek egyszerre igazak!!!</a:t>
            </a:r>
          </a:p>
        </p:txBody>
      </p:sp>
      <p:sp>
        <p:nvSpPr>
          <p:cNvPr id="7" name="Beszédbuborék: ellipszis 6">
            <a:extLst>
              <a:ext uri="{FF2B5EF4-FFF2-40B4-BE49-F238E27FC236}">
                <a16:creationId xmlns:a16="http://schemas.microsoft.com/office/drawing/2014/main" id="{8FE2ACEF-27C9-40E4-A27E-50EACD08A087}"/>
              </a:ext>
            </a:extLst>
          </p:cNvPr>
          <p:cNvSpPr/>
          <p:nvPr/>
        </p:nvSpPr>
        <p:spPr>
          <a:xfrm>
            <a:off x="4067944" y="6175423"/>
            <a:ext cx="5256580" cy="636950"/>
          </a:xfrm>
          <a:prstGeom prst="wedgeEllipseCallout">
            <a:avLst>
              <a:gd name="adj1" fmla="val -26084"/>
              <a:gd name="adj2" fmla="val -1433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>
                <a:solidFill>
                  <a:srgbClr val="FFFF00"/>
                </a:solidFill>
              </a:rPr>
              <a:t>Vegyük szó szerint a következtetés helyességének dfinícióját!</a:t>
            </a:r>
          </a:p>
        </p:txBody>
      </p:sp>
    </p:spTree>
    <p:extLst>
      <p:ext uri="{BB962C8B-B14F-4D97-AF65-F5344CB8AC3E}">
        <p14:creationId xmlns:p14="http://schemas.microsoft.com/office/powerpoint/2010/main" val="1415045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395288" y="1341438"/>
            <a:ext cx="8208962" cy="1479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hu-HU" altLang="en-US">
                <a:latin typeface="+mn-lt"/>
                <a:ea typeface="Microsoft YaHei" pitchFamily="34" charset="-122"/>
              </a:rPr>
              <a:t>Kitérő vége, térjünk vissza a Boole-konnektívumokhoz. Először mindig FOL-ban vizsgáljuk őket, aztán keressük a köznyelvi megfelelőt.</a:t>
            </a:r>
          </a:p>
          <a:p>
            <a:r>
              <a:rPr lang="hu-HU" altLang="en-US">
                <a:latin typeface="+mn-lt"/>
                <a:ea typeface="Microsoft YaHei" pitchFamily="34" charset="-122"/>
              </a:rPr>
              <a:t>` </a:t>
            </a:r>
            <a:r>
              <a:rPr lang="hu-HU" altLang="en-US">
                <a:latin typeface="+mn-lt"/>
                <a:ea typeface="Microsoft YaHei" pitchFamily="34" charset="-122"/>
                <a:sym typeface="Symbol" panose="05050102010706020507" pitchFamily="18" charset="2"/>
              </a:rPr>
              <a:t>’</a:t>
            </a:r>
            <a:r>
              <a:rPr lang="hu-HU" altLang="en-US">
                <a:latin typeface="+mn-lt"/>
                <a:ea typeface="Microsoft YaHei" pitchFamily="34" charset="-122"/>
              </a:rPr>
              <a:t>: a </a:t>
            </a:r>
            <a:r>
              <a:rPr lang="hu-HU" altLang="en-US" u="sng">
                <a:latin typeface="+mn-lt"/>
                <a:ea typeface="Microsoft YaHei" pitchFamily="34" charset="-122"/>
              </a:rPr>
              <a:t>negáció</a:t>
            </a:r>
            <a:r>
              <a:rPr lang="hu-HU" altLang="en-US">
                <a:latin typeface="+mn-lt"/>
                <a:ea typeface="Microsoft YaHei" pitchFamily="34" charset="-122"/>
              </a:rPr>
              <a:t> jele. ("</a:t>
            </a:r>
            <a:r>
              <a:rPr lang="hu-HU" altLang="en-US">
                <a:latin typeface="+mn-lt"/>
                <a:ea typeface="Microsoft YaHei" pitchFamily="34" charset="-122"/>
                <a:sym typeface="Symbol" panose="05050102010706020507" pitchFamily="18" charset="2"/>
              </a:rPr>
              <a:t></a:t>
            </a:r>
            <a:r>
              <a:rPr lang="hu-HU" altLang="en-US">
                <a:latin typeface="+mn-lt"/>
                <a:ea typeface="Microsoft YaHei" pitchFamily="34" charset="-122"/>
              </a:rPr>
              <a:t>A” az A állítás </a:t>
            </a:r>
            <a:r>
              <a:rPr lang="hu-HU" altLang="en-US" i="1">
                <a:latin typeface="+mn-lt"/>
                <a:ea typeface="Microsoft YaHei" pitchFamily="34" charset="-122"/>
              </a:rPr>
              <a:t>negációja</a:t>
            </a:r>
            <a:r>
              <a:rPr lang="hu-HU" altLang="en-US">
                <a:latin typeface="+mn-lt"/>
                <a:ea typeface="Microsoft YaHei" pitchFamily="34" charset="-122"/>
              </a:rPr>
              <a:t>, avagy tagadása.)</a:t>
            </a:r>
          </a:p>
          <a:p>
            <a:r>
              <a:rPr lang="hu-HU" altLang="en-US">
                <a:latin typeface="+mn-lt"/>
                <a:ea typeface="Microsoft YaHei" pitchFamily="34" charset="-122"/>
              </a:rPr>
              <a:t>Más jelölés, ami előfordulaz irodalomban: ~</a:t>
            </a:r>
          </a:p>
          <a:p>
            <a:r>
              <a:rPr lang="hu-HU" altLang="en-US">
                <a:latin typeface="+mn-lt"/>
                <a:ea typeface="Microsoft YaHei" pitchFamily="34" charset="-122"/>
              </a:rPr>
              <a:t>Igazságtáblázat:</a:t>
            </a:r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11890"/>
              </p:ext>
            </p:extLst>
          </p:nvPr>
        </p:nvGraphicFramePr>
        <p:xfrm>
          <a:off x="1547663" y="2917867"/>
          <a:ext cx="5880250" cy="1479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0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0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3170"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A</a:t>
                      </a:r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ym typeface="Symbol"/>
                        </a:rPr>
                        <a:t></a:t>
                      </a:r>
                      <a:r>
                        <a:rPr lang="hu-HU" sz="1800">
                          <a:sym typeface="Symbol"/>
                        </a:rPr>
                        <a:t>A</a:t>
                      </a:r>
                      <a:endParaRPr lang="en-US" sz="1800"/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170"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T</a:t>
                      </a:r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F</a:t>
                      </a:r>
                      <a:endParaRPr lang="en-US" sz="1800"/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170"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F</a:t>
                      </a:r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T</a:t>
                      </a:r>
                      <a:endParaRPr lang="en-US" sz="1800"/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Szövegdoboz 2">
            <a:extLst>
              <a:ext uri="{FF2B5EF4-FFF2-40B4-BE49-F238E27FC236}">
                <a16:creationId xmlns:a16="http://schemas.microsoft.com/office/drawing/2014/main" id="{D106B493-55E0-4A52-9EB0-E707F30F9AB5}"/>
              </a:ext>
            </a:extLst>
          </p:cNvPr>
          <p:cNvSpPr txBox="1"/>
          <p:nvPr/>
        </p:nvSpPr>
        <p:spPr>
          <a:xfrm>
            <a:off x="611560" y="4581128"/>
            <a:ext cx="79926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Tehát a negáció igaz mondatból hamisat, hamisból igazat csinál.</a:t>
            </a:r>
          </a:p>
          <a:p>
            <a:r>
              <a:rPr lang="hu-HU"/>
              <a:t>„Bombabiztos” köznyelvi megfelelője a `Nem igaz, hogy’</a:t>
            </a:r>
          </a:p>
          <a:p>
            <a:r>
              <a:rPr lang="hu-HU"/>
              <a:t>Egy mondat negációja a köznyelvben gyakran kifejezhető úgy, hogy egy ˙nem’ szócskát beillesztünk a mondatba – </a:t>
            </a:r>
            <a:r>
              <a:rPr lang="hu-HU" i="1"/>
              <a:t>de nem mindig</a:t>
            </a:r>
            <a:r>
              <a:rPr lang="hu-HU"/>
              <a:t>!</a:t>
            </a:r>
          </a:p>
          <a:p>
            <a:r>
              <a:rPr lang="hu-HU"/>
              <a:t>A `Van olyan fagylalt, amit szeretek’ mondatnak nem negációja az, hogy `Van olyan fagylalt, amit nem szeretek’!!! Lehet, hogy mindkettő igaz!</a:t>
            </a:r>
          </a:p>
        </p:txBody>
      </p:sp>
    </p:spTree>
    <p:extLst>
      <p:ext uri="{BB962C8B-B14F-4D97-AF65-F5344CB8AC3E}">
        <p14:creationId xmlns:p14="http://schemas.microsoft.com/office/powerpoint/2010/main" val="31261410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6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6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6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6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6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6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>
            <a:spLocks noChangeArrowheads="1"/>
          </p:cNvSpPr>
          <p:nvPr/>
        </p:nvSpPr>
        <p:spPr bwMode="auto">
          <a:xfrm>
            <a:off x="468312" y="1209724"/>
            <a:ext cx="7775575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hu-HU" altLang="en-US">
                <a:latin typeface="+mn-lt"/>
                <a:ea typeface="Microsoft YaHei" pitchFamily="34" charset="-122"/>
                <a:sym typeface="Symbol" panose="05050102010706020507" pitchFamily="18" charset="2"/>
              </a:rPr>
              <a:t></a:t>
            </a:r>
            <a:r>
              <a:rPr lang="hu-HU" altLang="en-US">
                <a:latin typeface="+mn-lt"/>
                <a:ea typeface="Microsoft YaHei" pitchFamily="34" charset="-122"/>
              </a:rPr>
              <a:t>: a </a:t>
            </a:r>
            <a:r>
              <a:rPr lang="hu-HU" altLang="en-US" u="sng">
                <a:latin typeface="+mn-lt"/>
                <a:ea typeface="Microsoft YaHei" pitchFamily="34" charset="-122"/>
              </a:rPr>
              <a:t>konjunkció</a:t>
            </a:r>
            <a:r>
              <a:rPr lang="hu-HU" altLang="en-US">
                <a:latin typeface="+mn-lt"/>
                <a:ea typeface="Microsoft YaHei" pitchFamily="34" charset="-122"/>
              </a:rPr>
              <a:t> jele.</a:t>
            </a:r>
          </a:p>
          <a:p>
            <a:r>
              <a:rPr lang="hu-HU" altLang="en-US">
                <a:latin typeface="+mn-lt"/>
                <a:ea typeface="Microsoft YaHei" pitchFamily="34" charset="-122"/>
              </a:rPr>
              <a:t>Két mondat konjunkciója akkor és csak akkor igaz, ha mind a két mondat igaz.</a:t>
            </a:r>
          </a:p>
          <a:p>
            <a:r>
              <a:rPr lang="hu-HU" altLang="en-US">
                <a:latin typeface="+mn-lt"/>
                <a:ea typeface="Microsoft YaHei" pitchFamily="34" charset="-122"/>
              </a:rPr>
              <a:t>Használat: P és Q konjunkciója (P </a:t>
            </a:r>
            <a:r>
              <a:rPr lang="hu-HU" altLang="en-US">
                <a:ea typeface="Microsoft YaHei" pitchFamily="34" charset="-122"/>
                <a:sym typeface="Symbol" panose="05050102010706020507" pitchFamily="18" charset="2"/>
              </a:rPr>
              <a:t></a:t>
            </a:r>
            <a:r>
              <a:rPr lang="hu-HU" altLang="en-US">
                <a:latin typeface="+mn-lt"/>
                <a:ea typeface="Microsoft YaHei" pitchFamily="34" charset="-122"/>
              </a:rPr>
              <a:t> Q)</a:t>
            </a:r>
          </a:p>
          <a:p>
            <a:endParaRPr lang="hu-HU" altLang="en-US">
              <a:latin typeface="+mn-lt"/>
              <a:ea typeface="Microsoft YaHei" pitchFamily="34" charset="-122"/>
            </a:endParaRPr>
          </a:p>
          <a:p>
            <a:endParaRPr lang="hu-HU" altLang="en-US">
              <a:latin typeface="+mn-lt"/>
              <a:ea typeface="Microsoft YaHei" pitchFamily="34" charset="-122"/>
            </a:endParaRPr>
          </a:p>
          <a:p>
            <a:endParaRPr lang="hu-HU" altLang="en-US">
              <a:latin typeface="+mn-lt"/>
              <a:ea typeface="Microsoft YaHei" pitchFamily="34" charset="-122"/>
            </a:endParaRPr>
          </a:p>
          <a:p>
            <a:r>
              <a:rPr lang="hu-HU" altLang="en-US">
                <a:latin typeface="Calibri" panose="020F0502020204030204" pitchFamily="34" charset="0"/>
              </a:rPr>
              <a:t>A konjunkció igazságtáblázata:</a:t>
            </a:r>
          </a:p>
          <a:p>
            <a:endParaRPr lang="hu-HU" altLang="en-US">
              <a:latin typeface="Calibri" panose="020F0502020204030204" pitchFamily="34" charset="0"/>
            </a:endParaRPr>
          </a:p>
          <a:p>
            <a:endParaRPr lang="en-US" altLang="en-US">
              <a:latin typeface="Calibri" panose="020F0502020204030204" pitchFamily="34" charset="0"/>
            </a:endParaRPr>
          </a:p>
          <a:p>
            <a:endParaRPr lang="hu-HU" altLang="en-US">
              <a:latin typeface="+mn-lt"/>
              <a:ea typeface="Microsoft YaHei" pitchFamily="34" charset="-122"/>
            </a:endParaRPr>
          </a:p>
          <a:p>
            <a:endParaRPr lang="hu-HU" altLang="en-US">
              <a:latin typeface="Calibri" panose="020F0502020204030204" pitchFamily="34" charset="0"/>
              <a:ea typeface="Microsoft YaHei" pitchFamily="34" charset="-122"/>
            </a:endParaRPr>
          </a:p>
          <a:p>
            <a:endParaRPr lang="hu-HU" altLang="en-US">
              <a:latin typeface="Calibri" panose="020F0502020204030204" pitchFamily="34" charset="0"/>
              <a:ea typeface="Microsoft YaHei" pitchFamily="34" charset="-122"/>
            </a:endParaRPr>
          </a:p>
          <a:p>
            <a:endParaRPr lang="hu-HU" altLang="en-US">
              <a:latin typeface="Calibri" panose="020F0502020204030204" pitchFamily="34" charset="0"/>
              <a:ea typeface="Microsoft YaHei" pitchFamily="34" charset="-122"/>
            </a:endParaRPr>
          </a:p>
          <a:p>
            <a:endParaRPr lang="hu-HU" altLang="en-US">
              <a:latin typeface="Calibri" panose="020F0502020204030204" pitchFamily="34" charset="0"/>
              <a:ea typeface="Microsoft YaHei" pitchFamily="34" charset="-122"/>
            </a:endParaRPr>
          </a:p>
          <a:p>
            <a:endParaRPr lang="hu-HU" altLang="en-US">
              <a:latin typeface="Calibri" panose="020F0502020204030204" pitchFamily="34" charset="0"/>
              <a:ea typeface="Microsoft YaHei" pitchFamily="34" charset="-122"/>
            </a:endParaRPr>
          </a:p>
          <a:p>
            <a:r>
              <a:rPr lang="hu-HU" altLang="en-US">
                <a:latin typeface="Calibri" panose="020F0502020204030204" pitchFamily="34" charset="0"/>
                <a:ea typeface="Microsoft YaHei" pitchFamily="34" charset="-122"/>
              </a:rPr>
              <a:t>Más jelölés: &amp;</a:t>
            </a:r>
          </a:p>
          <a:p>
            <a:r>
              <a:rPr lang="hu-HU" altLang="en-US">
                <a:latin typeface="Calibri" panose="020F0502020204030204" pitchFamily="34" charset="0"/>
                <a:ea typeface="Microsoft YaHei" pitchFamily="34" charset="-122"/>
              </a:rPr>
              <a:t>Zárójelezés: többszörös konjunkció esetén elhagyható </a:t>
            </a:r>
          </a:p>
          <a:p>
            <a:r>
              <a:rPr lang="hu-HU" altLang="en-US">
                <a:latin typeface="Calibri" panose="020F0502020204030204" pitchFamily="34" charset="0"/>
                <a:ea typeface="Microsoft YaHei" pitchFamily="34" charset="-122"/>
              </a:rPr>
              <a:t>(A </a:t>
            </a:r>
            <a:r>
              <a:rPr lang="hu-HU" altLang="en-US">
                <a:latin typeface="Calibri" panose="020F0502020204030204" pitchFamily="34" charset="0"/>
                <a:ea typeface="Microsoft YaHei" pitchFamily="34" charset="-122"/>
                <a:sym typeface="Symbol" panose="05050102010706020507" pitchFamily="18" charset="2"/>
              </a:rPr>
              <a:t></a:t>
            </a:r>
            <a:r>
              <a:rPr lang="hu-HU" altLang="en-US">
                <a:latin typeface="Calibri" panose="020F0502020204030204" pitchFamily="34" charset="0"/>
                <a:ea typeface="Microsoft YaHei" pitchFamily="34" charset="-122"/>
              </a:rPr>
              <a:t> B) </a:t>
            </a:r>
            <a:r>
              <a:rPr lang="hu-HU" altLang="en-US">
                <a:latin typeface="Calibri" panose="020F0502020204030204" pitchFamily="34" charset="0"/>
                <a:ea typeface="Microsoft YaHei" pitchFamily="34" charset="-122"/>
                <a:sym typeface="Symbol" panose="05050102010706020507" pitchFamily="18" charset="2"/>
              </a:rPr>
              <a:t></a:t>
            </a:r>
            <a:r>
              <a:rPr lang="hu-HU" altLang="en-US">
                <a:latin typeface="Calibri" panose="020F0502020204030204" pitchFamily="34" charset="0"/>
                <a:ea typeface="Microsoft YaHei" pitchFamily="34" charset="-122"/>
              </a:rPr>
              <a:t> C ugyanazt jelenti, mint A </a:t>
            </a:r>
            <a:r>
              <a:rPr lang="hu-HU" altLang="en-US">
                <a:latin typeface="Calibri" panose="020F0502020204030204" pitchFamily="34" charset="0"/>
                <a:ea typeface="Microsoft YaHei" pitchFamily="34" charset="-122"/>
                <a:sym typeface="Symbol" panose="05050102010706020507" pitchFamily="18" charset="2"/>
              </a:rPr>
              <a:t></a:t>
            </a:r>
            <a:r>
              <a:rPr lang="hu-HU" altLang="en-US">
                <a:latin typeface="Calibri" panose="020F0502020204030204" pitchFamily="34" charset="0"/>
                <a:ea typeface="Microsoft YaHei" pitchFamily="34" charset="-122"/>
              </a:rPr>
              <a:t> (B </a:t>
            </a:r>
            <a:r>
              <a:rPr lang="hu-HU" altLang="en-US">
                <a:latin typeface="Calibri" panose="020F0502020204030204" pitchFamily="34" charset="0"/>
                <a:ea typeface="Microsoft YaHei" pitchFamily="34" charset="-122"/>
                <a:sym typeface="Symbol" panose="05050102010706020507" pitchFamily="18" charset="2"/>
              </a:rPr>
              <a:t></a:t>
            </a:r>
            <a:r>
              <a:rPr lang="hu-HU" altLang="en-US">
                <a:latin typeface="Calibri" panose="020F0502020204030204" pitchFamily="34" charset="0"/>
                <a:ea typeface="Microsoft YaHei" pitchFamily="34" charset="-122"/>
              </a:rPr>
              <a:t> C)</a:t>
            </a:r>
          </a:p>
          <a:p>
            <a:endParaRPr lang="hu-HU" altLang="en-US">
              <a:latin typeface="+mn-lt"/>
              <a:ea typeface="Microsoft YaHei" pitchFamily="34" charset="-122"/>
            </a:endParaRPr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4572000" y="2133600"/>
            <a:ext cx="4103688" cy="576263"/>
          </a:xfrm>
          <a:prstGeom prst="wedgeEllipseCallout">
            <a:avLst>
              <a:gd name="adj1" fmla="val -50537"/>
              <a:gd name="adj2" fmla="val -69778"/>
            </a:avLst>
          </a:prstGeom>
          <a:solidFill>
            <a:srgbClr val="0F6FC6"/>
          </a:solidFill>
          <a:ln w="25560">
            <a:solidFill>
              <a:srgbClr val="08509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/>
            <a:r>
              <a:rPr lang="hu-HU" altLang="en-US">
                <a:solidFill>
                  <a:srgbClr val="FFFF00"/>
                </a:solidFill>
                <a:ea typeface="Microsoft YaHei" pitchFamily="34" charset="-122"/>
              </a:rPr>
              <a:t>A (leg)külső zárójelet többnyire elhagyjuk.</a:t>
            </a:r>
          </a:p>
        </p:txBody>
      </p:sp>
      <p:graphicFrame>
        <p:nvGraphicFramePr>
          <p:cNvPr id="3" name="Táblázat 6">
            <a:extLst>
              <a:ext uri="{FF2B5EF4-FFF2-40B4-BE49-F238E27FC236}">
                <a16:creationId xmlns:a16="http://schemas.microsoft.com/office/drawing/2014/main" id="{B36D0FD7-96D7-4C0C-B62C-B417C55E82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080693"/>
              </p:ext>
            </p:extLst>
          </p:nvPr>
        </p:nvGraphicFramePr>
        <p:xfrm>
          <a:off x="1308099" y="3406458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8321700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133589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411847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A </a:t>
                      </a:r>
                      <a:r>
                        <a:rPr lang="hu-HU" sz="1800">
                          <a:sym typeface="Symbol" panose="05050102010706020507" pitchFamily="18" charset="2"/>
                        </a:rPr>
                        <a:t> B</a:t>
                      </a:r>
                      <a:endParaRPr lang="hu-HU" sz="1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994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990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4341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7293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129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920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8509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u-HU" sz="2400"/>
              <a:t>Következtetések azonossággal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84213" y="1341438"/>
            <a:ext cx="7848600" cy="272415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Vegyük ezt a két premisszát (a blokknyelven):</a:t>
            </a:r>
          </a:p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Cube(b)</a:t>
            </a:r>
          </a:p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b=c</a:t>
            </a:r>
          </a:p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Ha ezek igazak egy világban, akkor nyilván igaz  Cube(c) is.</a:t>
            </a:r>
          </a:p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Általában, ha b és c ugyanaz az objektum, akkor mindent, amit b-ről állíthatunk, c-ről is állíthatjuk.</a:t>
            </a:r>
          </a:p>
          <a:p>
            <a:pPr>
              <a:spcBef>
                <a:spcPct val="50000"/>
              </a:spcBef>
              <a:defRPr/>
            </a:pPr>
            <a:r>
              <a:rPr lang="hu-HU">
                <a:latin typeface="+mn-lt"/>
              </a:rPr>
              <a:t>Ez az </a:t>
            </a:r>
            <a:r>
              <a:rPr lang="hu-HU" i="1">
                <a:latin typeface="+mn-lt"/>
              </a:rPr>
              <a:t>azonosak felcserélhetőségének </a:t>
            </a:r>
            <a:r>
              <a:rPr lang="hu-HU">
                <a:latin typeface="+mn-lt"/>
              </a:rPr>
              <a:t>elve, avagy Leibniz </a:t>
            </a:r>
            <a:r>
              <a:rPr lang="hu-HU" i="1">
                <a:latin typeface="+mn-lt"/>
              </a:rPr>
              <a:t>salva veritate</a:t>
            </a:r>
            <a:r>
              <a:rPr lang="hu-HU">
                <a:latin typeface="+mn-lt"/>
              </a:rPr>
              <a:t>-elve. </a:t>
            </a: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3059113" y="4221163"/>
            <a:ext cx="5761037" cy="1368425"/>
          </a:xfrm>
          <a:prstGeom prst="wedgeEllipseCallout">
            <a:avLst>
              <a:gd name="adj1" fmla="val -64176"/>
              <a:gd name="adj2" fmla="val -71125"/>
            </a:avLst>
          </a:prstGeom>
          <a:solidFill>
            <a:schemeClr val="accent1"/>
          </a:solidFill>
          <a:ln w="15875">
            <a:solidFill>
              <a:srgbClr val="000099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hu-HU">
                <a:solidFill>
                  <a:srgbClr val="FFFF00"/>
                </a:solidFill>
              </a:rPr>
              <a:t>Vagy ha jól értjük Leibniz szövegét, akkor az általa kimondott elv egyik fele.</a:t>
            </a:r>
          </a:p>
        </p:txBody>
      </p:sp>
    </p:spTree>
    <p:extLst>
      <p:ext uri="{BB962C8B-B14F-4D97-AF65-F5344CB8AC3E}">
        <p14:creationId xmlns:p14="http://schemas.microsoft.com/office/powerpoint/2010/main" val="50031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323528" y="1124744"/>
            <a:ext cx="842493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Fitch formátumban:</a:t>
            </a:r>
          </a:p>
          <a:p>
            <a:endParaRPr lang="hu-HU"/>
          </a:p>
          <a:p>
            <a:r>
              <a:rPr lang="hu-HU"/>
              <a:t>    Cube(b)</a:t>
            </a:r>
          </a:p>
          <a:p>
            <a:r>
              <a:rPr lang="hu-HU"/>
              <a:t>     b=c</a:t>
            </a:r>
          </a:p>
          <a:p>
            <a:endParaRPr lang="hu-HU"/>
          </a:p>
          <a:p>
            <a:r>
              <a:rPr lang="hu-HU"/>
              <a:t>    Cube(c)</a:t>
            </a:r>
          </a:p>
          <a:p>
            <a:endParaRPr lang="hu-HU"/>
          </a:p>
          <a:p>
            <a:r>
              <a:rPr lang="hu-HU"/>
              <a:t>Általánosan:</a:t>
            </a:r>
          </a:p>
          <a:p>
            <a:endParaRPr lang="hu-HU"/>
          </a:p>
          <a:p>
            <a:r>
              <a:rPr lang="hu-HU"/>
              <a:t>     A(b)</a:t>
            </a:r>
          </a:p>
          <a:p>
            <a:r>
              <a:rPr lang="hu-HU"/>
              <a:t>     b=c</a:t>
            </a:r>
          </a:p>
          <a:p>
            <a:endParaRPr lang="hu-HU"/>
          </a:p>
          <a:p>
            <a:r>
              <a:rPr lang="hu-HU"/>
              <a:t>     A(c)</a:t>
            </a:r>
          </a:p>
          <a:p>
            <a:endParaRPr lang="hu-HU"/>
          </a:p>
          <a:p>
            <a:r>
              <a:rPr lang="hu-HU"/>
              <a:t>Ez az első </a:t>
            </a:r>
            <a:r>
              <a:rPr lang="hu-HU" u="sng"/>
              <a:t>következtetési szabályunk (sémánk).</a:t>
            </a:r>
            <a:endParaRPr lang="hu-HU"/>
          </a:p>
          <a:p>
            <a:r>
              <a:rPr lang="hu-HU"/>
              <a:t>Úgy értendő, hogy bármilyen predikátumot írunk A, bármilyen neveket b és c helyére, érvényes következtetést kapunk.</a:t>
            </a:r>
          </a:p>
          <a:p>
            <a:endParaRPr lang="en-US"/>
          </a:p>
        </p:txBody>
      </p:sp>
      <p:cxnSp>
        <p:nvCxnSpPr>
          <p:cNvPr id="5" name="Egyenes összekötő 4"/>
          <p:cNvCxnSpPr/>
          <p:nvPr/>
        </p:nvCxnSpPr>
        <p:spPr>
          <a:xfrm>
            <a:off x="611560" y="1776264"/>
            <a:ext cx="0" cy="104528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Egyenes összekötő 9"/>
          <p:cNvCxnSpPr>
            <a:cxnSpLocks/>
          </p:cNvCxnSpPr>
          <p:nvPr/>
        </p:nvCxnSpPr>
        <p:spPr>
          <a:xfrm>
            <a:off x="611560" y="2298904"/>
            <a:ext cx="36004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Egyenes összekötő 10"/>
          <p:cNvCxnSpPr/>
          <p:nvPr/>
        </p:nvCxnSpPr>
        <p:spPr>
          <a:xfrm>
            <a:off x="611560" y="3645024"/>
            <a:ext cx="0" cy="104528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Egyenes összekötő 11"/>
          <p:cNvCxnSpPr>
            <a:cxnSpLocks/>
          </p:cNvCxnSpPr>
          <p:nvPr/>
        </p:nvCxnSpPr>
        <p:spPr>
          <a:xfrm>
            <a:off x="611560" y="4293096"/>
            <a:ext cx="36004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799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83568" y="692696"/>
            <a:ext cx="7848600" cy="295465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  <a:defRPr/>
            </a:pPr>
            <a:r>
              <a:rPr lang="hu-HU" sz="2400">
                <a:latin typeface="+mj-lt"/>
              </a:rPr>
              <a:t>Logikai igazságok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hu-HU">
                <a:latin typeface="+mn-lt"/>
                <a:cs typeface="Arial" charset="0"/>
              </a:rPr>
              <a:t>Egy mondat logikai igazság, ha lehetetlen, hogy hamis legyen, 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hu-HU">
                <a:latin typeface="+mn-lt"/>
                <a:cs typeface="Arial" charset="0"/>
              </a:rPr>
              <a:t>azaz minden lehetséges világban igaz.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hu-HU">
                <a:cs typeface="Arial" charset="0"/>
              </a:rPr>
              <a:t>A logikai igazságok bármilyen premisszából vagy premisszahalmazból következnek. Hiszen ha lehetetlen, hogy az A mondat hamis akkor az is lehetetlen, hogy tetszőleges más mondatok igazságával egyidejűleg hamis legyen.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hu-HU">
                <a:cs typeface="Arial" charset="0"/>
              </a:rPr>
              <a:t>Úgy is tekinthetjük, hogy a logikai igazságok még az üres premisszahalmazból is következnek.</a:t>
            </a:r>
          </a:p>
        </p:txBody>
      </p:sp>
    </p:spTree>
    <p:extLst>
      <p:ext uri="{BB962C8B-B14F-4D97-AF65-F5344CB8AC3E}">
        <p14:creationId xmlns:p14="http://schemas.microsoft.com/office/powerpoint/2010/main" val="87900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>
            <a:extLst>
              <a:ext uri="{FF2B5EF4-FFF2-40B4-BE49-F238E27FC236}">
                <a16:creationId xmlns:a16="http://schemas.microsoft.com/office/drawing/2014/main" id="{B354B8A7-AADD-4552-8982-851981EA7659}"/>
              </a:ext>
            </a:extLst>
          </p:cNvPr>
          <p:cNvSpPr/>
          <p:nvPr/>
        </p:nvSpPr>
        <p:spPr>
          <a:xfrm>
            <a:off x="611560" y="1305342"/>
            <a:ext cx="828092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hu-HU">
                <a:cs typeface="Arial" charset="0"/>
              </a:rPr>
              <a:t>A `Vagy minden fagylaltot szeretek, vagy nem minden fagylaltot szeretek’ mondat bizonyára logikai igazság. (Bár azt még tisztázni kellene, hogy mikor igazak a `vagy’ meg a `nem’ szócskát tartalmazó mondatok.)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hu-HU">
                <a:cs typeface="Arial" charset="0"/>
              </a:rPr>
              <a:t>Azt viszont már tudjuk, hogy logikai igazság minden „a=a” alakú mondat. Hiszen az `a’ név ugyanazt jelöli, mint az `a’ név.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hu-HU">
                <a:cs typeface="Arial" charset="0"/>
              </a:rPr>
              <a:t>Másik példa logikai igazságra </a:t>
            </a:r>
            <a:r>
              <a:rPr lang="hu-HU" i="1">
                <a:cs typeface="Arial" charset="0"/>
              </a:rPr>
              <a:t>a blokknyelvben</a:t>
            </a:r>
            <a:r>
              <a:rPr lang="hu-HU">
                <a:cs typeface="Arial" charset="0"/>
              </a:rPr>
              <a:t>: SameRow(a, a).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hu-HU">
                <a:cs typeface="Arial" charset="0"/>
              </a:rPr>
              <a:t>Ez tágabb értelemben vett logikai igazság (analitikus igazság).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hu-HU">
                <a:cs typeface="Arial" charset="0"/>
              </a:rPr>
              <a:t>A SameRow predikátum jelentésén múlik.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hu-HU">
                <a:cs typeface="Arial" charset="0"/>
              </a:rPr>
              <a:t>Az „a=a” alakú mondatok minden nyelvben logikai igazságok. </a:t>
            </a:r>
          </a:p>
        </p:txBody>
      </p:sp>
    </p:spTree>
    <p:extLst>
      <p:ext uri="{BB962C8B-B14F-4D97-AF65-F5344CB8AC3E}">
        <p14:creationId xmlns:p14="http://schemas.microsoft.com/office/powerpoint/2010/main" val="3087735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>
            <a:spLocks noChangeArrowheads="1"/>
          </p:cNvSpPr>
          <p:nvPr/>
        </p:nvSpPr>
        <p:spPr bwMode="auto">
          <a:xfrm>
            <a:off x="395287" y="1916832"/>
            <a:ext cx="8353425" cy="364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2400">
                <a:latin typeface="Calibri" panose="020F0502020204030204" pitchFamily="34" charset="0"/>
              </a:rPr>
              <a:t>Házi feladatok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hu-HU"/>
              <a:t>1. 2.1 Küldjenek egy táblázatot, és annyi világot (ellenpéldát), ahány következtetést hibásnak találnak a Socrates’Sentences.sen fájlban szereplők közül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hu-HU">
                <a:cs typeface="Arial" charset="0"/>
              </a:rPr>
              <a:t>2. 2.4  A feladat szövegében a „false premises” így értendő: legalább az egyik premissza hamis. Itt egy szövegfájl az eredmény.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hu-HU">
                <a:cs typeface="Arial" charset="0"/>
              </a:rPr>
              <a:t>3. </a:t>
            </a:r>
            <a:r>
              <a:rPr lang="hu-HU"/>
              <a:t>A könyv 2.24-2.27 feladatában egy-egy következtetést találnak.Ezek közül kettő helyes, kettő hibás. Feladat</a:t>
            </a:r>
            <a:r>
              <a:rPr lang="hu-HU" b="1"/>
              <a:t>: </a:t>
            </a:r>
            <a:r>
              <a:rPr lang="hu-HU"/>
              <a:t>kitalálni, melyik a két hibás következtetés és ellenpéldát adni rá a Tarski’s World segítségével. (Nem kell figyelembe venni a 66. oldal tetején levő szöveget – tehát kivételesen nem pontosan az a feladat, amit a könyv meg.) Küldjék el az ellenpéldákat (Tarski’s World fájlok)és az e-mailjükben írják meg, melyek a helyes,melyek a hibás következtetések.</a:t>
            </a:r>
          </a:p>
        </p:txBody>
      </p:sp>
    </p:spTree>
    <p:extLst>
      <p:ext uri="{BB962C8B-B14F-4D97-AF65-F5344CB8AC3E}">
        <p14:creationId xmlns:p14="http://schemas.microsoft.com/office/powerpoint/2010/main" val="1600068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611188" y="1052513"/>
            <a:ext cx="8135937" cy="449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spcBef>
                <a:spcPts val="1125"/>
              </a:spcBef>
            </a:pPr>
            <a:r>
              <a:rPr lang="hu-HU" altLang="en-US" sz="2400">
                <a:latin typeface="+mn-lt"/>
                <a:ea typeface="Microsoft YaHei" pitchFamily="34" charset="-122"/>
              </a:rPr>
              <a:t>Boole-konnektívumok</a:t>
            </a:r>
          </a:p>
          <a:p>
            <a:pPr>
              <a:spcBef>
                <a:spcPts val="1125"/>
              </a:spcBef>
            </a:pPr>
            <a:r>
              <a:rPr lang="hu-HU" altLang="en-US">
                <a:latin typeface="+mn-lt"/>
                <a:ea typeface="Microsoft YaHei" pitchFamily="34" charset="-122"/>
              </a:rPr>
              <a:t>Boole-konnektívumok a köznyelvben: ‘és’, ‘vagy’, ‘Nem igaz, hogy’ és logikai szinonímáik.</a:t>
            </a:r>
          </a:p>
          <a:p>
            <a:pPr>
              <a:spcBef>
                <a:spcPts val="1125"/>
              </a:spcBef>
            </a:pPr>
            <a:r>
              <a:rPr lang="hu-HU" altLang="en-US">
                <a:latin typeface="+mn-lt"/>
                <a:ea typeface="Microsoft YaHei" pitchFamily="34" charset="-122"/>
              </a:rPr>
              <a:t>FOL-ban: ‘</a:t>
            </a:r>
            <a:r>
              <a:rPr lang="hu-HU" altLang="en-US">
                <a:latin typeface="+mn-lt"/>
                <a:ea typeface="Microsoft YaHei" pitchFamily="34" charset="-122"/>
                <a:sym typeface="Symbol" panose="05050102010706020507" pitchFamily="18" charset="2"/>
              </a:rPr>
              <a:t></a:t>
            </a:r>
            <a:r>
              <a:rPr lang="hu-HU" altLang="en-US">
                <a:latin typeface="+mn-lt"/>
                <a:ea typeface="Microsoft YaHei" pitchFamily="34" charset="-122"/>
              </a:rPr>
              <a:t>’, ‘</a:t>
            </a:r>
            <a:r>
              <a:rPr lang="hu-HU" altLang="en-US">
                <a:latin typeface="+mn-lt"/>
                <a:ea typeface="Microsoft YaHei" pitchFamily="34" charset="-122"/>
                <a:sym typeface="Symbol" panose="05050102010706020507" pitchFamily="18" charset="2"/>
              </a:rPr>
              <a:t></a:t>
            </a:r>
            <a:r>
              <a:rPr lang="hu-HU" altLang="en-US">
                <a:latin typeface="+mn-lt"/>
                <a:ea typeface="Microsoft YaHei" pitchFamily="34" charset="-122"/>
              </a:rPr>
              <a:t>’, ‘</a:t>
            </a:r>
            <a:r>
              <a:rPr lang="hu-HU" altLang="en-US">
                <a:latin typeface="+mn-lt"/>
                <a:ea typeface="Microsoft YaHei" pitchFamily="34" charset="-122"/>
                <a:sym typeface="Symbol" panose="05050102010706020507" pitchFamily="18" charset="2"/>
              </a:rPr>
              <a:t></a:t>
            </a:r>
            <a:r>
              <a:rPr lang="hu-HU" altLang="en-US">
                <a:latin typeface="+mn-lt"/>
                <a:ea typeface="Microsoft YaHei" pitchFamily="34" charset="-122"/>
              </a:rPr>
              <a:t>’</a:t>
            </a:r>
          </a:p>
          <a:p>
            <a:pPr>
              <a:spcBef>
                <a:spcPts val="1125"/>
              </a:spcBef>
            </a:pPr>
            <a:r>
              <a:rPr lang="hu-HU" altLang="en-US">
                <a:latin typeface="+mn-lt"/>
                <a:ea typeface="Microsoft YaHei" pitchFamily="34" charset="-122"/>
              </a:rPr>
              <a:t>Ezek </a:t>
            </a:r>
            <a:r>
              <a:rPr lang="hu-HU" altLang="en-US" u="sng">
                <a:latin typeface="+mn-lt"/>
                <a:ea typeface="Microsoft YaHei" pitchFamily="34" charset="-122"/>
              </a:rPr>
              <a:t>konnektívumok</a:t>
            </a:r>
            <a:r>
              <a:rPr lang="hu-HU" altLang="en-US">
                <a:latin typeface="+mn-lt"/>
                <a:ea typeface="Microsoft YaHei" pitchFamily="34" charset="-122"/>
              </a:rPr>
              <a:t>,  azaz olyan kifejezések, amelyekben mondatok számára fenntartott üres helyek vannak (másképpen: mondatargumentumú kifejezésekről van szó), és a kitöltés eredménye is mondat.</a:t>
            </a:r>
          </a:p>
          <a:p>
            <a:pPr>
              <a:spcBef>
                <a:spcPts val="1125"/>
              </a:spcBef>
            </a:pPr>
            <a:r>
              <a:rPr lang="hu-HU" altLang="en-US" u="sng">
                <a:latin typeface="+mn-lt"/>
                <a:ea typeface="Microsoft YaHei" pitchFamily="34" charset="-122"/>
              </a:rPr>
              <a:t>Igazságkonnektívumok</a:t>
            </a:r>
            <a:r>
              <a:rPr lang="hu-HU" altLang="en-US">
                <a:latin typeface="+mn-lt"/>
                <a:ea typeface="Microsoft YaHei" pitchFamily="34" charset="-122"/>
              </a:rPr>
              <a:t>, mert az eredmény igazságértéke mindig egyértelműen megmondható az argumentumok igazságértékéből. Tartozik hozzájuk </a:t>
            </a:r>
            <a:r>
              <a:rPr lang="hu-HU" altLang="en-US" u="sng">
                <a:latin typeface="+mn-lt"/>
                <a:ea typeface="Microsoft YaHei" pitchFamily="34" charset="-122"/>
              </a:rPr>
              <a:t>igazságszabály</a:t>
            </a:r>
            <a:r>
              <a:rPr lang="hu-HU" altLang="en-US">
                <a:latin typeface="+mn-lt"/>
                <a:ea typeface="Microsoft YaHei" pitchFamily="34" charset="-122"/>
              </a:rPr>
              <a:t>: olyan szabály, amelyik megmondja, hogy mikor lesz az eredmény igaz,. mikor hamis, </a:t>
            </a:r>
            <a:r>
              <a:rPr lang="hu-HU" altLang="en-US" i="1">
                <a:latin typeface="+mn-lt"/>
                <a:ea typeface="Microsoft YaHei" pitchFamily="34" charset="-122"/>
              </a:rPr>
              <a:t>és közben csak az argumentumok igazságértékét veszi tekintetbe</a:t>
            </a:r>
            <a:r>
              <a:rPr lang="hu-HU" altLang="en-US">
                <a:latin typeface="+mn-lt"/>
                <a:ea typeface="Microsoft YaHei" pitchFamily="34" charset="-122"/>
              </a:rPr>
              <a:t>.</a:t>
            </a:r>
          </a:p>
          <a:p>
            <a:pPr>
              <a:spcBef>
                <a:spcPts val="1125"/>
              </a:spcBef>
            </a:pPr>
            <a:r>
              <a:rPr lang="hu-HU" altLang="en-US">
                <a:latin typeface="+mn-lt"/>
                <a:ea typeface="Microsoft YaHei" pitchFamily="34" charset="-122"/>
              </a:rPr>
              <a:t>Az igazságszabályt táblázatba lehet foglalni, ez az  </a:t>
            </a:r>
            <a:r>
              <a:rPr lang="hu-HU" altLang="en-US" u="sng">
                <a:latin typeface="+mn-lt"/>
                <a:ea typeface="Microsoft YaHei" pitchFamily="34" charset="-122"/>
              </a:rPr>
              <a:t>igazságtáblázat</a:t>
            </a:r>
            <a:r>
              <a:rPr lang="hu-HU" altLang="en-US">
                <a:latin typeface="+mn-lt"/>
                <a:ea typeface="Microsoft YaHei" pitchFamily="34" charset="-122"/>
              </a:rPr>
              <a:t>. Mindegyik Boole-konnektívumhoz fogunk is készíteni ilyet.</a:t>
            </a:r>
          </a:p>
        </p:txBody>
      </p:sp>
    </p:spTree>
    <p:extLst>
      <p:ext uri="{BB962C8B-B14F-4D97-AF65-F5344CB8AC3E}">
        <p14:creationId xmlns:p14="http://schemas.microsoft.com/office/powerpoint/2010/main" val="13378828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5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5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5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5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5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5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5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5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19892B07-8C5C-44A8-B201-D56EFB98B284}"/>
              </a:ext>
            </a:extLst>
          </p:cNvPr>
          <p:cNvSpPr txBox="1"/>
          <p:nvPr/>
        </p:nvSpPr>
        <p:spPr>
          <a:xfrm>
            <a:off x="611560" y="476672"/>
            <a:ext cx="770485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Kitérő: van-e olyan konnektívum, ami nem igazságkonnektívum?</a:t>
            </a:r>
          </a:p>
          <a:p>
            <a:r>
              <a:rPr lang="hu-HU"/>
              <a:t>A `mert’ szócska (kétargumentumú) konnektívum, mert ha két mondatot összekötünk vele, újabb mondatot kapunk.</a:t>
            </a:r>
          </a:p>
          <a:p>
            <a:r>
              <a:rPr lang="hu-HU"/>
              <a:t>Próbáljuk kitalálni az igazságszabályát. Vegyünk egy egyszerű példát.</a:t>
            </a:r>
          </a:p>
          <a:p>
            <a:r>
              <a:rPr lang="hu-HU"/>
              <a:t>A harmadikos Pistike ezzel jön haza az iskolából (nem távolléti oktatás idején):</a:t>
            </a:r>
          </a:p>
          <a:p>
            <a:r>
              <a:rPr lang="hu-HU"/>
              <a:t>Intőt kaptam, mert a tanító néni pikkel rám.</a:t>
            </a:r>
          </a:p>
          <a:p>
            <a:r>
              <a:rPr lang="hu-HU"/>
              <a:t>Mikor mondott igazat, mikor nem?</a:t>
            </a:r>
          </a:p>
          <a:p>
            <a:r>
              <a:rPr lang="hu-HU"/>
              <a:t>Tegyük fel, hogy nem is kapott intőt. Akkor biztosan nem mondott igazat. (Tekintsünk most el attól, hogy akkor miért mondaná.)</a:t>
            </a:r>
          </a:p>
          <a:p>
            <a:r>
              <a:rPr lang="hu-HU"/>
              <a:t>Tegyük fel, hogy a tanító néni nem is pikkel rá. Akkor megint nem mondott igazat.</a:t>
            </a:r>
          </a:p>
          <a:p>
            <a:r>
              <a:rPr lang="hu-HU"/>
              <a:t>Most végül tegyük fel, hogy tényleg intőt kapott, és történetesen a tanító néni tényleg pikkel rá. (Van ilyen) Akkor meg tudjuk mondani, hoyg igazat mondott-e, vagy nem?</a:t>
            </a:r>
          </a:p>
          <a:p>
            <a:r>
              <a:rPr lang="hu-HU"/>
              <a:t>Lehet, hogy tényleg csak azért kapott intőt, mert a tanító néni pikkel rá. De az is lehet, hogy fejbevágta a padszomszédját, és azért kapta. </a:t>
            </a:r>
          </a:p>
          <a:p>
            <a:r>
              <a:rPr lang="hu-HU"/>
              <a:t>Tehát </a:t>
            </a:r>
            <a:r>
              <a:rPr lang="hu-HU" i="1"/>
              <a:t>nem minden esetben </a:t>
            </a:r>
            <a:r>
              <a:rPr lang="hu-HU"/>
              <a:t>tudjuk meghatározni az eredmény igazságértékét a bemenetek igazságértékéből. Ké igaz bemenetre a `mert’ adhat igaz kimenetet is. hamisat is. Tehát </a:t>
            </a:r>
            <a:r>
              <a:rPr lang="hu-HU" i="1"/>
              <a:t>nem</a:t>
            </a:r>
            <a:r>
              <a:rPr lang="hu-HU"/>
              <a:t> igazságkonnektívum. </a:t>
            </a:r>
          </a:p>
        </p:txBody>
      </p:sp>
    </p:spTree>
    <p:extLst>
      <p:ext uri="{BB962C8B-B14F-4D97-AF65-F5344CB8AC3E}">
        <p14:creationId xmlns:p14="http://schemas.microsoft.com/office/powerpoint/2010/main" val="45168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>
            <a:extLst>
              <a:ext uri="{FF2B5EF4-FFF2-40B4-BE49-F238E27FC236}">
                <a16:creationId xmlns:a16="http://schemas.microsoft.com/office/drawing/2014/main" id="{11B6AC6A-6E2C-4E30-8AEC-CED13E9CCD51}"/>
              </a:ext>
            </a:extLst>
          </p:cNvPr>
          <p:cNvSpPr txBox="1"/>
          <p:nvPr/>
        </p:nvSpPr>
        <p:spPr>
          <a:xfrm>
            <a:off x="683568" y="764704"/>
            <a:ext cx="77048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Filozófiai szempontból „kicsit” fontosabb példa: `Szükségszerűen igaz, hogy’</a:t>
            </a:r>
          </a:p>
          <a:p>
            <a:r>
              <a:rPr lang="hu-HU"/>
              <a:t>Ez egy egyargumentumú konnektívum: bármely mondat elé írjuk, egy másik mondatot kapunk.</a:t>
            </a:r>
          </a:p>
          <a:p>
            <a:r>
              <a:rPr lang="hu-HU"/>
              <a:t>Tegyük fel, hogy a bemenet (argumentum) hamis. Akkor bizonyára az eredmény is hamis lesz. Ami nem igaz, az nem lehet szükségszerűen igaz.</a:t>
            </a:r>
          </a:p>
          <a:p>
            <a:r>
              <a:rPr lang="hu-HU"/>
              <a:t>Tegyük fel, hogy a bemenet igaz. Akkor milyen lehet az eredmény?</a:t>
            </a:r>
          </a:p>
          <a:p>
            <a:r>
              <a:rPr lang="hu-HU"/>
              <a:t>Legyen az argumentum az, hogy `Ma jó kedvem van’. </a:t>
            </a:r>
            <a:br>
              <a:rPr lang="hu-HU"/>
            </a:br>
            <a:r>
              <a:rPr lang="hu-HU"/>
              <a:t>Nemigen fogja bárki is elfogadni, hogy a jó kedvem valamiféle szükségszerűségből ered, azaz hogy a `Szükségszerűen igaz, hogy ma jó kedvem van’ mondat igaz.</a:t>
            </a:r>
          </a:p>
          <a:p>
            <a:r>
              <a:rPr lang="hu-HU"/>
              <a:t>Legyen most az argumentum az, hogy `Kétszer kettő négy’. A józan ész és a legtöbb filozófiai álláspont szerint a matematikai igazságok szükségszerűek, nem lehetnek másképp. Tehát a `Szükségszerűen igaz, hogy kétszer kettő négy’ mondat igaz.</a:t>
            </a:r>
          </a:p>
          <a:p>
            <a:r>
              <a:rPr lang="hu-HU"/>
              <a:t>Tehát a `Szükségszerűen igaz, hogy’ sem igazságkonnektívum. Igaz bemenetre adhat igaz eredményt is, hamisat is.</a:t>
            </a:r>
          </a:p>
        </p:txBody>
      </p:sp>
    </p:spTree>
    <p:extLst>
      <p:ext uri="{BB962C8B-B14F-4D97-AF65-F5344CB8AC3E}">
        <p14:creationId xmlns:p14="http://schemas.microsoft.com/office/powerpoint/2010/main" val="127121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</TotalTime>
  <Words>1195</Words>
  <Application>Microsoft Office PowerPoint</Application>
  <PresentationFormat>Diavetítés a képernyőre (4:3 oldalarány)</PresentationFormat>
  <Paragraphs>127</Paragraphs>
  <Slides>11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Constantia</vt:lpstr>
      <vt:lpstr>Symbol</vt:lpstr>
      <vt:lpstr>Office-téma</vt:lpstr>
      <vt:lpstr>PowerPoint-bemutató</vt:lpstr>
      <vt:lpstr>Következtetések azonossággal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Következtetések azonossággal</dc:title>
  <dc:creator>andrás</dc:creator>
  <cp:lastModifiedBy>Dr. Máté András</cp:lastModifiedBy>
  <cp:revision>35</cp:revision>
  <dcterms:created xsi:type="dcterms:W3CDTF">2016-03-04T11:24:39Z</dcterms:created>
  <dcterms:modified xsi:type="dcterms:W3CDTF">2020-03-27T14:07:00Z</dcterms:modified>
</cp:coreProperties>
</file>