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1" r:id="rId2"/>
    <p:sldId id="262" r:id="rId3"/>
    <p:sldId id="268" r:id="rId4"/>
    <p:sldId id="263" r:id="rId5"/>
    <p:sldId id="264" r:id="rId6"/>
    <p:sldId id="260" r:id="rId7"/>
    <p:sldId id="269" r:id="rId8"/>
    <p:sldId id="265" r:id="rId9"/>
    <p:sldId id="266" r:id="rId10"/>
    <p:sldId id="271" r:id="rId11"/>
    <p:sldId id="267" r:id="rId12"/>
    <p:sldId id="272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A8738-7CEE-45BF-BE34-92F602EE8F9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C57FB-967E-4814-9C48-9464E29260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98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E49FC03-42BD-4CA7-8227-87CE3B7A60C5}" type="slidenum">
              <a:rPr lang="hu-HU"/>
              <a:pPr/>
              <a:t>1</a:t>
            </a:fld>
            <a:endParaRPr lang="hu-HU" dirty="0"/>
          </a:p>
        </p:txBody>
      </p:sp>
      <p:sp>
        <p:nvSpPr>
          <p:cNvPr id="112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hu-H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04A7B43-7F4F-4D6F-BED0-1D1A11300CA7}" type="slidenum">
              <a:rPr lang="hu-HU"/>
              <a:pPr/>
              <a:t>2</a:t>
            </a:fld>
            <a:endParaRPr lang="hu-HU" dirty="0"/>
          </a:p>
        </p:txBody>
      </p:sp>
      <p:sp>
        <p:nvSpPr>
          <p:cNvPr id="122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hu-H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24EB43-DBBD-492E-9125-08D8974403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80CA0DC-2CDD-41FB-8CB6-9CF4002B0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5FFDA66-734C-41FE-843C-E06C6884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1856A4-9092-420E-AA22-545943DA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B11DD73-D96A-479E-8939-3664A4212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C4C8E1-ECEB-4ADF-9EC3-7FD111C7F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F6CA2E4-3C94-4FDB-A90A-DD98A1A8D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CA67E4-7686-48BF-84DE-6CF96734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0EE1646-54DC-45DE-94F8-D69C2D2F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308AD70-BE56-43A6-AA82-5EB72AADA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5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1BBC8EF-4133-4D21-BAF7-ECFDFD47D4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D5879B1-FB29-4BB7-B480-44244A695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0F5B0A7-6571-4846-9761-08755340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F677C99-47D7-4487-B98D-05BB2FB53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2CAE45-F1FA-4200-A36E-C978221C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5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5385FA-EC87-420D-B8F7-71695CC4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66C7790-05E1-497D-A883-52699D5A1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2042AC-3FFD-4C7F-9872-3758E965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4F74014-494C-4AA3-89E1-5DFC4B83D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E379B8A-4A83-4810-8C66-2D65F9F9B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1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E32217-1668-4BC9-9B72-D326DA28F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B3A816B-970A-4818-8A8E-7DC5179B7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71827D2-294C-47AA-8BA6-E0824B1D3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F1A7EF7-EE81-46E9-ABEB-EC4A697C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329701F-3D9F-423A-AEBA-6BFD0CA3F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CE9C76-917C-4804-A52A-E88792E5B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5E6722-C961-4C0F-A429-0D582924F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AB480C7-9380-4FB2-8610-CB1B953CE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6ED7964-2005-463D-95A0-34B65F54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FE7CECF-3CF8-47D8-86D8-F11DD9BB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8D267A0-43F6-4BAE-8760-ADF28ACBE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7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A2E426-D70C-4251-AA0F-1F7450348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DC3398E-427F-4333-BE68-3FC0BFAE1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254EFC8-5AE6-4EBF-B863-5CB70DB3A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E02AB72-3C1E-43EC-B70A-B2551DFBE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85845570-A744-436D-8769-454303FC2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4541A5E-C5CD-4BFA-B124-6657766F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E066CE0-8D93-4623-8356-976AE81B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A8C385F-163D-454E-B8F3-11DD035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6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AB8BDD-4882-4AF6-97D0-CCF9DD5A6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E446C4D-A68B-4086-A2EF-869D2B718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EC03449-2004-45B8-B64E-7B55E691C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6F2A1DC-D95E-40AA-8E89-FDFCF36B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3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AF73A55-175B-4F9F-8AF2-A2DA70EC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2518381-DC8A-4000-AC8E-04B2082E4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D53A8E0-B3FD-4A5B-B8C6-34E409250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2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C028DF-5229-4A02-96AF-D74150FA9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389DD4-B492-4D9F-87CA-E94C55E2F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19B72E3-B3E3-4960-A049-10941D0CF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8BC0F0F-7D77-4630-BB96-613587E9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6EE2253-76AE-4A2E-8054-1818AD5C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22D982A-4A23-4076-93F9-690E53C03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9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EB7098-CB12-495C-8CC0-EFDEC59A7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5314802-2389-4FF5-937B-973AA7F682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7642334-05E9-4D5C-B5BC-509A32828F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74C6D4E-9729-4F11-9F63-0800BE3AE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F418C5C-97CB-4061-8624-5DE866B76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6F09D6F-D9FB-4098-9D8B-946B66B2A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6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EDBE1AF-DE17-4883-A1ED-D4C366F0F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FC98C72-534E-4CDE-BCF2-E01A0D372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2A3B4D9-29D2-44A5-85B5-C9CD48106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C5AF9-2A61-4A5C-97BD-2F4DCEE0780C}" type="datetimeFigureOut">
              <a:rPr lang="en-US" smtClean="0"/>
              <a:t>4/17/2020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320F35E-1002-4122-82DE-AE8A5DA9D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29911A0-5D6B-4BB9-8A7D-0DCE63397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5AAD4-B365-40B9-9D67-F4490FEFC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3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67544" y="548680"/>
            <a:ext cx="8424000" cy="5625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spAutoFit/>
          </a:bodyPr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 sz="2400"/>
              <a:t>De Morgan-szabályok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 sz="2400"/>
              <a:t>Logikai ekvivalencia</a:t>
            </a:r>
          </a:p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hu-HU" sz="240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A 3.6 feladatban szerepelt ez a mondat: </a:t>
            </a:r>
            <a:r>
              <a:rPr lang="hu-HU">
                <a:sym typeface="Symbol" panose="05050102010706020507" pitchFamily="18" charset="2"/>
              </a:rPr>
              <a:t></a:t>
            </a:r>
            <a:r>
              <a:rPr lang="hu-HU"/>
              <a:t>Tet(f) </a:t>
            </a:r>
            <a:r>
              <a:rPr lang="hu-HU">
                <a:sym typeface="Symbol" panose="05050102010706020507" pitchFamily="18" charset="2"/>
              </a:rPr>
              <a:t></a:t>
            </a:r>
            <a:r>
              <a:rPr lang="hu-HU"/>
              <a:t> </a:t>
            </a:r>
            <a:r>
              <a:rPr lang="hu-HU">
                <a:sym typeface="Symbol" panose="05050102010706020507" pitchFamily="18" charset="2"/>
              </a:rPr>
              <a:t> </a:t>
            </a:r>
            <a:r>
              <a:rPr lang="hu-HU"/>
              <a:t>Large(f)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A 3.9 feladatban pedig ez: </a:t>
            </a:r>
            <a:r>
              <a:rPr lang="hu-HU">
                <a:sym typeface="Symbol" panose="05050102010706020507" pitchFamily="18" charset="2"/>
              </a:rPr>
              <a:t>(Tet(f)  Large(f))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>
                <a:sym typeface="Symbol" panose="05050102010706020507" pitchFamily="18" charset="2"/>
              </a:rPr>
              <a:t>Hogyan viszonyul ez a két mondat egymáshoz?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Az első akkor igaz, ha a konjunkció mindkét tagja igaz,  ahhoz pedig az kell, hogy a Tet (f)</a:t>
            </a:r>
            <a:br>
              <a:rPr lang="hu-HU"/>
            </a:br>
            <a:r>
              <a:rPr lang="hu-HU"/>
              <a:t>és a Large(f) mondat is hamis legyen.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A második akkor igaz, ha a zárójelben lévő diszjunkció hamis, azaz mind a két tagja hamis.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De hiszen ez ugyanaz! És nyilván nincs jelentősége, hogy Tet(f) és Large(f) szerepében milyen mondatok vannak.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Általában</a:t>
            </a:r>
            <a:r>
              <a:rPr lang="hu-HU" dirty="0"/>
              <a:t>: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 dirty="0"/>
              <a:t>"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>
                <a:latin typeface="Calibri" pitchFamily="34" charset="0"/>
              </a:rPr>
              <a:t>(A </a:t>
            </a:r>
            <a:r>
              <a:rPr lang="hu-HU" dirty="0">
                <a:latin typeface="Symbol" pitchFamily="16" charset="2"/>
              </a:rPr>
              <a:t></a:t>
            </a:r>
            <a:r>
              <a:rPr lang="hu-HU" dirty="0">
                <a:latin typeface="Calibri" pitchFamily="34" charset="0"/>
              </a:rPr>
              <a:t> B)</a:t>
            </a:r>
            <a:r>
              <a:rPr lang="hu-HU" dirty="0"/>
              <a:t>” igazságértéke mindig ugyanaz, mint  "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>
                <a:latin typeface="Calibri" pitchFamily="34" charset="0"/>
              </a:rPr>
              <a:t>A </a:t>
            </a:r>
            <a:r>
              <a:rPr lang="hu-HU" dirty="0">
                <a:latin typeface="Symbol" pitchFamily="16" charset="2"/>
              </a:rPr>
              <a:t></a:t>
            </a:r>
            <a:r>
              <a:rPr lang="hu-HU" dirty="0">
                <a:latin typeface="Calibri" pitchFamily="34" charset="0"/>
              </a:rPr>
              <a:t> 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>
                <a:latin typeface="Calibri" pitchFamily="34" charset="0"/>
              </a:rPr>
              <a:t>B</a:t>
            </a:r>
            <a:r>
              <a:rPr lang="hu-HU" dirty="0"/>
              <a:t>” </a:t>
            </a:r>
            <a:r>
              <a:rPr lang="hu-HU"/>
              <a:t>igazságértéke.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Máshonnan nézve: </a:t>
            </a:r>
            <a:br>
              <a:rPr lang="hu-HU"/>
            </a:br>
            <a:r>
              <a:rPr lang="hu-HU"/>
              <a:t>Egy diszjunkciót nem úgy lehet negálni, hogy mindkét tagját negáljuk!!!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Az, hogy „Nem kapom el a koronavírust vagy a maláriát”, nem azt jelenti, hogy „(Nem kapom el a koronavírust) vagy (nem kapom el a maláriát)”!!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hu-HU"/>
              <a:t>Hanem azt, hogy „Nem kapom el a koronavírust </a:t>
            </a:r>
            <a:r>
              <a:rPr lang="hu-HU" i="1"/>
              <a:t>és</a:t>
            </a:r>
            <a:r>
              <a:rPr lang="hu-HU"/>
              <a:t> nem kapom el a maláriát”.</a:t>
            </a:r>
          </a:p>
        </p:txBody>
      </p:sp>
    </p:spTree>
    <p:extLst>
      <p:ext uri="{BB962C8B-B14F-4D97-AF65-F5344CB8AC3E}">
        <p14:creationId xmlns:p14="http://schemas.microsoft.com/office/powerpoint/2010/main" val="936163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4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4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4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4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41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41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87F317D9-6864-4DEC-A85E-147C1576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714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24339" y="892760"/>
            <a:ext cx="8295322" cy="5072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1633"/>
              <a:t>A </a:t>
            </a:r>
            <a:r>
              <a:rPr lang="hu-HU" sz="1633" b="1"/>
              <a:t>Table </a:t>
            </a:r>
            <a:r>
              <a:rPr lang="hu-HU" sz="1633"/>
              <a:t> menüben lévő Verify Table paranccsal ellenőrizni tudják, jól csinálták-e. Érdemes direkt elrontani valamit, hogy lássák, mi történik, ha hibát talál.</a:t>
            </a:r>
          </a:p>
          <a:p>
            <a:pPr>
              <a:defRPr/>
            </a:pPr>
            <a:r>
              <a:rPr lang="hu-HU" sz="1633"/>
              <a:t>Van a fejléc felett egy Assessment gomb. Ha lenyomják, kérdéseket (kipipálandó helyeket) találnak. A kérdés az, hogy a vizsgált mondat tautológia-e, ill. TT-lehetséges-e. Válaszoljanak rá, aztán a Verify Assessment paranccsal ellenőrizzék, hogy jól válaszoltak-e. (Jól értették az előző definíciókat?)</a:t>
            </a:r>
          </a:p>
          <a:p>
            <a:pPr>
              <a:defRPr/>
            </a:pPr>
            <a:r>
              <a:rPr lang="hu-HU" sz="1633"/>
              <a:t>Most vizsgálják meg a </a:t>
            </a:r>
            <a:r>
              <a:rPr lang="hu-HU">
                <a:latin typeface="Symbol" pitchFamily="16" charset="2"/>
              </a:rPr>
              <a:t></a:t>
            </a:r>
            <a:r>
              <a:rPr lang="hu-HU"/>
              <a:t>A </a:t>
            </a:r>
            <a:r>
              <a:rPr lang="hu-HU">
                <a:latin typeface="Symbol" pitchFamily="16" charset="2"/>
              </a:rPr>
              <a:t></a:t>
            </a:r>
            <a:r>
              <a:rPr lang="hu-HU"/>
              <a:t> </a:t>
            </a:r>
            <a:r>
              <a:rPr lang="hu-HU">
                <a:latin typeface="Symbol" pitchFamily="16" charset="2"/>
              </a:rPr>
              <a:t></a:t>
            </a:r>
            <a:r>
              <a:rPr lang="hu-HU"/>
              <a:t>B mondatot is, amiről azt állítottuk, hogy ekvivalens a most vizsgálttal. Úgy tudjuk összevetni a kettőt, ha </a:t>
            </a:r>
            <a:r>
              <a:rPr lang="hu-HU" i="1"/>
              <a:t>ugyanabban </a:t>
            </a:r>
            <a:r>
              <a:rPr lang="hu-HU"/>
              <a:t>a Boole-táblázatban vizsgáljuk őket. Ezt úgy tehetjük meg, hogy az előző mondatra klikkelünk, és a </a:t>
            </a:r>
            <a:r>
              <a:rPr lang="hu-HU" b="1"/>
              <a:t>Table </a:t>
            </a:r>
            <a:r>
              <a:rPr lang="hu-HU"/>
              <a:t> menüből az Add Column After parancsot választjuk. </a:t>
            </a:r>
          </a:p>
          <a:p>
            <a:pPr>
              <a:defRPr/>
            </a:pPr>
            <a:r>
              <a:rPr lang="hu-HU"/>
              <a:t>Töltsék ki ennek a mondatnak az oszlopát is, az előzőhöz hasonló módon.</a:t>
            </a:r>
          </a:p>
          <a:p>
            <a:pPr>
              <a:defRPr/>
            </a:pPr>
            <a:r>
              <a:rPr lang="hu-HU"/>
              <a:t>Ha olyan zöld kocka jelenik meg, amelyben nincs igazságérték, akkor elrontották a sorrendet. Természetesen most is belülről kifelé kell haladni, tehát most először a negációk igazságértékét kell meghatározni, aztán a konjunkcióét. </a:t>
            </a:r>
          </a:p>
          <a:p>
            <a:pPr>
              <a:defRPr/>
            </a:pPr>
            <a:r>
              <a:rPr lang="hu-HU" sz="1633"/>
              <a:t>Ha eddig megvannak és ellenőrizték magukat (Verify Table), akkor nyomják le az  Assessment gombot. Most a három mezőből a felső nem lesz elérhető, az alsóval meg egyelőre ne törődjenek. A középsőben az a kérdés, hogy tautológikusan ekvivalens-e a két mondat. Válaszoljanak és ellenőrizzék.</a:t>
            </a:r>
          </a:p>
          <a:p>
            <a:pPr>
              <a:defRPr/>
            </a:pPr>
            <a:r>
              <a:rPr lang="hu-HU" sz="1633"/>
              <a:t>Természetesen ekvivalensek, és ezzel igazoltuk az első(nek említett) De Morgan-szabályt.</a:t>
            </a:r>
          </a:p>
        </p:txBody>
      </p:sp>
    </p:spTree>
    <p:extLst>
      <p:ext uri="{BB962C8B-B14F-4D97-AF65-F5344CB8AC3E}">
        <p14:creationId xmlns:p14="http://schemas.microsoft.com/office/powerpoint/2010/main" val="384852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A4FE4C91-7B1E-448D-A33B-437CAE05A180}"/>
              </a:ext>
            </a:extLst>
          </p:cNvPr>
          <p:cNvSpPr txBox="1"/>
          <p:nvPr/>
        </p:nvSpPr>
        <p:spPr>
          <a:xfrm>
            <a:off x="611560" y="548680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Ha a disztributivitási ekvivalenciákat akarjuk igazolni, akkor természetesen három referenciaoszlopra, és nyolc sorra lesz szükség. Ha pl. az A </a:t>
            </a:r>
            <a:r>
              <a:rPr lang="hu-HU">
                <a:sym typeface="Symbol" panose="05050102010706020507" pitchFamily="18" charset="2"/>
              </a:rPr>
              <a:t> (B  C) mondatot beírják egy üres Boole-fájlba (persze a kettős vonaltól jobbra), akkor a Boole-val, a Build Reference Columns és Fill Reference Columns parancsokkal máris előáll a megfelelő táblázat.</a:t>
            </a:r>
          </a:p>
          <a:p>
            <a:r>
              <a:rPr lang="hu-HU">
                <a:sym typeface="Symbol" panose="05050102010706020507" pitchFamily="18" charset="2"/>
              </a:rPr>
              <a:t>Az 5. dián az egyik disztributivitási ekvivalencia szerepelt, egy (nem formális) igazolással együtt.</a:t>
            </a:r>
            <a:br>
              <a:rPr lang="hu-HU">
                <a:sym typeface="Symbol" panose="05050102010706020507" pitchFamily="18" charset="2"/>
              </a:rPr>
            </a:br>
            <a:r>
              <a:rPr lang="hu-HU">
                <a:sym typeface="Symbol" panose="05050102010706020507" pitchFamily="18" charset="2"/>
              </a:rPr>
              <a:t>HF: Igazolják a Boole program segítségével, hogy a másik disztributivitási ekvivalencia, azaz </a:t>
            </a:r>
            <a:r>
              <a:rPr lang="hu-HU"/>
              <a:t>A </a:t>
            </a:r>
            <a:r>
              <a:rPr lang="hu-HU">
                <a:sym typeface="Symbol" panose="05050102010706020507" pitchFamily="18" charset="2"/>
              </a:rPr>
              <a:t> (B  C)  (A  B) (A  C) is fennáll. Töltsék ki az Assessment kérdést is, és küldjék el az elmentett, .tt kiterjesztésű fájlt.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7986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783361" y="1404148"/>
            <a:ext cx="7774560" cy="42407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42452" rIns="81639" bIns="42452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/>
              <a:t>Két mondat (logikai értelemben) </a:t>
            </a:r>
            <a:r>
              <a:rPr lang="hu-HU"/>
              <a:t>szinonim, azonos jelentésű, </a:t>
            </a:r>
            <a:r>
              <a:rPr lang="hu-HU" dirty="0"/>
              <a:t>ha megegyeznek az igazságfeltételeik</a:t>
            </a:r>
            <a:r>
              <a:rPr lang="hu-HU"/>
              <a:t>, azaz </a:t>
            </a:r>
            <a:r>
              <a:rPr lang="hu-HU" dirty="0"/>
              <a:t>bármely helyzetben avagy világban ugyanaz az </a:t>
            </a:r>
            <a:r>
              <a:rPr lang="hu-HU"/>
              <a:t>igazságértékük.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Az ilyen mondatokat </a:t>
            </a:r>
            <a:r>
              <a:rPr lang="hu-HU" u="sng"/>
              <a:t>ekvivalens</a:t>
            </a:r>
            <a:r>
              <a:rPr lang="hu-HU"/>
              <a:t>eknek nevezzük.</a:t>
            </a:r>
            <a:endParaRPr lang="hu-HU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Például </a:t>
            </a:r>
            <a:r>
              <a:rPr lang="hu-HU" dirty="0"/>
              <a:t>a blokknyelvben BackOf(a, b) és FrontOf(b, </a:t>
            </a:r>
            <a:r>
              <a:rPr lang="hu-HU"/>
              <a:t>a) mindig egyszerre igaz.</a:t>
            </a:r>
            <a:br>
              <a:rPr lang="hu-HU" dirty="0"/>
            </a:br>
            <a:r>
              <a:rPr lang="hu-HU" dirty="0"/>
              <a:t>Ez a BackOf és FrontOf predikátumok jelentésén múlik.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/>
              <a:t>Azt is mondhatjuk, hogy a két </a:t>
            </a:r>
            <a:r>
              <a:rPr lang="hu-HU"/>
              <a:t>mondat </a:t>
            </a:r>
            <a:r>
              <a:rPr lang="hu-HU" u="sng"/>
              <a:t>(</a:t>
            </a:r>
            <a:r>
              <a:rPr lang="hu-HU" u="sng" dirty="0"/>
              <a:t>analitikusan</a:t>
            </a:r>
            <a:r>
              <a:rPr lang="hu-HU" u="sng"/>
              <a:t>) ekvivalens</a:t>
            </a:r>
            <a:r>
              <a:rPr lang="hu-HU"/>
              <a:t>.</a:t>
            </a:r>
            <a:endParaRPr lang="hu-HU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/>
              <a:t>De ha A és B tetszőleges mondatok, ilyen szinonímia áll fenn </a:t>
            </a:r>
            <a:br>
              <a:rPr lang="hu-HU" dirty="0"/>
            </a:br>
            <a:r>
              <a:rPr lang="hu-HU" dirty="0"/>
              <a:t>"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/>
              <a:t>(A </a:t>
            </a:r>
            <a:r>
              <a:rPr lang="hu-HU" dirty="0">
                <a:latin typeface="Symbol" pitchFamily="16" charset="2"/>
              </a:rPr>
              <a:t></a:t>
            </a:r>
            <a:r>
              <a:rPr lang="hu-HU" dirty="0"/>
              <a:t> B)” és " 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/>
              <a:t>A </a:t>
            </a:r>
            <a:r>
              <a:rPr lang="hu-HU" dirty="0">
                <a:latin typeface="Symbol" pitchFamily="16" charset="2"/>
              </a:rPr>
              <a:t></a:t>
            </a:r>
            <a:r>
              <a:rPr lang="hu-HU" dirty="0"/>
              <a:t> 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/>
              <a:t>B” között,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/>
              <a:t>és ez csak az előforduló logikai szimbólumok jelentésén múlik.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/>
              <a:t>Az ilyen szinonímiát </a:t>
            </a:r>
            <a:r>
              <a:rPr lang="hu-HU"/>
              <a:t>nevezzük (szigorú értelemben) </a:t>
            </a:r>
            <a:r>
              <a:rPr lang="hu-HU" u="sng"/>
              <a:t>logikai </a:t>
            </a:r>
            <a:r>
              <a:rPr lang="hu-HU" u="sng" dirty="0"/>
              <a:t>ekvivalenciának</a:t>
            </a:r>
            <a:r>
              <a:rPr lang="hu-HU" dirty="0"/>
              <a:t>. Jele: </a:t>
            </a:r>
            <a:r>
              <a:rPr lang="hu-HU" dirty="0">
                <a:latin typeface="Symbol" pitchFamily="16" charset="2"/>
              </a:rPr>
              <a:t>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Az előző dián felismert összefüggést így írhatjuk fel a segítségével:</a:t>
            </a:r>
            <a:endParaRPr lang="hu-HU" dirty="0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 dirty="0">
                <a:latin typeface="Symbol" pitchFamily="16" charset="2"/>
              </a:rPr>
              <a:t></a:t>
            </a:r>
            <a:r>
              <a:rPr lang="hu-HU" dirty="0"/>
              <a:t>(A </a:t>
            </a:r>
            <a:r>
              <a:rPr lang="hu-HU" dirty="0">
                <a:latin typeface="Symbol" pitchFamily="16" charset="2"/>
              </a:rPr>
              <a:t></a:t>
            </a:r>
            <a:r>
              <a:rPr lang="hu-HU" dirty="0"/>
              <a:t> B) </a:t>
            </a:r>
            <a:r>
              <a:rPr lang="hu-HU" dirty="0">
                <a:latin typeface="Symbol" pitchFamily="16" charset="2"/>
              </a:rPr>
              <a:t></a:t>
            </a:r>
            <a:r>
              <a:rPr lang="hu-HU" dirty="0"/>
              <a:t> </a:t>
            </a:r>
            <a:r>
              <a:rPr lang="hu-HU" dirty="0">
                <a:latin typeface="Symbol" pitchFamily="16" charset="2"/>
              </a:rPr>
              <a:t></a:t>
            </a:r>
            <a:r>
              <a:rPr lang="hu-HU" dirty="0"/>
              <a:t>A </a:t>
            </a:r>
            <a:r>
              <a:rPr lang="hu-HU" dirty="0">
                <a:latin typeface="Symbol" pitchFamily="16" charset="2"/>
              </a:rPr>
              <a:t></a:t>
            </a:r>
            <a:r>
              <a:rPr lang="hu-HU" dirty="0"/>
              <a:t> </a:t>
            </a:r>
            <a:r>
              <a:rPr lang="hu-HU">
                <a:latin typeface="Symbol" pitchFamily="16" charset="2"/>
              </a:rPr>
              <a:t></a:t>
            </a:r>
            <a:r>
              <a:rPr lang="hu-HU"/>
              <a:t>B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Ez az egyik </a:t>
            </a:r>
            <a:r>
              <a:rPr lang="hu-HU" u="sng"/>
              <a:t>De Morgan-szabály</a:t>
            </a:r>
            <a:r>
              <a:rPr lang="hu-HU"/>
              <a:t>. A másikat lásd a következő dián.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58442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5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5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5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5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5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51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5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51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E7333904-E019-4DB4-AB25-C16D24A048C1}"/>
              </a:ext>
            </a:extLst>
          </p:cNvPr>
          <p:cNvSpPr txBox="1"/>
          <p:nvPr/>
        </p:nvSpPr>
        <p:spPr>
          <a:xfrm>
            <a:off x="611560" y="548680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A 3.6 feladatból most tekintsük ezt a mondatot: </a:t>
            </a:r>
            <a:r>
              <a:rPr lang="hu-HU">
                <a:sym typeface="Symbol" panose="05050102010706020507" pitchFamily="18" charset="2"/>
              </a:rPr>
              <a:t>(Tet(f)  Small(f)), és vessük össze ezzel (3.9 feladat): Tet(f)  Small(f).</a:t>
            </a:r>
          </a:p>
          <a:p>
            <a:r>
              <a:rPr lang="hu-HU"/>
              <a:t>Könnyen látható, hogy ezek is ekvivalensek, és természetesen a tagmondatok helyén megint bármi állhatna (tehát szigorú értelemben vett, logikai ekvivalenciáról van szó).</a:t>
            </a:r>
          </a:p>
          <a:p>
            <a:r>
              <a:rPr lang="hu-HU"/>
              <a:t>Formálisan:  </a:t>
            </a:r>
            <a:r>
              <a:rPr lang="hu-HU">
                <a:sym typeface="Symbol" panose="05050102010706020507" pitchFamily="18" charset="2"/>
              </a:rPr>
              <a:t>(A  B)  A  B. Ez a másik De Morgan-szabály.</a:t>
            </a:r>
          </a:p>
          <a:p>
            <a:r>
              <a:rPr lang="hu-HU">
                <a:sym typeface="Symbol" panose="05050102010706020507" pitchFamily="18" charset="2"/>
              </a:rPr>
              <a:t>Fogalmazzuk meg szavakban is a két szabályt:</a:t>
            </a:r>
          </a:p>
          <a:p>
            <a:r>
              <a:rPr lang="hu-HU">
                <a:sym typeface="Symbol" panose="05050102010706020507" pitchFamily="18" charset="2"/>
              </a:rPr>
              <a:t>Egy diszjunkció negációja a tagok negációjának </a:t>
            </a:r>
            <a:r>
              <a:rPr lang="hu-HU" i="1">
                <a:sym typeface="Symbol" panose="05050102010706020507" pitchFamily="18" charset="2"/>
              </a:rPr>
              <a:t>konjunkciója</a:t>
            </a:r>
            <a:r>
              <a:rPr lang="hu-HU">
                <a:sym typeface="Symbol" panose="05050102010706020507" pitchFamily="18" charset="2"/>
              </a:rPr>
              <a:t>.</a:t>
            </a:r>
          </a:p>
          <a:p>
            <a:r>
              <a:rPr lang="hu-HU">
                <a:sym typeface="Symbol" panose="05050102010706020507" pitchFamily="18" charset="2"/>
              </a:rPr>
              <a:t>Egy konjunkció negációja a tagok negációjának </a:t>
            </a:r>
            <a:r>
              <a:rPr lang="hu-HU" i="1">
                <a:sym typeface="Symbol" panose="05050102010706020507" pitchFamily="18" charset="2"/>
              </a:rPr>
              <a:t>diszjunkciója</a:t>
            </a:r>
            <a:r>
              <a:rPr lang="hu-HU">
                <a:sym typeface="Symbol" panose="05050102010706020507" pitchFamily="18" charset="2"/>
              </a:rPr>
              <a:t>.</a:t>
            </a:r>
          </a:p>
          <a:p>
            <a:endParaRPr lang="hu-HU">
              <a:sym typeface="Symbol" panose="05050102010706020507" pitchFamily="18" charset="2"/>
            </a:endParaRPr>
          </a:p>
          <a:p>
            <a:r>
              <a:rPr lang="hu-HU"/>
              <a:t>HF: 3.16</a:t>
            </a:r>
            <a:r>
              <a:rPr lang="hu-HU">
                <a:sym typeface="Symbol" panose="05050102010706020507" pitchFamily="18" charset="2"/>
              </a:rPr>
              <a:t> 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849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20291" y="548680"/>
            <a:ext cx="7903417" cy="5069736"/>
          </a:xfrm>
          <a:prstGeom prst="rect">
            <a:avLst/>
          </a:prstGeom>
        </p:spPr>
        <p:txBody>
          <a:bodyPr wrap="square" lIns="82945" tIns="41473" rIns="82945" bIns="41473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Az előző prezentációban már valójában szerepelt néhány (a De Morgan-szabályoknál is egyszerűbb) logikai ekvivalencia, csak akkor még nem így hívtuk őket, nem volt meg a pontos definíció és a formális jel. Ismételjük meg ezeket, most már formális alakban.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 kettős negáció törvénye					</a:t>
            </a:r>
            <a:r>
              <a:rPr lang="hu-HU">
                <a:sym typeface="Symbol"/>
              </a:rPr>
              <a:t>A  A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 konjunkció és a diszjunkció  asszociativitása		(A </a:t>
            </a:r>
            <a:r>
              <a:rPr lang="hu-HU">
                <a:sym typeface="Symbol"/>
              </a:rPr>
              <a:t> B)  C  A  (B  C) 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>
                <a:sym typeface="Symbol"/>
              </a:rPr>
              <a:t>								(A  B)  C   A  (B  C)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-- -- kommutativitása						 A </a:t>
            </a:r>
            <a:r>
              <a:rPr lang="hu-HU">
                <a:sym typeface="Symbol"/>
              </a:rPr>
              <a:t> B  B  A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								</a:t>
            </a:r>
            <a:r>
              <a:rPr lang="hu-HU">
                <a:sym typeface="Symbol"/>
              </a:rPr>
              <a:t> A  B  B  A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-- --  idempotenciája						</a:t>
            </a:r>
            <a:r>
              <a:rPr lang="hu-HU">
                <a:sym typeface="Symbol"/>
              </a:rPr>
              <a:t> A  A  A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>
                <a:sym typeface="Symbol"/>
              </a:rPr>
              <a:t>								 A  A  A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Az asszociativitást és a kommutativitást mindenki ismeri a számok közötti műveletek világából: mind a két tulajdonsággal rendelkezik az összeadás is, a szorzás is. (Csak számok között azonosságok vannak, mondatok között meg ekvivalenciák – ez azért nem ugyanaz, csak hasonló.)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312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0039" y="764704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Egy további, a numerikus műveletek közötti jól ismert azonosság a disztributivitás: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a*(b+c) = a*b + a*c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Azaz a szorzás disztributív, szétosztható egy összeadás tagjaira.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Vajon ennek a megfelelője igaz lesz-e a kijelentésműveletek között?</a:t>
            </a:r>
            <a:br>
              <a:rPr lang="hu-HU"/>
            </a:br>
            <a:r>
              <a:rPr lang="hu-HU"/>
              <a:t>A konjunkciót szokás logikai szorzásnak, a diszjunkciót logikai összeadásnak is nevezni. Próbáljuk ki!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/>
              <a:t>A </a:t>
            </a:r>
            <a:r>
              <a:rPr lang="hu-HU">
                <a:sym typeface="Symbol"/>
              </a:rPr>
              <a:t>(B  C) akkor igaz, ha A igaz, és B meg C közül legalább az egyik igaz.</a:t>
            </a:r>
            <a:endParaRPr lang="hu-HU"/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>
                <a:sym typeface="Symbol"/>
              </a:rPr>
              <a:t>(A  B)  (A  C) igazságához szintén szükséges A igazsága (hiszen ha hamis, akkor a diszjunkció mindkét tagja hamis konjunkció), és ezen felül még az, hogy B és C közül legalább az egyik igaz legyen.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>
                <a:sym typeface="Symbol"/>
              </a:rPr>
              <a:t>Tehát a fenti kérdésre a válasz igen: a konjunkció disztributív a diszjunkcióra. Formálisan:</a:t>
            </a:r>
            <a:br>
              <a:rPr lang="hu-HU">
                <a:sym typeface="Symbol"/>
              </a:rPr>
            </a:br>
            <a:r>
              <a:rPr lang="hu-HU"/>
              <a:t>A </a:t>
            </a:r>
            <a:r>
              <a:rPr lang="hu-HU">
                <a:sym typeface="Symbol"/>
              </a:rPr>
              <a:t> (B  C)</a:t>
            </a:r>
            <a:r>
              <a:rPr lang="hu-HU"/>
              <a:t> </a:t>
            </a:r>
            <a:r>
              <a:rPr lang="hu-HU">
                <a:sym typeface="Symbol"/>
              </a:rPr>
              <a:t> (A  B)  (A  C)</a:t>
            </a:r>
          </a:p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hu-HU">
                <a:sym typeface="Symbol"/>
              </a:rPr>
              <a:t>És ha felcseréljük a két műveletet?</a:t>
            </a:r>
            <a:br>
              <a:rPr lang="hu-HU">
                <a:sym typeface="Symbol"/>
              </a:rPr>
            </a:br>
            <a:r>
              <a:rPr lang="hu-HU">
                <a:sym typeface="Symbol"/>
              </a:rPr>
              <a:t>A számok között a + b*c = (a+b)*(a+c) általában nem igaz. A logikai műveletek esetében viszont a másik disztributivitás is érvényes (erre még visszatérünk).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206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980728"/>
            <a:ext cx="8230003" cy="3721904"/>
          </a:xfrm>
          <a:prstGeom prst="rect">
            <a:avLst/>
          </a:prstGeom>
          <a:noFill/>
        </p:spPr>
        <p:txBody>
          <a:bodyPr wrap="square" lIns="91429" tIns="45714" rIns="91429" bIns="45714">
            <a:spAutoFit/>
          </a:bodyPr>
          <a:lstStyle/>
          <a:p>
            <a:pPr algn="ctr">
              <a:defRPr/>
            </a:pPr>
            <a:r>
              <a:rPr lang="hu-HU" sz="2358" dirty="0">
                <a:latin typeface="+mj-lt"/>
              </a:rPr>
              <a:t>A Boole-konnektívumok logikája</a:t>
            </a:r>
          </a:p>
          <a:p>
            <a:pPr>
              <a:defRPr/>
            </a:pPr>
            <a:endParaRPr lang="hu-HU" sz="1633" dirty="0"/>
          </a:p>
          <a:p>
            <a:pPr>
              <a:defRPr/>
            </a:pPr>
            <a:r>
              <a:rPr lang="hu-HU" sz="1633"/>
              <a:t>Vegyük elő újra a következtetés helyességének definícióját!</a:t>
            </a:r>
          </a:p>
          <a:p>
            <a:pPr>
              <a:defRPr/>
            </a:pPr>
            <a:r>
              <a:rPr lang="hu-HU" sz="1633"/>
              <a:t>Egy </a:t>
            </a:r>
            <a:r>
              <a:rPr lang="hu-HU" sz="1633" dirty="0"/>
              <a:t>K konklúzió következménye a P</a:t>
            </a:r>
            <a:r>
              <a:rPr lang="hu-HU" sz="1633" baseline="-25000" dirty="0"/>
              <a:t>1</a:t>
            </a:r>
            <a:r>
              <a:rPr lang="hu-HU" sz="1633" dirty="0"/>
              <a:t>, P</a:t>
            </a:r>
            <a:r>
              <a:rPr lang="hu-HU" sz="1633" baseline="-25000" dirty="0"/>
              <a:t>2</a:t>
            </a:r>
            <a:r>
              <a:rPr lang="hu-HU" sz="1633" dirty="0"/>
              <a:t>, ... </a:t>
            </a:r>
            <a:r>
              <a:rPr lang="hu-HU" sz="1633"/>
              <a:t>P</a:t>
            </a:r>
            <a:r>
              <a:rPr lang="hu-HU" sz="1633" baseline="-25000"/>
              <a:t>n</a:t>
            </a:r>
            <a:r>
              <a:rPr lang="hu-HU" sz="1633"/>
              <a:t> premisszáknak, ha</a:t>
            </a:r>
            <a:br>
              <a:rPr lang="hu-HU" sz="1633"/>
            </a:br>
            <a:r>
              <a:rPr lang="hu-HU" sz="1633"/>
              <a:t>lehetetlen</a:t>
            </a:r>
            <a:r>
              <a:rPr lang="hu-HU" sz="1633" dirty="0"/>
              <a:t>, hogy P</a:t>
            </a:r>
            <a:r>
              <a:rPr lang="hu-HU" sz="1633" baseline="-25000" dirty="0"/>
              <a:t>1</a:t>
            </a:r>
            <a:r>
              <a:rPr lang="hu-HU" sz="1633" dirty="0"/>
              <a:t>, P</a:t>
            </a:r>
            <a:r>
              <a:rPr lang="hu-HU" sz="1633" baseline="-25000" dirty="0"/>
              <a:t>2</a:t>
            </a:r>
            <a:r>
              <a:rPr lang="hu-HU" sz="1633" dirty="0"/>
              <a:t>, ... P</a:t>
            </a:r>
            <a:r>
              <a:rPr lang="hu-HU" sz="1633" baseline="-25000" dirty="0"/>
              <a:t>n</a:t>
            </a:r>
            <a:r>
              <a:rPr lang="hu-HU" sz="1633" dirty="0"/>
              <a:t> igaz legyen, de K hamis.</a:t>
            </a:r>
          </a:p>
          <a:p>
            <a:pPr>
              <a:defRPr/>
            </a:pPr>
            <a:r>
              <a:rPr lang="hu-HU" sz="1633"/>
              <a:t>Speciális </a:t>
            </a:r>
            <a:r>
              <a:rPr lang="hu-HU" sz="1633" dirty="0"/>
              <a:t>eset: n</a:t>
            </a:r>
            <a:r>
              <a:rPr lang="hu-HU" sz="1633"/>
              <a:t>=0, azaz nincsenek premisszák, a premisszahalmaz üres.</a:t>
            </a:r>
            <a:endParaRPr lang="hu-HU" sz="1633" dirty="0"/>
          </a:p>
          <a:p>
            <a:pPr>
              <a:defRPr/>
            </a:pPr>
            <a:r>
              <a:rPr lang="hu-HU" sz="1633"/>
              <a:t>Az, hogy K az üres premisszahalmazból következik, ennyit jelent: </a:t>
            </a:r>
            <a:r>
              <a:rPr lang="hu-HU" sz="1633" dirty="0"/>
              <a:t>lehetetlen, hogy K hamis </a:t>
            </a:r>
            <a:r>
              <a:rPr lang="hu-HU" sz="1633"/>
              <a:t>legyen. (Lásd március 27.-i prezentáció, 5. dia.)</a:t>
            </a:r>
            <a:endParaRPr lang="hu-HU" sz="1633" dirty="0"/>
          </a:p>
          <a:p>
            <a:pPr>
              <a:defRPr/>
            </a:pPr>
            <a:r>
              <a:rPr lang="hu-HU" sz="1633" dirty="0"/>
              <a:t>Pl. ‘a=a’ ilyen mondat.</a:t>
            </a:r>
          </a:p>
          <a:p>
            <a:pPr>
              <a:defRPr/>
            </a:pPr>
            <a:r>
              <a:rPr lang="hu-HU" sz="1633" dirty="0"/>
              <a:t>Az ilyen  </a:t>
            </a:r>
            <a:r>
              <a:rPr lang="hu-HU" sz="1633"/>
              <a:t>mondatokat neveztük </a:t>
            </a:r>
            <a:r>
              <a:rPr lang="hu-HU" sz="1633" u="sng"/>
              <a:t>logikai igazság</a:t>
            </a:r>
            <a:r>
              <a:rPr lang="hu-HU" sz="1633"/>
              <a:t>oknak,</a:t>
            </a:r>
            <a:endParaRPr lang="hu-HU" sz="1633" dirty="0"/>
          </a:p>
          <a:p>
            <a:pPr>
              <a:defRPr/>
            </a:pPr>
            <a:r>
              <a:rPr lang="hu-HU" sz="1633" dirty="0"/>
              <a:t>feltéve, hogy a ‘lehetetlen’ annyit jelent, hogy logikai okokból lehetetlen.</a:t>
            </a:r>
          </a:p>
          <a:p>
            <a:pPr>
              <a:defRPr/>
            </a:pPr>
            <a:r>
              <a:rPr lang="hu-HU" sz="1633" dirty="0"/>
              <a:t>Ennek ellenkezője az </a:t>
            </a:r>
            <a:r>
              <a:rPr lang="hu-HU" sz="1633" u="sng" dirty="0"/>
              <a:t>ellentmondás </a:t>
            </a:r>
            <a:r>
              <a:rPr lang="hu-HU" sz="1633" dirty="0"/>
              <a:t>(logikai </a:t>
            </a:r>
            <a:r>
              <a:rPr lang="hu-HU" sz="1633"/>
              <a:t>lehetetlenség). </a:t>
            </a:r>
            <a:br>
              <a:rPr lang="hu-HU" sz="1633"/>
            </a:br>
            <a:r>
              <a:rPr lang="hu-HU" sz="1633"/>
              <a:t>Legegyszerűbb példa rá: </a:t>
            </a:r>
            <a:r>
              <a:rPr lang="hu-HU" sz="1633">
                <a:sym typeface="Symbol" panose="05050102010706020507" pitchFamily="18" charset="2"/>
              </a:rPr>
              <a:t>(a=a) (amit persze így fogunk írni: a  a). </a:t>
            </a:r>
            <a:endParaRPr lang="hu-HU" sz="1633" dirty="0"/>
          </a:p>
          <a:p>
            <a:pPr>
              <a:defRPr/>
            </a:pPr>
            <a:endParaRPr lang="hu-HU" sz="1633" dirty="0"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>
            <a:extLst>
              <a:ext uri="{FF2B5EF4-FFF2-40B4-BE49-F238E27FC236}">
                <a16:creationId xmlns:a16="http://schemas.microsoft.com/office/drawing/2014/main" id="{2BC99728-7577-491A-88E0-23B060DC9F03}"/>
              </a:ext>
            </a:extLst>
          </p:cNvPr>
          <p:cNvSpPr/>
          <p:nvPr/>
        </p:nvSpPr>
        <p:spPr>
          <a:xfrm>
            <a:off x="611560" y="692696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>
                <a:sym typeface="Symbol"/>
              </a:rPr>
              <a:t>De a lehetőség-lehetetlenség nem egyértelmű dolog: több fajtája van. Az, hogy valami (szigorú értelemben véve) logikailag lehetetlen,  annyit jelent, hogy már a logikai szavaink, jeleink (=, </a:t>
            </a:r>
            <a:r>
              <a:rPr lang="hu-HU">
                <a:sym typeface="Symbol" panose="05050102010706020507" pitchFamily="18" charset="2"/>
              </a:rPr>
              <a:t>, , ) jelentése avagy definíciója kizárja, hogy úgy legyen. Viszont már találkoztunk másféle lehetetlenséggel is.</a:t>
            </a:r>
          </a:p>
          <a:p>
            <a:pPr>
              <a:defRPr/>
            </a:pPr>
            <a:r>
              <a:rPr lang="hu-HU">
                <a:sym typeface="Symbol"/>
              </a:rPr>
              <a:t>A blokknyelvben a  (Tet(b)  Cube(b)  Dodec(b)) mondat nem lehet igaz, mert minden objektum, amit a blokknyelv nevei jelölhetnek, a Tarski’s World egy blokkja, azaz tetraéder, kocka, vagy dodekaéder. Másképpen: nincs olyan Tarski-féle világ, amiben ez a mondat igaz lenne.</a:t>
            </a:r>
          </a:p>
          <a:p>
            <a:pPr>
              <a:defRPr/>
            </a:pPr>
            <a:r>
              <a:rPr lang="hu-HU">
                <a:sym typeface="Symbol"/>
              </a:rPr>
              <a:t>Azaz ez a mondat a blokknyelvben (analitikus) ellentmondás, nem lehet igaz.</a:t>
            </a:r>
          </a:p>
          <a:p>
            <a:pPr>
              <a:defRPr/>
            </a:pPr>
            <a:r>
              <a:rPr lang="hu-HU">
                <a:sym typeface="Symbol"/>
              </a:rPr>
              <a:t>Más kérdés, hogy ha a térgeometria nyelvének mondataként értelmezzük (és ezzel megváltoztatjuk a jelentését!), úgy már lehet igaz.</a:t>
            </a:r>
          </a:p>
          <a:p>
            <a:pPr>
              <a:defRPr/>
            </a:pPr>
            <a:r>
              <a:rPr lang="hu-HU">
                <a:sym typeface="Symbol"/>
              </a:rPr>
              <a:t>Egy másik példa a blokknyelvből: Tet(b)  Tet(b).</a:t>
            </a:r>
          </a:p>
          <a:p>
            <a:pPr>
              <a:defRPr/>
            </a:pPr>
            <a:r>
              <a:rPr lang="hu-HU">
                <a:sym typeface="Symbol"/>
              </a:rPr>
              <a:t>Akár igaz Tet(b), akár hamis, ez a mondat hamis, és ehhez azt se kell tudnunk, mit jelent Tet(b). </a:t>
            </a:r>
          </a:p>
          <a:p>
            <a:pPr>
              <a:defRPr/>
            </a:pPr>
            <a:r>
              <a:rPr lang="hu-HU">
                <a:sym typeface="Symbol"/>
              </a:rPr>
              <a:t>Tehát ennek a mondatnak az igazsága (kb.) ugyanabban az értelemben lehetetlen, mint az </a:t>
            </a:r>
            <a:r>
              <a:rPr lang="hu-HU">
                <a:sym typeface="Symbol" panose="05050102010706020507" pitchFamily="18" charset="2"/>
              </a:rPr>
              <a:t>a  a  mondaté: </a:t>
            </a:r>
            <a:r>
              <a:rPr lang="hu-HU">
                <a:sym typeface="Symbol"/>
              </a:rPr>
              <a:t>logikai lehetetlenség.</a:t>
            </a:r>
          </a:p>
        </p:txBody>
      </p:sp>
    </p:spTree>
    <p:extLst>
      <p:ext uri="{BB962C8B-B14F-4D97-AF65-F5344CB8AC3E}">
        <p14:creationId xmlns:p14="http://schemas.microsoft.com/office/powerpoint/2010/main" val="189605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692696"/>
            <a:ext cx="7848000" cy="5173905"/>
          </a:xfrm>
          <a:prstGeom prst="rect">
            <a:avLst/>
          </a:prstGeom>
          <a:noFill/>
        </p:spPr>
        <p:txBody>
          <a:bodyPr lIns="91429" tIns="45714" rIns="91429" bIns="45714">
            <a:spAutoFit/>
          </a:bodyPr>
          <a:lstStyle/>
          <a:p>
            <a:pPr>
              <a:defRPr/>
            </a:pPr>
            <a:r>
              <a:rPr lang="hu-HU" sz="1996" u="sng" dirty="0">
                <a:latin typeface="+mj-lt"/>
              </a:rPr>
              <a:t>Igazságtáblázatok</a:t>
            </a:r>
          </a:p>
          <a:p>
            <a:pPr>
              <a:defRPr/>
            </a:pPr>
            <a:r>
              <a:rPr lang="hu-HU" sz="1633" dirty="0"/>
              <a:t>Az igazságkonnektívumok bevezetésénél </a:t>
            </a:r>
            <a:r>
              <a:rPr lang="hu-HU" sz="1633"/>
              <a:t>már szerepeltek (lásd március 27., 10-11. dia, április 3. , 5. dia.)</a:t>
            </a:r>
            <a:endParaRPr lang="hu-HU" sz="1633" dirty="0"/>
          </a:p>
          <a:p>
            <a:pPr>
              <a:defRPr/>
            </a:pPr>
            <a:r>
              <a:rPr lang="hu-HU" sz="1633"/>
              <a:t>Ha egy mondat </a:t>
            </a:r>
            <a:r>
              <a:rPr lang="hu-HU" sz="1633" dirty="0"/>
              <a:t>n </a:t>
            </a:r>
            <a:r>
              <a:rPr lang="hu-HU" sz="1633"/>
              <a:t>különböző atomi mondatot </a:t>
            </a:r>
            <a:r>
              <a:rPr lang="hu-HU" sz="1633" dirty="0"/>
              <a:t>tartalmaz, akkor </a:t>
            </a:r>
            <a:r>
              <a:rPr lang="hu-HU" sz="1633"/>
              <a:t>az igazságtáblázata 2</a:t>
            </a:r>
            <a:r>
              <a:rPr lang="hu-HU" sz="1633" baseline="30000"/>
              <a:t>n</a:t>
            </a:r>
            <a:r>
              <a:rPr lang="hu-HU" sz="1633"/>
              <a:t> </a:t>
            </a:r>
            <a:r>
              <a:rPr lang="hu-HU" sz="1633" dirty="0"/>
              <a:t>sorból </a:t>
            </a:r>
            <a:r>
              <a:rPr lang="hu-HU" sz="1633"/>
              <a:t>áll. Ugyanis a lehetőségek száma minden új atomi mondatnál duplázódik. Bármelyik lehetőségből kettő lesz, az egyikben az új mondat igaz, a másikban hamis.</a:t>
            </a:r>
            <a:endParaRPr lang="hu-HU" sz="1633" dirty="0"/>
          </a:p>
          <a:p>
            <a:pPr>
              <a:defRPr/>
            </a:pPr>
            <a:r>
              <a:rPr lang="hu-HU" sz="1633" dirty="0"/>
              <a:t>Az igazságtáblázat sorai reprezentálják a logikai lehetőségeket abban az elméletben, amiben éppen most dolgozunk (kijelentéslogika [propositional logic], 0-rendű logika, tautológiák elmélete</a:t>
            </a:r>
            <a:r>
              <a:rPr lang="hu-HU" sz="1633"/>
              <a:t>).  Tehát ez egy nagyon pontos (bár nagyon szűkkörű) válasz arra a kérdésre, ami az előző dián szerepelt: hogy mi az, hogy lehetőség.</a:t>
            </a:r>
            <a:endParaRPr lang="hu-HU" sz="1633" dirty="0"/>
          </a:p>
          <a:p>
            <a:pPr>
              <a:defRPr/>
            </a:pPr>
            <a:r>
              <a:rPr lang="hu-HU" sz="1633" dirty="0"/>
              <a:t>Ha egy mondat igazságtáblázatának eredményoszlopában csupa T </a:t>
            </a:r>
            <a:r>
              <a:rPr lang="hu-HU" sz="1633"/>
              <a:t>áll, akkor </a:t>
            </a:r>
            <a:r>
              <a:rPr lang="hu-HU" sz="1633" dirty="0"/>
              <a:t>a mondat logikai igazság, közelebbről </a:t>
            </a:r>
            <a:r>
              <a:rPr lang="hu-HU" sz="1633" u="sng" dirty="0"/>
              <a:t>tautológia</a:t>
            </a:r>
            <a:r>
              <a:rPr lang="hu-HU" sz="1633" dirty="0"/>
              <a:t> (0-rendű logikai/kijelentéslogikai igazság).</a:t>
            </a:r>
          </a:p>
          <a:p>
            <a:pPr>
              <a:defRPr/>
            </a:pPr>
            <a:r>
              <a:rPr lang="hu-HU" sz="1633" dirty="0"/>
              <a:t>Ha két mondat igazságtáblázatának az eredményoszlopa megegyezik, akkor a két mondat kijelentéslogikailag  (tautologikusan) ekvivalens.</a:t>
            </a:r>
          </a:p>
          <a:p>
            <a:pPr>
              <a:defRPr/>
            </a:pPr>
            <a:r>
              <a:rPr lang="hu-HU" sz="1633"/>
              <a:t>Igazságtáblázattal </a:t>
            </a:r>
            <a:r>
              <a:rPr lang="hu-HU" sz="1633" dirty="0"/>
              <a:t>tetszőleges mondat esetében meg tudjuk határozni, az atomi mondatok milyen </a:t>
            </a:r>
            <a:r>
              <a:rPr lang="hu-HU" sz="1633" u="sng" dirty="0"/>
              <a:t>igazságértékelése </a:t>
            </a:r>
            <a:r>
              <a:rPr lang="hu-HU" sz="1633" dirty="0"/>
              <a:t>(evaluation) mellett igaz.</a:t>
            </a:r>
          </a:p>
          <a:p>
            <a:pPr>
              <a:defRPr/>
            </a:pPr>
            <a:r>
              <a:rPr lang="hu-HU" sz="1633" dirty="0"/>
              <a:t>Ezen belül: tautológia-e, (tautologikusan) lehetséges-e?</a:t>
            </a:r>
          </a:p>
          <a:p>
            <a:pPr>
              <a:defRPr/>
            </a:pPr>
            <a:r>
              <a:rPr lang="hu-HU" sz="1633" dirty="0"/>
              <a:t>Tautológia, ha minden sorban </a:t>
            </a:r>
            <a:r>
              <a:rPr lang="hu-HU" sz="1633"/>
              <a:t>T van az eredményoszlopban. </a:t>
            </a:r>
            <a:endParaRPr lang="hu-HU" sz="1633" dirty="0"/>
          </a:p>
          <a:p>
            <a:pPr>
              <a:defRPr/>
            </a:pPr>
            <a:r>
              <a:rPr lang="hu-HU" sz="1633" dirty="0"/>
              <a:t>Tautologikusan lehetséges (TT-possible), ha legalább egy sorban </a:t>
            </a:r>
            <a:r>
              <a:rPr lang="hu-HU" sz="1633"/>
              <a:t>T van.</a:t>
            </a:r>
          </a:p>
          <a:p>
            <a:pPr>
              <a:defRPr/>
            </a:pPr>
            <a:r>
              <a:rPr lang="hu-HU" sz="1633"/>
              <a:t>Tautologikusan lehetetlen (kijelentéslogikai ellentmondás), ha csupa F van. </a:t>
            </a:r>
            <a:endParaRPr lang="hu-HU" sz="1633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22315" y="1012253"/>
            <a:ext cx="8034052" cy="5529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1633" dirty="0"/>
              <a:t>Igazságtáblázatokat a Boole nevű programmal tudunk </a:t>
            </a:r>
            <a:r>
              <a:rPr lang="hu-HU" sz="1633"/>
              <a:t>készíteni.</a:t>
            </a:r>
          </a:p>
          <a:p>
            <a:pPr>
              <a:defRPr/>
            </a:pPr>
            <a:r>
              <a:rPr lang="hu-HU" sz="1633"/>
              <a:t>Először készítsük el </a:t>
            </a:r>
            <a:r>
              <a:rPr lang="hu-HU">
                <a:sym typeface="Symbol" panose="05050102010706020507" pitchFamily="18" charset="2"/>
              </a:rPr>
              <a:t></a:t>
            </a:r>
            <a:r>
              <a:rPr lang="hu-HU"/>
              <a:t>(A </a:t>
            </a:r>
            <a:r>
              <a:rPr lang="hu-HU">
                <a:sym typeface="Symbol"/>
              </a:rPr>
              <a:t></a:t>
            </a:r>
            <a:r>
              <a:rPr lang="hu-HU"/>
              <a:t> B) igazságtáblázatát.</a:t>
            </a:r>
            <a:endParaRPr lang="hu-HU" dirty="0"/>
          </a:p>
          <a:p>
            <a:pPr>
              <a:defRPr/>
            </a:pPr>
            <a:r>
              <a:rPr lang="hu-HU" sz="1633">
                <a:sym typeface="Symbol"/>
              </a:rPr>
              <a:t>Indítsák el a Boole-t.</a:t>
            </a:r>
          </a:p>
          <a:p>
            <a:pPr>
              <a:defRPr/>
            </a:pPr>
            <a:r>
              <a:rPr lang="hu-HU" sz="1633">
                <a:sym typeface="Symbol"/>
              </a:rPr>
              <a:t>Középtájt van egy kettős függőleges vonal. Ettől jobbra kell beírni a vizsgálandó mondatot.</a:t>
            </a:r>
            <a:br>
              <a:rPr lang="hu-HU" sz="1633">
                <a:sym typeface="Symbol"/>
              </a:rPr>
            </a:br>
            <a:r>
              <a:rPr lang="hu-HU" sz="1633">
                <a:sym typeface="Symbol"/>
              </a:rPr>
              <a:t>A vastag vízszintes vonal választja el a táblázat „fejlécét” a többitől.</a:t>
            </a:r>
          </a:p>
          <a:p>
            <a:pPr>
              <a:defRPr/>
            </a:pPr>
            <a:r>
              <a:rPr lang="hu-HU" sz="1633">
                <a:sym typeface="Symbol"/>
              </a:rPr>
              <a:t> Írják be a fejlécbe jobbra  </a:t>
            </a:r>
            <a:r>
              <a:rPr lang="hu-HU">
                <a:sym typeface="Symbol" panose="05050102010706020507" pitchFamily="18" charset="2"/>
              </a:rPr>
              <a:t></a:t>
            </a:r>
            <a:r>
              <a:rPr lang="hu-HU"/>
              <a:t>(A </a:t>
            </a:r>
            <a:r>
              <a:rPr lang="hu-HU">
                <a:sym typeface="Symbol"/>
              </a:rPr>
              <a:t></a:t>
            </a:r>
            <a:r>
              <a:rPr lang="hu-HU"/>
              <a:t> B)-t. (A logikai jeleket a virtuális klaviatúráról lehet beírni, a mondatbetűket a gépük klaviatúrájáról – a zárójeleket, ahogy akarják.)</a:t>
            </a:r>
          </a:p>
          <a:p>
            <a:pPr>
              <a:defRPr/>
            </a:pPr>
            <a:r>
              <a:rPr lang="hu-HU">
                <a:sym typeface="Symbol"/>
              </a:rPr>
              <a:t>A </a:t>
            </a:r>
            <a:r>
              <a:rPr lang="hu-HU" b="1">
                <a:sym typeface="Symbol"/>
              </a:rPr>
              <a:t>Table</a:t>
            </a:r>
            <a:r>
              <a:rPr lang="hu-HU">
                <a:sym typeface="Symbol"/>
              </a:rPr>
              <a:t> menüben válasszák a Build Reference Columns  parancsot. Ettől a kettős vonaltól balra megjelennek az A és B mondatok – ezektőlk függ a vizsgált mondatunk igazságértéke.</a:t>
            </a:r>
          </a:p>
          <a:p>
            <a:pPr>
              <a:defRPr/>
            </a:pPr>
            <a:r>
              <a:rPr lang="hu-HU">
                <a:sym typeface="Symbol"/>
              </a:rPr>
              <a:t>A és B igazságértékére összesen 4 lehetőség van. Ezeket beírhatják kézzel is, de használhatják a Fill Reference Columns parancsot is.</a:t>
            </a:r>
          </a:p>
          <a:p>
            <a:pPr>
              <a:defRPr/>
            </a:pPr>
            <a:r>
              <a:rPr lang="hu-HU">
                <a:sym typeface="Symbol"/>
              </a:rPr>
              <a:t>Most már meg lehet határozni a vizsgált mondat igazságértékét mind a négy lehetséges esetben. Belülről kifelé kell haladni, azaz először a zárójelben lévő diszjunkció értékét kell meghatározni a tagmondatok igazságértéke alapján.</a:t>
            </a:r>
          </a:p>
          <a:p>
            <a:pPr>
              <a:defRPr/>
            </a:pPr>
            <a:r>
              <a:rPr lang="hu-HU">
                <a:sym typeface="Symbol"/>
              </a:rPr>
              <a:t>Az igazságértéket mindig a konnektívum alá írjuk, tehát most a diszjunkciójel alá. A program annyit segít, hogy zölddel kiemeli azokat az igazságértékeket, amelyeket figyelembe kell venni.</a:t>
            </a:r>
          </a:p>
          <a:p>
            <a:pPr>
              <a:defRPr/>
            </a:pPr>
            <a:r>
              <a:rPr lang="hu-HU">
                <a:sym typeface="Symbol"/>
              </a:rPr>
              <a:t>A következő lépésben már meg tudjuk határozni a negáció, azaz az egészmondat igazságértékét. A táblázat most így néz ki (következő dia):</a:t>
            </a:r>
            <a:endParaRPr lang="hu-HU" sz="1633" dirty="0"/>
          </a:p>
        </p:txBody>
      </p:sp>
    </p:spTree>
    <p:extLst>
      <p:ext uri="{BB962C8B-B14F-4D97-AF65-F5344CB8AC3E}">
        <p14:creationId xmlns:p14="http://schemas.microsoft.com/office/powerpoint/2010/main" val="325720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</TotalTime>
  <Words>1177</Words>
  <Application>Microsoft Office PowerPoint</Application>
  <PresentationFormat>Diavetítés a képernyőre (4:3 oldalarány)</PresentationFormat>
  <Paragraphs>100</Paragraphs>
  <Slides>12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andras</dc:creator>
  <cp:lastModifiedBy>András Máté</cp:lastModifiedBy>
  <cp:revision>28</cp:revision>
  <dcterms:created xsi:type="dcterms:W3CDTF">2017-03-16T17:49:30Z</dcterms:created>
  <dcterms:modified xsi:type="dcterms:W3CDTF">2020-04-17T10:17:33Z</dcterms:modified>
</cp:coreProperties>
</file>