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3" r:id="rId2"/>
    <p:sldId id="274" r:id="rId3"/>
    <p:sldId id="269" r:id="rId4"/>
    <p:sldId id="270" r:id="rId5"/>
    <p:sldId id="271" r:id="rId6"/>
    <p:sldId id="275" r:id="rId7"/>
    <p:sldId id="276" r:id="rId8"/>
    <p:sldId id="277" r:id="rId9"/>
    <p:sldId id="278" r:id="rId10"/>
    <p:sldId id="279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9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26A45-AC2B-442C-A678-10523DFF623B}" type="datetimeFigureOut">
              <a:rPr lang="hu-HU" smtClean="0"/>
              <a:t>2020. 05. 07.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0874EE-F0B9-449B-AA8C-5D832DB55A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9015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CDA156-EEFB-4BDF-A66C-E6C32B36953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71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4CCA-75EF-4D17-A0E5-1A3A2D7B425C}" type="datetimeFigureOut">
              <a:rPr lang="hu-HU" smtClean="0"/>
              <a:t>2020. 05. 07.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48FB2-1823-4043-8894-0431EFFF8E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80852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4CCA-75EF-4D17-A0E5-1A3A2D7B425C}" type="datetimeFigureOut">
              <a:rPr lang="hu-HU" smtClean="0"/>
              <a:t>2020. 05. 07.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48FB2-1823-4043-8894-0431EFFF8E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00123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4CCA-75EF-4D17-A0E5-1A3A2D7B425C}" type="datetimeFigureOut">
              <a:rPr lang="hu-HU" smtClean="0"/>
              <a:t>2020. 05. 07.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48FB2-1823-4043-8894-0431EFFF8E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69950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4CCA-75EF-4D17-A0E5-1A3A2D7B425C}" type="datetimeFigureOut">
              <a:rPr lang="hu-HU" smtClean="0"/>
              <a:t>2020. 05. 07.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48FB2-1823-4043-8894-0431EFFF8E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1396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4CCA-75EF-4D17-A0E5-1A3A2D7B425C}" type="datetimeFigureOut">
              <a:rPr lang="hu-HU" smtClean="0"/>
              <a:t>2020. 05. 07.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48FB2-1823-4043-8894-0431EFFF8E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40823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4CCA-75EF-4D17-A0E5-1A3A2D7B425C}" type="datetimeFigureOut">
              <a:rPr lang="hu-HU" smtClean="0"/>
              <a:t>2020. 05. 07.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48FB2-1823-4043-8894-0431EFFF8E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37248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4CCA-75EF-4D17-A0E5-1A3A2D7B425C}" type="datetimeFigureOut">
              <a:rPr lang="hu-HU" smtClean="0"/>
              <a:t>2020. 05. 07.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48FB2-1823-4043-8894-0431EFFF8E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9300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4CCA-75EF-4D17-A0E5-1A3A2D7B425C}" type="datetimeFigureOut">
              <a:rPr lang="hu-HU" smtClean="0"/>
              <a:t>2020. 05. 07.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48FB2-1823-4043-8894-0431EFFF8E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9860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4CCA-75EF-4D17-A0E5-1A3A2D7B425C}" type="datetimeFigureOut">
              <a:rPr lang="hu-HU" smtClean="0"/>
              <a:t>2020. 05. 07.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48FB2-1823-4043-8894-0431EFFF8E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5206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4CCA-75EF-4D17-A0E5-1A3A2D7B425C}" type="datetimeFigureOut">
              <a:rPr lang="hu-HU" smtClean="0"/>
              <a:t>2020. 05. 07.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48FB2-1823-4043-8894-0431EFFF8E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92920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4CCA-75EF-4D17-A0E5-1A3A2D7B425C}" type="datetimeFigureOut">
              <a:rPr lang="hu-HU" smtClean="0"/>
              <a:t>2020. 05. 07.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48FB2-1823-4043-8894-0431EFFF8E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6680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C4CCA-75EF-4D17-A0E5-1A3A2D7B425C}" type="datetimeFigureOut">
              <a:rPr lang="hu-HU" smtClean="0"/>
              <a:t>2020. 05. 07.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48FB2-1823-4043-8894-0431EFFF8E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68655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ruzsa.tbitai.me/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ruzsa.tbitai.me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5A77F1D4-EF87-4986-B17A-451F2D9CCAE9}"/>
              </a:ext>
            </a:extLst>
          </p:cNvPr>
          <p:cNvSpPr txBox="1"/>
          <p:nvPr/>
        </p:nvSpPr>
        <p:spPr>
          <a:xfrm>
            <a:off x="584791" y="243512"/>
            <a:ext cx="8016949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/>
              <a:t>Analitikus fák készítése Ruzsa programmal, újra</a:t>
            </a:r>
          </a:p>
          <a:p>
            <a:pPr algn="ctr"/>
            <a:r>
              <a:rPr lang="hu-HU" sz="2400">
                <a:hlinkClick r:id="rId2"/>
              </a:rPr>
              <a:t>https://ruzsa.tbitai.me/</a:t>
            </a:r>
            <a:endParaRPr lang="hu-HU" sz="2400"/>
          </a:p>
          <a:p>
            <a:r>
              <a:rPr lang="hu-HU"/>
              <a:t>Cél: annak meghatározása, hogy milyen feltételek (milyen igazságértékelések) mellett lehet mondatok egy adott (véges) sorozata egyszerre igaz.</a:t>
            </a:r>
          </a:p>
          <a:p>
            <a:r>
              <a:rPr lang="hu-HU"/>
              <a:t>Speciális eset: egyáltalán van-e ilyen igazságértékelés?  Lehet-e pl. egy következtetés összes premisszája és a konklízió </a:t>
            </a:r>
            <a:r>
              <a:rPr lang="hu-HU" i="1"/>
              <a:t>negációja</a:t>
            </a:r>
            <a:r>
              <a:rPr lang="hu-HU"/>
              <a:t> egyszerre  igaz?  (Ha nem, a következtetés helyes.)</a:t>
            </a:r>
          </a:p>
          <a:p>
            <a:r>
              <a:rPr lang="hu-HU"/>
              <a:t>Az összetettebb mondatok igazságát mindig egyszerűbbek igazságára vezetjük vissza, azaz az összetett(ebb) mondatokat lebontjuk. </a:t>
            </a:r>
            <a:br>
              <a:rPr lang="hu-HU"/>
            </a:br>
            <a:r>
              <a:rPr lang="hu-HU"/>
              <a:t>Mikor fejeződik be az eljárás? </a:t>
            </a:r>
          </a:p>
          <a:p>
            <a:r>
              <a:rPr lang="hu-HU"/>
              <a:t>Amikor tovább nem bontható mondatokhoz jutunk. Ezek az atomi mondatok és a negált atomi mondatok. Ha egy atomi mondat negálatlanul fordul elő, akkor ez azt a feltételt jelenti, hogy az a mondat legyen igaz, ha pedig negálta, azt, hogy legyen hamis.</a:t>
            </a:r>
          </a:p>
          <a:p>
            <a:r>
              <a:rPr lang="hu-HU"/>
              <a:t>A feltételeknek alapjában két típusa van:</a:t>
            </a:r>
          </a:p>
          <a:p>
            <a:pPr marL="342900" indent="-342900">
              <a:buAutoNum type="arabicPeriod"/>
            </a:pPr>
            <a:r>
              <a:rPr lang="hu-HU"/>
              <a:t>Diszjunktív (vagylagos) feltételek: amikor két feltétel közül </a:t>
            </a:r>
            <a:r>
              <a:rPr lang="hu-HU" i="1"/>
              <a:t>legalább az egyiknek </a:t>
            </a:r>
            <a:r>
              <a:rPr lang="hu-HU"/>
              <a:t> teljesülnie kell, hogy a lebontandó mondat igaz legyen (de elegendő is, ha az egyik teljesül). Ilyen a diszjunkció igazságfeltétele, de a negált konjunkcióé is: </a:t>
            </a:r>
            <a:r>
              <a:rPr lang="hu-HU">
                <a:sym typeface="Symbol" panose="05050102010706020507" pitchFamily="18" charset="2"/>
              </a:rPr>
              <a:t>(A  B) igazságához az kell, hogy A és B közül legalább az egyik igaz legyen. A diszjunktív feltételeket elágaztatással, a fa két külön ágára írjuk.</a:t>
            </a:r>
          </a:p>
          <a:p>
            <a:r>
              <a:rPr lang="hu-HU">
                <a:sym typeface="Symbol" panose="05050102010706020507" pitchFamily="18" charset="2"/>
              </a:rPr>
              <a:t>FONTOS! Ha a lebontandó mondatunk alatt már több ág van, akkor </a:t>
            </a:r>
            <a:r>
              <a:rPr lang="hu-HU" i="1">
                <a:sym typeface="Symbol" panose="05050102010706020507" pitchFamily="18" charset="2"/>
              </a:rPr>
              <a:t>mindegyik ágat újra el kell ágaztatni</a:t>
            </a:r>
            <a:r>
              <a:rPr lang="hu-HU">
                <a:sym typeface="Symbol" panose="05050102010706020507" pitchFamily="18" charset="2"/>
              </a:rPr>
              <a:t>, és külön al-ágra írni az új feltételeket.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05261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>
            <a:extLst>
              <a:ext uri="{FF2B5EF4-FFF2-40B4-BE49-F238E27FC236}">
                <a16:creationId xmlns:a16="http://schemas.microsoft.com/office/drawing/2014/main" id="{242ECF00-3F56-4470-B766-A6D37B4150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3" t="11537" r="30419" b="34793"/>
          <a:stretch/>
        </p:blipFill>
        <p:spPr>
          <a:xfrm>
            <a:off x="529262" y="940707"/>
            <a:ext cx="7393813" cy="4595640"/>
          </a:xfrm>
          <a:prstGeom prst="rect">
            <a:avLst/>
          </a:prstGeom>
        </p:spPr>
      </p:pic>
      <p:sp>
        <p:nvSpPr>
          <p:cNvPr id="3" name="Szövegdoboz 2">
            <a:extLst>
              <a:ext uri="{FF2B5EF4-FFF2-40B4-BE49-F238E27FC236}">
                <a16:creationId xmlns:a16="http://schemas.microsoft.com/office/drawing/2014/main" id="{FC4E2C05-755D-453F-8C0B-FF6FFA679406}"/>
              </a:ext>
            </a:extLst>
          </p:cNvPr>
          <p:cNvSpPr txBox="1"/>
          <p:nvPr/>
        </p:nvSpPr>
        <p:spPr>
          <a:xfrm>
            <a:off x="410308" y="339969"/>
            <a:ext cx="7631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/>
              <a:t>Ezt a fát kaptuk: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7F404895-A855-452D-BAC0-43863F8356B5}"/>
              </a:ext>
            </a:extLst>
          </p:cNvPr>
          <p:cNvSpPr txBox="1"/>
          <p:nvPr/>
        </p:nvSpPr>
        <p:spPr>
          <a:xfrm>
            <a:off x="515815" y="5767754"/>
            <a:ext cx="79365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/>
              <a:t>A nyitott ágról az olvasható le, hogy ha Cube(a) és Cube(c) igaz, Cube(b) pedig hamis, akkor a két premissza igaz, a konklúzió pedig hamis.  Ebben az esetben Tarski’s Worldben meg is tudnánk szerkeszteni az ellenpéldát. </a:t>
            </a:r>
          </a:p>
        </p:txBody>
      </p:sp>
    </p:spTree>
    <p:extLst>
      <p:ext uri="{BB962C8B-B14F-4D97-AF65-F5344CB8AC3E}">
        <p14:creationId xmlns:p14="http://schemas.microsoft.com/office/powerpoint/2010/main" val="230160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95536" y="764704"/>
            <a:ext cx="835292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u-HU"/>
              <a:t>HF</a:t>
            </a:r>
            <a:r>
              <a:rPr lang="hu-HU" dirty="0"/>
              <a:t>: Döntsék el analitikus fával a 4.20-4.22 következtetések </a:t>
            </a:r>
            <a:r>
              <a:rPr lang="hu-HU"/>
              <a:t>helyességét!</a:t>
            </a:r>
          </a:p>
          <a:p>
            <a:pPr lvl="0"/>
            <a:r>
              <a:rPr lang="hu-HU"/>
              <a:t>Az elkészült fákat a mentés-ikonnal, .tree kiterjesztéssel tudják menteni a számítógépükre.</a:t>
            </a:r>
            <a:endParaRPr lang="hu-HU" dirty="0"/>
          </a:p>
          <a:p>
            <a:pPr lvl="0"/>
            <a:r>
              <a:rPr lang="hu-HU" dirty="0"/>
              <a:t>Küldjék el a 4.20_nev.tree stb. fájlokat, és az e-mailbe írják bele, melyik következtetés helyes, melyik nem. A nem helyes(ek)hez adják meg azt is, milyen igazságértékelés ad ellenpéldát.</a:t>
            </a:r>
          </a:p>
          <a:p>
            <a:pPr lvl="0"/>
            <a:r>
              <a:rPr lang="hu-HU" dirty="0"/>
              <a:t>A neveket (</a:t>
            </a:r>
            <a:r>
              <a:rPr lang="hu-HU" dirty="0">
                <a:latin typeface="+mj-lt"/>
              </a:rPr>
              <a:t>a, </a:t>
            </a:r>
            <a:r>
              <a:rPr lang="hu-HU">
                <a:latin typeface="+mj-lt"/>
              </a:rPr>
              <a:t>b), a zárójeleket és a csillagot</a:t>
            </a:r>
            <a:r>
              <a:rPr lang="hu-HU"/>
              <a:t> </a:t>
            </a:r>
            <a:r>
              <a:rPr lang="hu-HU" dirty="0"/>
              <a:t>a fizikai klaviatúráról kell beírni.</a:t>
            </a:r>
          </a:p>
          <a:p>
            <a:pPr lvl="0"/>
            <a:r>
              <a:rPr lang="hu-HU" dirty="0"/>
              <a:t>A 4.21 feladatban az atomi mondatokat mondatbetűkkel (</a:t>
            </a:r>
            <a:r>
              <a:rPr lang="hu-HU" dirty="0">
                <a:latin typeface="+mj-lt"/>
              </a:rPr>
              <a:t>A, B</a:t>
            </a:r>
            <a:r>
              <a:rPr lang="hu-HU" dirty="0"/>
              <a:t>) kell rövidíteni.</a:t>
            </a:r>
          </a:p>
          <a:p>
            <a:pPr lvl="0"/>
            <a:r>
              <a:rPr lang="hu-HU" dirty="0"/>
              <a:t>(</a:t>
            </a:r>
            <a:r>
              <a:rPr lang="hu-HU" i="1" dirty="0"/>
              <a:t>Szabad</a:t>
            </a:r>
            <a:r>
              <a:rPr lang="hu-HU" dirty="0"/>
              <a:t> ugyanezt tenni a másik két feladatban </a:t>
            </a:r>
            <a:r>
              <a:rPr lang="hu-HU"/>
              <a:t>is.)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12295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BB7241EB-8C39-46F6-828F-2D1E5142864C}"/>
              </a:ext>
            </a:extLst>
          </p:cNvPr>
          <p:cNvSpPr txBox="1"/>
          <p:nvPr/>
        </p:nvSpPr>
        <p:spPr>
          <a:xfrm>
            <a:off x="433754" y="1028343"/>
            <a:ext cx="827649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hu-HU"/>
              <a:t>Konjunktív feltételek: amikor úgy tudjuk megadni a mondatunk igazságfeltételeit, hogy több feltételnek egyszerre kell teljesülnie ahhoz, hogy igaz legyen. Ilyen persze a konjunkció, de a negált diszjunkció is. </a:t>
            </a:r>
          </a:p>
          <a:p>
            <a:pPr marL="342900" indent="-342900">
              <a:buFont typeface="+mj-lt"/>
              <a:buAutoNum type="arabicPeriod" startAt="2"/>
            </a:pPr>
            <a:r>
              <a:rPr lang="hu-HU"/>
              <a:t>Lesz arra is példa, hogy vagylagos feltételeink vannak, de mindegyik feltétel két újabb részfeltétel konjunkciójából áll. Ez tkp. 1. speciális esetének tekinthető, de a Ruzsa programban külön menüpont: a négy opcióból álló lebontási menüből ez a harmadik. Itt az ábra is azt mutatja, hogy két ág keletkezik, de mind a két ágra ké-két mondatot kell írni egymás alá.</a:t>
            </a:r>
          </a:p>
          <a:p>
            <a:pPr marL="342900" indent="-342900">
              <a:buFont typeface="+mj-lt"/>
              <a:buAutoNum type="arabicPeriod" startAt="2"/>
            </a:pPr>
            <a:r>
              <a:rPr lang="hu-HU"/>
              <a:t>Két eset van, amikor a feltétel egy mondatból, ill. mondatpótló jelből áll. Az egyik a kettős negáció: </a:t>
            </a:r>
            <a:r>
              <a:rPr lang="hu-HU">
                <a:sym typeface="Symbol" panose="05050102010706020507" pitchFamily="18" charset="2"/>
              </a:rPr>
              <a:t> A igazságfeltétele az, hogy A. A másik az, amikor a lebontandó mondatról felismerjük, hogy ellentmondásban van egy korábbi mondattal ugyanazon az ágon (valamelyikük a másik negációja). Ebben az esetben az ő származéka a *, az ellentmondás jele (ami  úgy írható be, mntha mondat lenne; figyelem: a fizikai klaviatúráról kell beírni). Ez jelzi, hogy az illető ágon levő feltételeket nem lehet egyszerre teljesíteni. Az ilyen ágat zártnak mondjuk. A 4. pontban lévők tekinthetők 1. speciális esetének, hiszen nincs elágazás; de a menüben ez külön, negyedik opció.</a:t>
            </a:r>
          </a:p>
        </p:txBody>
      </p:sp>
    </p:spTree>
    <p:extLst>
      <p:ext uri="{BB962C8B-B14F-4D97-AF65-F5344CB8AC3E}">
        <p14:creationId xmlns:p14="http://schemas.microsoft.com/office/powerpoint/2010/main" val="3452329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503548" y="474345"/>
            <a:ext cx="813690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>
                <a:sym typeface="Symbol" panose="05050102010706020507" pitchFamily="18" charset="2"/>
              </a:rPr>
              <a:t>Az analitikus fa készítésénél a program áthúzza azokat a mondatokat, amelyeket már lebontottunk, azaz gondoskodtunk az igazságukról. A kijelentéslogikában így mindig egyszerűbb áthúzatlan mondatokhoz jutunk.</a:t>
            </a:r>
            <a:r>
              <a:rPr lang="hu-HU">
                <a:sym typeface="Symbol"/>
              </a:rPr>
              <a:t>Ha </a:t>
            </a:r>
            <a:r>
              <a:rPr lang="hu-HU" dirty="0">
                <a:sym typeface="Symbol"/>
              </a:rPr>
              <a:t>már minden mondatot lebontottunk, kivéve az atomi és a negált atomi mondatokat, akkor nem tudjuk tovább folytatni a táblázatot, a fa </a:t>
            </a:r>
            <a:r>
              <a:rPr lang="hu-HU" u="sng" dirty="0">
                <a:sym typeface="Symbol"/>
              </a:rPr>
              <a:t>kész</a:t>
            </a:r>
            <a:r>
              <a:rPr lang="hu-HU">
                <a:sym typeface="Symbol"/>
              </a:rPr>
              <a:t>. </a:t>
            </a:r>
          </a:p>
          <a:p>
            <a:r>
              <a:rPr lang="hu-HU">
                <a:sym typeface="Symbol"/>
              </a:rPr>
              <a:t>Azok az ágak, ahol * fordul elő (és utána már nem is érdemes folytatni, </a:t>
            </a:r>
            <a:r>
              <a:rPr lang="hu-HU" u="sng">
                <a:sym typeface="Symbol"/>
              </a:rPr>
              <a:t>zárt </a:t>
            </a:r>
            <a:r>
              <a:rPr lang="hu-HU">
                <a:sym typeface="Symbol"/>
              </a:rPr>
              <a:t> ágak. Az ilyenekből nem jutunk teljesíthet igazságfeltételekhez a kiinduló mondatok számára. </a:t>
            </a:r>
          </a:p>
          <a:p>
            <a:r>
              <a:rPr lang="hu-HU">
                <a:sym typeface="Symbol"/>
              </a:rPr>
              <a:t>Ahol nem szerepel csillag, azok </a:t>
            </a:r>
            <a:r>
              <a:rPr lang="hu-HU" u="sng">
                <a:sym typeface="Symbol"/>
              </a:rPr>
              <a:t>nyitott</a:t>
            </a:r>
            <a:r>
              <a:rPr lang="hu-HU">
                <a:sym typeface="Symbol"/>
              </a:rPr>
              <a:t> ágak. A rajtuk levő összes áthúzatlan, tehát atom és negált atomi mondat (gyűjtőnéven: literálok) együttes igazsága elegendő ahhoz, hogy minden kiinduló mondat igaz legyen. (Az meg, hogy legalább az egyik ágon levő literálok mind igazak legyenek, szükséges.)</a:t>
            </a:r>
            <a:endParaRPr lang="hu-HU" dirty="0">
              <a:sym typeface="Symbol"/>
            </a:endParaRPr>
          </a:p>
          <a:p>
            <a:r>
              <a:rPr lang="hu-HU"/>
              <a:t>Ha egy táblázat minden ága zárt, akkor a </a:t>
            </a:r>
            <a:r>
              <a:rPr lang="hu-HU" u="sng"/>
              <a:t>táblázatot zárt</a:t>
            </a:r>
            <a:r>
              <a:rPr lang="hu-HU"/>
              <a:t>nak mondjuk.Ha </a:t>
            </a:r>
            <a:r>
              <a:rPr lang="hu-HU" dirty="0"/>
              <a:t>kiinduló mondatok egy halmaza zárt táblázathoz vezet, akkor ezek a mondatok nem lehetnek egyszerre igazak.</a:t>
            </a:r>
          </a:p>
          <a:p>
            <a:r>
              <a:rPr lang="hu-HU" dirty="0"/>
              <a:t>Ha a kiinduló mondatok egy következtetés premisszáiból és konklúziójának</a:t>
            </a:r>
          </a:p>
          <a:p>
            <a:r>
              <a:rPr lang="hu-HU" u="sng" dirty="0"/>
              <a:t>negációjából</a:t>
            </a:r>
            <a:r>
              <a:rPr lang="hu-HU" dirty="0"/>
              <a:t> állnak, és az analitikus fa zárt, akkor a következtetés helyes.</a:t>
            </a:r>
          </a:p>
          <a:p>
            <a:r>
              <a:rPr lang="hu-HU" dirty="0"/>
              <a:t>Ha a kész analitikus fán van nyitott ág, akkor tudunk a következtetésre ellenpéldát konstruálni: legyenek a negálatlanul szereplő atomi mondatok igazak, a negálva szereplők hamisak.</a:t>
            </a:r>
          </a:p>
          <a:p>
            <a:r>
              <a:rPr lang="hu-HU" dirty="0"/>
              <a:t>Emellett az értékelés mellett  a kiinduló mondatok mind igazak lesznek, tehát a premisszák igazak, a konklúzió pedig hamis – megvan az ellenpélda.</a:t>
            </a:r>
          </a:p>
        </p:txBody>
      </p:sp>
    </p:spTree>
    <p:extLst>
      <p:ext uri="{BB962C8B-B14F-4D97-AF65-F5344CB8AC3E}">
        <p14:creationId xmlns:p14="http://schemas.microsoft.com/office/powerpoint/2010/main" val="4263304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251520" y="908720"/>
            <a:ext cx="84969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u="sng" dirty="0">
                <a:latin typeface="+mj-lt"/>
              </a:rPr>
              <a:t>Lebontási szabályok a Boole-konnektívumokhoz</a:t>
            </a:r>
            <a:endParaRPr lang="hu-HU" sz="2000" dirty="0">
              <a:latin typeface="+mj-lt"/>
            </a:endParaRPr>
          </a:p>
          <a:p>
            <a:r>
              <a:rPr lang="hu-HU" dirty="0"/>
              <a:t>Egy negációval kezdődő mondatot aszerint kell lebontani, hogy minek a negációja.</a:t>
            </a:r>
          </a:p>
          <a:p>
            <a:r>
              <a:rPr lang="hu-HU" dirty="0"/>
              <a:t>Minden kétargumentumú konnektívumhoz két lebontási szabály tartozik: egy a negálatlan, egy a negált esetre.</a:t>
            </a:r>
          </a:p>
          <a:p>
            <a:r>
              <a:rPr lang="hu-HU" dirty="0"/>
              <a:t>A </a:t>
            </a:r>
            <a:r>
              <a:rPr lang="hu-HU" dirty="0">
                <a:sym typeface="Symbol"/>
              </a:rPr>
              <a:t> B lebontási szabálya: </a:t>
            </a:r>
          </a:p>
          <a:p>
            <a:r>
              <a:rPr lang="hu-HU" dirty="0">
                <a:sym typeface="Symbol"/>
              </a:rPr>
              <a:t>két diszjunktív származéka van, A és B.</a:t>
            </a:r>
          </a:p>
          <a:p>
            <a:r>
              <a:rPr lang="hu-HU" dirty="0">
                <a:sym typeface="Symbol"/>
              </a:rPr>
              <a:t>Sémában:</a:t>
            </a:r>
          </a:p>
          <a:p>
            <a:pPr algn="ctr"/>
            <a:r>
              <a:rPr lang="hu-HU" dirty="0"/>
              <a:t>  A </a:t>
            </a:r>
            <a:r>
              <a:rPr lang="hu-HU" dirty="0">
                <a:sym typeface="Symbol"/>
              </a:rPr>
              <a:t> B</a:t>
            </a:r>
          </a:p>
          <a:p>
            <a:pPr algn="ctr"/>
            <a:endParaRPr lang="hu-HU" dirty="0">
              <a:sym typeface="Symbol"/>
            </a:endParaRPr>
          </a:p>
          <a:p>
            <a:pPr algn="ctr"/>
            <a:endParaRPr lang="hu-HU" dirty="0">
              <a:sym typeface="Symbol"/>
            </a:endParaRPr>
          </a:p>
          <a:p>
            <a:pPr algn="ctr"/>
            <a:r>
              <a:rPr lang="hu-HU" dirty="0"/>
              <a:t>A		B</a:t>
            </a:r>
          </a:p>
          <a:p>
            <a:r>
              <a:rPr lang="hu-HU" dirty="0">
                <a:sym typeface="Symbol"/>
              </a:rPr>
              <a:t>(</a:t>
            </a:r>
            <a:r>
              <a:rPr lang="hu-HU" dirty="0"/>
              <a:t>A </a:t>
            </a:r>
            <a:r>
              <a:rPr lang="hu-HU" dirty="0">
                <a:sym typeface="Symbol"/>
              </a:rPr>
              <a:t> B) lebontási szabálya:</a:t>
            </a:r>
          </a:p>
          <a:p>
            <a:r>
              <a:rPr lang="hu-HU" dirty="0">
                <a:sym typeface="Symbol"/>
              </a:rPr>
              <a:t>két konjunktív származéka van, A és B.</a:t>
            </a:r>
          </a:p>
          <a:p>
            <a:r>
              <a:rPr lang="hu-HU" dirty="0">
                <a:sym typeface="Symbol"/>
              </a:rPr>
              <a:t>Sémában:</a:t>
            </a:r>
          </a:p>
          <a:p>
            <a:pPr algn="ctr"/>
            <a:r>
              <a:rPr lang="hu-HU" dirty="0">
                <a:sym typeface="Symbol"/>
              </a:rPr>
              <a:t>(</a:t>
            </a:r>
            <a:r>
              <a:rPr lang="hu-HU" dirty="0"/>
              <a:t>A </a:t>
            </a:r>
            <a:r>
              <a:rPr lang="hu-HU" dirty="0">
                <a:sym typeface="Symbol"/>
              </a:rPr>
              <a:t> B)</a:t>
            </a:r>
          </a:p>
          <a:p>
            <a:pPr algn="ctr"/>
            <a:r>
              <a:rPr lang="en-US" dirty="0">
                <a:sym typeface="Symbol"/>
              </a:rPr>
              <a:t></a:t>
            </a:r>
            <a:r>
              <a:rPr lang="hu-HU" dirty="0">
                <a:sym typeface="Symbol"/>
              </a:rPr>
              <a:t>A</a:t>
            </a:r>
          </a:p>
          <a:p>
            <a:pPr algn="ctr"/>
            <a:r>
              <a:rPr lang="en-US" dirty="0">
                <a:sym typeface="Symbol"/>
              </a:rPr>
              <a:t></a:t>
            </a:r>
            <a:r>
              <a:rPr lang="hu-HU" dirty="0">
                <a:sym typeface="Symbol"/>
              </a:rPr>
              <a:t>B</a:t>
            </a:r>
            <a:endParaRPr lang="en-US" dirty="0"/>
          </a:p>
        </p:txBody>
      </p:sp>
      <p:sp>
        <p:nvSpPr>
          <p:cNvPr id="3" name="Jobb oldali kapcsos zárójel 2"/>
          <p:cNvSpPr/>
          <p:nvPr/>
        </p:nvSpPr>
        <p:spPr>
          <a:xfrm rot="16200000">
            <a:off x="4175956" y="2564904"/>
            <a:ext cx="648072" cy="1800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925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11560" y="981742"/>
            <a:ext cx="799288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 </a:t>
            </a:r>
            <a:r>
              <a:rPr lang="hu-HU" dirty="0">
                <a:sym typeface="Symbol"/>
              </a:rPr>
              <a:t> B lebontási szabálya:</a:t>
            </a:r>
          </a:p>
          <a:p>
            <a:r>
              <a:rPr lang="hu-HU" dirty="0">
                <a:sym typeface="Symbol"/>
              </a:rPr>
              <a:t>két konjunktív származéka van, A és B.</a:t>
            </a:r>
          </a:p>
          <a:p>
            <a:r>
              <a:rPr lang="hu-HU" dirty="0">
                <a:sym typeface="Symbol"/>
              </a:rPr>
              <a:t>Sémában:</a:t>
            </a:r>
          </a:p>
          <a:p>
            <a:pPr algn="ctr"/>
            <a:r>
              <a:rPr lang="hu-HU" dirty="0">
                <a:sym typeface="Symbol"/>
              </a:rPr>
              <a:t> </a:t>
            </a:r>
            <a:r>
              <a:rPr lang="hu-HU" dirty="0"/>
              <a:t>A </a:t>
            </a:r>
            <a:r>
              <a:rPr lang="hu-HU" dirty="0">
                <a:sym typeface="Symbol"/>
              </a:rPr>
              <a:t> B</a:t>
            </a:r>
          </a:p>
          <a:p>
            <a:pPr algn="ctr"/>
            <a:r>
              <a:rPr lang="hu-HU" dirty="0">
                <a:sym typeface="Symbol"/>
              </a:rPr>
              <a:t>A</a:t>
            </a:r>
          </a:p>
          <a:p>
            <a:pPr algn="ctr"/>
            <a:r>
              <a:rPr lang="hu-HU" dirty="0">
                <a:sym typeface="Symbol"/>
              </a:rPr>
              <a:t>B</a:t>
            </a:r>
          </a:p>
          <a:p>
            <a:r>
              <a:rPr lang="hu-HU" dirty="0">
                <a:sym typeface="Symbol"/>
              </a:rPr>
              <a:t>(</a:t>
            </a:r>
            <a:r>
              <a:rPr lang="hu-HU" dirty="0"/>
              <a:t>A </a:t>
            </a:r>
            <a:r>
              <a:rPr lang="hu-HU" dirty="0">
                <a:sym typeface="Symbol"/>
              </a:rPr>
              <a:t> B ) lebontási szabálya:</a:t>
            </a:r>
          </a:p>
          <a:p>
            <a:r>
              <a:rPr lang="hu-HU" dirty="0">
                <a:sym typeface="Symbol"/>
              </a:rPr>
              <a:t>két diszjunktív származéka van, A és B.</a:t>
            </a:r>
          </a:p>
          <a:p>
            <a:r>
              <a:rPr lang="hu-HU" dirty="0">
                <a:sym typeface="Symbol"/>
              </a:rPr>
              <a:t>Sémában:</a:t>
            </a:r>
          </a:p>
          <a:p>
            <a:pPr algn="ctr"/>
            <a:r>
              <a:rPr lang="hu-HU" dirty="0">
                <a:sym typeface="Symbol"/>
              </a:rPr>
              <a:t>(</a:t>
            </a:r>
            <a:r>
              <a:rPr lang="hu-HU" dirty="0"/>
              <a:t>A </a:t>
            </a:r>
            <a:r>
              <a:rPr lang="hu-HU" dirty="0">
                <a:sym typeface="Symbol"/>
              </a:rPr>
              <a:t> B )</a:t>
            </a:r>
          </a:p>
          <a:p>
            <a:pPr algn="ctr"/>
            <a:endParaRPr lang="hu-HU" dirty="0">
              <a:sym typeface="Symbol"/>
            </a:endParaRPr>
          </a:p>
          <a:p>
            <a:pPr algn="ctr"/>
            <a:endParaRPr lang="hu-HU" dirty="0">
              <a:sym typeface="Symbol"/>
            </a:endParaRPr>
          </a:p>
          <a:p>
            <a:pPr algn="ctr"/>
            <a:r>
              <a:rPr lang="hu-HU" dirty="0">
                <a:sym typeface="Symbol"/>
              </a:rPr>
              <a:t>A		 B</a:t>
            </a:r>
          </a:p>
          <a:p>
            <a:r>
              <a:rPr lang="hu-HU" dirty="0">
                <a:sym typeface="Symbol"/>
              </a:rPr>
              <a:t>A lebontási szabálya:</a:t>
            </a:r>
          </a:p>
          <a:p>
            <a:r>
              <a:rPr lang="hu-HU" dirty="0">
                <a:sym typeface="Symbol"/>
              </a:rPr>
              <a:t>származéka A.</a:t>
            </a:r>
          </a:p>
          <a:p>
            <a:pPr algn="ctr"/>
            <a:r>
              <a:rPr lang="hu-HU" dirty="0">
                <a:sym typeface="Symbol"/>
              </a:rPr>
              <a:t>A</a:t>
            </a:r>
          </a:p>
          <a:p>
            <a:pPr algn="ctr"/>
            <a:r>
              <a:rPr lang="hu-HU" dirty="0">
                <a:sym typeface="Symbol"/>
              </a:rPr>
              <a:t>A</a:t>
            </a:r>
          </a:p>
        </p:txBody>
      </p:sp>
      <p:sp>
        <p:nvSpPr>
          <p:cNvPr id="5" name="Bal oldali kapcsos zárójel 4"/>
          <p:cNvSpPr/>
          <p:nvPr/>
        </p:nvSpPr>
        <p:spPr>
          <a:xfrm rot="5400000">
            <a:off x="4381094" y="3212976"/>
            <a:ext cx="648072" cy="165618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595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15BAADFC-2F43-4285-B6EE-9261DF31A7CD}"/>
              </a:ext>
            </a:extLst>
          </p:cNvPr>
          <p:cNvSpPr txBox="1"/>
          <p:nvPr/>
        </p:nvSpPr>
        <p:spPr>
          <a:xfrm>
            <a:off x="404446" y="612844"/>
            <a:ext cx="833510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/>
              <a:t>Vizsgáljuk meg analitikus fa segítségével, hogy a 4.7 feladatban szereplő </a:t>
            </a:r>
          </a:p>
          <a:p>
            <a:r>
              <a:rPr lang="hu-HU">
                <a:sym typeface="Symbol" panose="05050102010706020507" pitchFamily="18" charset="2"/>
              </a:rPr>
              <a:t>((A  B)   (C  D)) mondat milyen feltételek mellett igaz!</a:t>
            </a:r>
          </a:p>
          <a:p>
            <a:r>
              <a:rPr lang="hu-HU"/>
              <a:t>Írjuk be ezt a mondatot a </a:t>
            </a:r>
            <a:r>
              <a:rPr lang="hu-HU">
                <a:hlinkClick r:id="rId2"/>
              </a:rPr>
              <a:t>https://ruzsa.tbitai.me/</a:t>
            </a:r>
            <a:r>
              <a:rPr lang="hu-HU"/>
              <a:t> oldalon a vonalra. Utána nyomjunk Enter-t. Ha jól írtuk be, akkor a vonal eltűnik. Ha nem, a program hibát jelez. Ilyenkor ellenőrizzük először a zárójeleket. </a:t>
            </a:r>
          </a:p>
          <a:p>
            <a:r>
              <a:rPr lang="hu-HU"/>
              <a:t>Ha a mondatunkra visszük a kurzort, megjelenik a négy opcióból álló menü. A mondatunk most egy konjunkció negációja, diszjunktív származékai vannak, tehát az első, elágaztatásos opciót választjuk. </a:t>
            </a:r>
          </a:p>
          <a:p>
            <a:r>
              <a:rPr lang="hu-HU"/>
              <a:t>CSINÁLJÁK MAGUK IS, NE CSAK OLVASSÁK!</a:t>
            </a:r>
          </a:p>
          <a:p>
            <a:r>
              <a:rPr lang="hu-HU"/>
              <a:t>Megjelenik a két ág, egy-egy vonallal. Az egyikre írják oda a külső zárójelben levő konjunkció egyik tagjának negációját, a másikra a másikét. </a:t>
            </a:r>
          </a:p>
          <a:p>
            <a:r>
              <a:rPr lang="hu-HU"/>
              <a:t>A mondatok befejezésekor mindig nyomjanak Enter-t. Amikor mind a két (vagylagos) feltételt beírták, ezek elhalváynulnak. A baloldalt fent levő menüben a pipa segítségével tudják ellenőrizni, hogy jól hajtották-e végre a lépést. Ha nem, a legjobb, ha a bal felső menü jobb szélén levő gombbal törlik az utolsó lépést, és megcsinálják újra. (Lehet javítani is, de a program nem biztos, hogy elfogadja.</a:t>
            </a:r>
            <a:r>
              <a:rPr lang="hu-HU">
                <a:sym typeface="Wingdings" panose="05000000000000000000" pitchFamily="2" charset="2"/>
              </a:rPr>
              <a:t>) </a:t>
            </a:r>
          </a:p>
          <a:p>
            <a:r>
              <a:rPr lang="hu-HU">
                <a:sym typeface="Wingdings" panose="05000000000000000000" pitchFamily="2" charset="2"/>
              </a:rPr>
              <a:t>Ha jóváhagyta a program a lépésünket, foglalkozhatunk a baloldalt levő ággal. Ezen egy negált diszjunkció van, tehát konjunktív származékok lesznek. Beírjuk a ként megjelenő vonalra a diszjunkció két tagjának negációját, aztán persze ellenőrizzük a lépést. </a:t>
            </a:r>
          </a:p>
          <a:p>
            <a:r>
              <a:rPr lang="hu-HU">
                <a:sym typeface="Wingdings" panose="05000000000000000000" pitchFamily="2" charset="2"/>
              </a:rPr>
              <a:t>Ha minden jól megy, itt tartunk (következő dia):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1069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>
            <a:extLst>
              <a:ext uri="{FF2B5EF4-FFF2-40B4-BE49-F238E27FC236}">
                <a16:creationId xmlns:a16="http://schemas.microsoft.com/office/drawing/2014/main" id="{80699E1C-6F0B-4007-9CD4-13E3EF70B15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57" t="10136" r="37116" b="47278"/>
          <a:stretch/>
        </p:blipFill>
        <p:spPr>
          <a:xfrm>
            <a:off x="171839" y="621323"/>
            <a:ext cx="8800321" cy="484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656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8EFDC8B3-8063-4C46-A9D4-68FE38EB4F71}"/>
              </a:ext>
            </a:extLst>
          </p:cNvPr>
          <p:cNvSpPr txBox="1"/>
          <p:nvPr/>
        </p:nvSpPr>
        <p:spPr>
          <a:xfrm>
            <a:off x="386862" y="539262"/>
            <a:ext cx="82296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/>
              <a:t>A bal ágon még egy kettős negáció szerepel lebontatlanul. Ezt is lebontjuk, és ez az ág elkészült. Áthúzatlanul csak két literál szerepel rajta: </a:t>
            </a:r>
            <a:r>
              <a:rPr lang="hu-HU">
                <a:sym typeface="Symbol" panose="05050102010706020507" pitchFamily="18" charset="2"/>
              </a:rPr>
              <a:t>A és B. Tehát ha A hamis és B igaz, akkor a kiinduló mondatunk igaz (mindegy, hogy C és D milyen igazságértékű). EZ négy lehetőség.</a:t>
            </a:r>
          </a:p>
          <a:p>
            <a:r>
              <a:rPr lang="hu-HU">
                <a:sym typeface="Symbol" panose="05050102010706020507" pitchFamily="18" charset="2"/>
              </a:rPr>
              <a:t>A jobb ágon egy kettős negáció szerepel. Ezt lebontjuk, és kapunk egy konjunkciót: C  D. Ezt is lebontjuk, és a végeredmény az, hogy ha C is, D is igaz, akkor a kiinduló mondat igaz. Ez is négy lehetőség, mert most A és B lehet akármilyen. De persze van egy átfedés: amikor A, C, D igaz, B pedig hamis. Tehát hét értékelés mellett lesz a kiinduló mondat igaz. Ezt az eredményt kapták azok is, akik megcsinálták Boole-lal a feladatot. </a:t>
            </a:r>
          </a:p>
          <a:p>
            <a:endParaRPr lang="hu-HU">
              <a:sym typeface="Symbol" panose="05050102010706020507" pitchFamily="18" charset="2"/>
            </a:endParaRPr>
          </a:p>
          <a:p>
            <a:r>
              <a:rPr lang="hu-HU"/>
              <a:t>Ha háromtagú diszjunkciót akarunk lebontani, akkor persze a két ág nem elég. Eljárhatnánk úgy is, hogy bezárójelezzük, tehát A </a:t>
            </a:r>
            <a:r>
              <a:rPr lang="hu-HU">
                <a:sym typeface="Symbol" panose="05050102010706020507" pitchFamily="18" charset="2"/>
              </a:rPr>
              <a:t> B  C-t mondjuk, mint (A  B)  C-t, két lépésben bontjuk le. De szerencsére most már tud a program három- vagy akár többtagú diszjunkciót is kezelni. Ha </a:t>
            </a:r>
            <a:r>
              <a:rPr lang="hu-HU"/>
              <a:t>A </a:t>
            </a:r>
            <a:r>
              <a:rPr lang="hu-HU">
                <a:sym typeface="Symbol" panose="05050102010706020507" pitchFamily="18" charset="2"/>
              </a:rPr>
              <a:t> B  C lebontásánál a diszjunktív opciót választjuk, és megjelenik a két ág, akkor ott lesz mellettük még egy + jel is. Ha rákattintunk, megjelenik a harmadik ág, amire szükségünk van. Többtagú konjunkciónál hasonló a helyzet. (Ezt múltkor nem írtam, és valaki hiányolta – teljes joggal.) 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3664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07CEB24A-012D-4350-9811-78D0CA7F9DD9}"/>
              </a:ext>
            </a:extLst>
          </p:cNvPr>
          <p:cNvSpPr txBox="1"/>
          <p:nvPr/>
        </p:nvSpPr>
        <p:spPr>
          <a:xfrm>
            <a:off x="375138" y="433754"/>
            <a:ext cx="826477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/>
              <a:t>Még egy példa: a könyv 6.10 feladatában szereplő következtetés. Döntsük el, hogy helyes-e.</a:t>
            </a:r>
          </a:p>
          <a:p>
            <a:r>
              <a:rPr lang="hu-HU"/>
              <a:t>Premisszák: Cube(a) </a:t>
            </a:r>
            <a:r>
              <a:rPr lang="hu-HU">
                <a:sym typeface="Symbol" panose="05050102010706020507" pitchFamily="18" charset="2"/>
              </a:rPr>
              <a:t> Cube(b), (Cube(c) Cube(b)). Konklúzió: Cube(c).</a:t>
            </a:r>
          </a:p>
          <a:p>
            <a:r>
              <a:rPr lang="hu-HU">
                <a:sym typeface="Symbol" panose="05050102010706020507" pitchFamily="18" charset="2"/>
              </a:rPr>
              <a:t>A helyesség eldöntéséhez a két premisszát és a konklúzió </a:t>
            </a:r>
            <a:r>
              <a:rPr lang="hu-HU" i="1">
                <a:sym typeface="Symbol" panose="05050102010706020507" pitchFamily="18" charset="2"/>
              </a:rPr>
              <a:t>negációját, </a:t>
            </a:r>
            <a:r>
              <a:rPr lang="hu-HU">
                <a:sym typeface="Symbol" panose="05050102010706020507" pitchFamily="18" charset="2"/>
              </a:rPr>
              <a:t>Cube(c)-t kell együtt vizsgálni. Írjuk be ezeket egy analitikus fába.</a:t>
            </a:r>
          </a:p>
          <a:p>
            <a:r>
              <a:rPr lang="hu-HU">
                <a:sym typeface="Symbol" panose="05050102010706020507" pitchFamily="18" charset="2"/>
              </a:rPr>
              <a:t>Az első premisszát egyszerűen az adott vonalra írjuk. A többit, amit oda kell írni, a jobb alsó sarokban levő + jellel lehet hozzáadni.</a:t>
            </a:r>
          </a:p>
          <a:p>
            <a:r>
              <a:rPr lang="hu-HU">
                <a:sym typeface="Symbol" panose="05050102010706020507" pitchFamily="18" charset="2"/>
              </a:rPr>
              <a:t>Az, hogy melyik mondattal kezdjük a lebontást, a mi döntésünk. Nem kell sorrendben haladni, hanem ahogy a legcélszerűbb. Szabaduljunk meg először a kettős negációtól, a harmadik mondatban. (Ez a lépés most tkp. fölösleges, de a képet egyszerűsíti.)</a:t>
            </a:r>
          </a:p>
          <a:p>
            <a:r>
              <a:rPr lang="hu-HU">
                <a:sym typeface="Symbol" panose="05050102010706020507" pitchFamily="18" charset="2"/>
              </a:rPr>
              <a:t>Amikor folytatjuk, általában célszerű olyan mondattal kezdeni, amelyiknek konjunktív származékai vannak. (Egyszerűbb, áttekinthetőbb a fa, ha kevesebb ága van.) De most ilyen nincs.</a:t>
            </a:r>
          </a:p>
          <a:p>
            <a:r>
              <a:rPr lang="hu-HU">
                <a:sym typeface="Symbol" panose="05050102010706020507" pitchFamily="18" charset="2"/>
              </a:rPr>
              <a:t>Jó arra is tekintettel lenni, hogy melyik mondat lebontásával kapunk rögtön zárt ágat. Ezért most célszerű a második premisszával folytatni. </a:t>
            </a:r>
          </a:p>
          <a:p>
            <a:r>
              <a:rPr lang="hu-HU">
                <a:sym typeface="Symbol" panose="05050102010706020507" pitchFamily="18" charset="2"/>
              </a:rPr>
              <a:t>Elágaztatás jön, az egyik ágra Cube(c) kerül, a másikra Cube(b).</a:t>
            </a:r>
          </a:p>
          <a:p>
            <a:r>
              <a:rPr lang="hu-HU">
                <a:sym typeface="Symbol" panose="05050102010706020507" pitchFamily="18" charset="2"/>
              </a:rPr>
              <a:t>Ezekből az első rögtön zárt lesz. Beírjuk a csillagot, és több dolgunk nincs vele.</a:t>
            </a:r>
          </a:p>
          <a:p>
            <a:r>
              <a:rPr lang="hu-HU">
                <a:sym typeface="Symbol" panose="05050102010706020507" pitchFamily="18" charset="2"/>
              </a:rPr>
              <a:t>Most lebontjuk az első premisszát, de persze már csak a még nyitott ágon. Ez tovább ágazik, az egyik új ágra kerül Cube(a), a másikra Cube(b). </a:t>
            </a:r>
          </a:p>
          <a:p>
            <a:r>
              <a:rPr lang="hu-HU">
                <a:sym typeface="Symbol" panose="05050102010706020507" pitchFamily="18" charset="2"/>
              </a:rPr>
              <a:t>Az utóbbi máris zárt, de az előbbi nyitott, és már nincs rajta mit lebontani. </a:t>
            </a:r>
          </a:p>
          <a:p>
            <a:endParaRPr lang="hu-HU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22569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</TotalTime>
  <Words>1684</Words>
  <Application>Microsoft Office PowerPoint</Application>
  <PresentationFormat>Diavetítés a képernyőre (4:3 oldalarány)</PresentationFormat>
  <Paragraphs>86</Paragraphs>
  <Slides>11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Office-téma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András Máté</dc:creator>
  <cp:lastModifiedBy>András Máté</cp:lastModifiedBy>
  <cp:revision>17</cp:revision>
  <dcterms:created xsi:type="dcterms:W3CDTF">2020-04-23T13:50:32Z</dcterms:created>
  <dcterms:modified xsi:type="dcterms:W3CDTF">2020-05-07T19:27:29Z</dcterms:modified>
</cp:coreProperties>
</file>