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2" r:id="rId5"/>
    <p:sldId id="261" r:id="rId6"/>
    <p:sldId id="260"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20CAFC-14D6-4AAD-BC7A-92E8EE62CD8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F29144E7-2B04-4062-8853-44DAE3F5102A}" type="datetimeFigureOut">
              <a:rPr lang="en-US" smtClean="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320CAFC-14D6-4AAD-BC7A-92E8EE62CD88}"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dirty="0"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9144E7-2B04-4062-8853-44DAE3F5102A}" type="datetimeFigureOut">
              <a:rPr lang="en-US" smtClean="0"/>
              <a:t>2/27/2017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20CAFC-14D6-4AAD-BC7A-92E8EE62CD88}"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zövegdoboz 3"/>
          <p:cNvSpPr txBox="1"/>
          <p:nvPr/>
        </p:nvSpPr>
        <p:spPr>
          <a:xfrm>
            <a:off x="467544" y="934588"/>
            <a:ext cx="8064896" cy="4893647"/>
          </a:xfrm>
          <a:prstGeom prst="rect">
            <a:avLst/>
          </a:prstGeom>
          <a:noFill/>
        </p:spPr>
        <p:txBody>
          <a:bodyPr wrap="square" rtlCol="0">
            <a:spAutoFit/>
          </a:bodyPr>
          <a:lstStyle/>
          <a:p>
            <a:pPr algn="ctr"/>
            <a:r>
              <a:rPr lang="hu-HU" sz="2400" dirty="0" smtClean="0">
                <a:solidFill>
                  <a:srgbClr val="FFFF00"/>
                </a:solidFill>
              </a:rPr>
              <a:t>Szóritész</a:t>
            </a:r>
          </a:p>
          <a:p>
            <a:pPr algn="ctr"/>
            <a:r>
              <a:rPr lang="el-GR" smtClean="0">
                <a:solidFill>
                  <a:srgbClr val="FFFF00"/>
                </a:solidFill>
              </a:rPr>
              <a:t>σωρεύω</a:t>
            </a:r>
            <a:r>
              <a:rPr lang="hu-HU" dirty="0" smtClean="0">
                <a:solidFill>
                  <a:srgbClr val="FFFF00"/>
                </a:solidFill>
              </a:rPr>
              <a:t> – felhalmoz, kupacot rak</a:t>
            </a:r>
          </a:p>
          <a:p>
            <a:endParaRPr lang="hu-HU" dirty="0">
              <a:solidFill>
                <a:srgbClr val="FFFF00"/>
              </a:solidFill>
            </a:endParaRPr>
          </a:p>
          <a:p>
            <a:r>
              <a:rPr lang="hu-HU" dirty="0" smtClean="0">
                <a:solidFill>
                  <a:srgbClr val="FFFF00"/>
                </a:solidFill>
              </a:rPr>
              <a:t>Egy homokszem nem kupac. (K)</a:t>
            </a:r>
          </a:p>
          <a:p>
            <a:r>
              <a:rPr lang="hu-HU" dirty="0" smtClean="0">
                <a:solidFill>
                  <a:srgbClr val="FFFF00"/>
                </a:solidFill>
              </a:rPr>
              <a:t>Két homokszem sem.</a:t>
            </a:r>
          </a:p>
          <a:p>
            <a:r>
              <a:rPr lang="hu-HU" dirty="0" smtClean="0">
                <a:solidFill>
                  <a:srgbClr val="FFFF00"/>
                </a:solidFill>
              </a:rPr>
              <a:t>Ha egy pár szem homokhoz, ami még nem kupac, hozzáteszünk még egy szemet, attól még nem lesz kupac.  (I)</a:t>
            </a:r>
          </a:p>
          <a:p>
            <a:r>
              <a:rPr lang="hu-HU" dirty="0" smtClean="0">
                <a:solidFill>
                  <a:srgbClr val="FFFF00"/>
                </a:solidFill>
              </a:rPr>
              <a:t>Tehát akkor három homokszem sem kupac.</a:t>
            </a:r>
          </a:p>
          <a:p>
            <a:r>
              <a:rPr lang="hu-HU" dirty="0" smtClean="0">
                <a:solidFill>
                  <a:srgbClr val="FFFF00"/>
                </a:solidFill>
              </a:rPr>
              <a:t>….</a:t>
            </a:r>
          </a:p>
          <a:p>
            <a:r>
              <a:rPr lang="hu-HU" dirty="0" smtClean="0">
                <a:solidFill>
                  <a:srgbClr val="FFFF00"/>
                </a:solidFill>
              </a:rPr>
              <a:t>Tehát akkor egymillió homokszem sem kupac.</a:t>
            </a:r>
          </a:p>
          <a:p>
            <a:r>
              <a:rPr lang="hu-HU" dirty="0" smtClean="0">
                <a:solidFill>
                  <a:srgbClr val="FFFF00"/>
                </a:solidFill>
              </a:rPr>
              <a:t>Tehát akkor sehány homokszemből nem lehet kupacot rakni.</a:t>
            </a:r>
          </a:p>
          <a:p>
            <a:endParaRPr lang="hu-HU" dirty="0">
              <a:solidFill>
                <a:srgbClr val="FFFF00"/>
              </a:solidFill>
            </a:endParaRPr>
          </a:p>
          <a:p>
            <a:r>
              <a:rPr lang="hu-HU" dirty="0" smtClean="0">
                <a:solidFill>
                  <a:srgbClr val="FFFF00"/>
                </a:solidFill>
              </a:rPr>
              <a:t>Ha valakinek ezer hajszála van, akkor nem kopasz.</a:t>
            </a:r>
          </a:p>
          <a:p>
            <a:r>
              <a:rPr lang="hu-HU" dirty="0" smtClean="0">
                <a:solidFill>
                  <a:srgbClr val="FFFF00"/>
                </a:solidFill>
              </a:rPr>
              <a:t>Ha elveszít egy hajszálat, akkor még mindig nem kopasz.</a:t>
            </a:r>
          </a:p>
          <a:p>
            <a:r>
              <a:rPr lang="hu-HU" dirty="0" smtClean="0">
                <a:solidFill>
                  <a:srgbClr val="FFFF00"/>
                </a:solidFill>
              </a:rPr>
              <a:t>Ha nem kopasz, akkor egyetlen hajszál elvesztésétől nem válik kopasszá.</a:t>
            </a:r>
          </a:p>
          <a:p>
            <a:r>
              <a:rPr lang="hu-HU" dirty="0" smtClean="0">
                <a:solidFill>
                  <a:srgbClr val="FFFF00"/>
                </a:solidFill>
              </a:rPr>
              <a:t>…</a:t>
            </a:r>
          </a:p>
          <a:p>
            <a:r>
              <a:rPr lang="hu-HU" dirty="0" smtClean="0">
                <a:solidFill>
                  <a:srgbClr val="FFFF00"/>
                </a:solidFill>
              </a:rPr>
              <a:t>Tehát ha valakinek </a:t>
            </a:r>
            <a:r>
              <a:rPr lang="hu-HU" dirty="0" smtClean="0">
                <a:solidFill>
                  <a:srgbClr val="FFFF00"/>
                </a:solidFill>
                <a:sym typeface="Symbol"/>
              </a:rPr>
              <a:t> hajszála van, akkor nem kopasz.</a:t>
            </a:r>
            <a:endParaRPr lang="en-US" dirty="0">
              <a:solidFill>
                <a:srgbClr val="FFFF00"/>
              </a:solidFill>
            </a:endParaRPr>
          </a:p>
        </p:txBody>
      </p:sp>
    </p:spTree>
    <p:extLst>
      <p:ext uri="{BB962C8B-B14F-4D97-AF65-F5344CB8AC3E}">
        <p14:creationId xmlns:p14="http://schemas.microsoft.com/office/powerpoint/2010/main" val="8844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39552" y="980728"/>
            <a:ext cx="7704856" cy="3693319"/>
          </a:xfrm>
          <a:prstGeom prst="rect">
            <a:avLst/>
          </a:prstGeom>
          <a:noFill/>
        </p:spPr>
        <p:txBody>
          <a:bodyPr wrap="square" rtlCol="0">
            <a:spAutoFit/>
          </a:bodyPr>
          <a:lstStyle/>
          <a:p>
            <a:r>
              <a:rPr lang="hu-HU" u="sng" dirty="0" smtClean="0">
                <a:solidFill>
                  <a:srgbClr val="FFFF00"/>
                </a:solidFill>
              </a:rPr>
              <a:t>Az érvelés elvetése: az igazság fokozatai</a:t>
            </a:r>
          </a:p>
          <a:p>
            <a:r>
              <a:rPr lang="hu-HU" dirty="0" smtClean="0">
                <a:solidFill>
                  <a:srgbClr val="FFFF00"/>
                </a:solidFill>
              </a:rPr>
              <a:t>Az, hogy homokszemek egy adott összessége kupac, nem abszolút igaz, hanem csak nagy mértékben. Pl. egymillió homokszem esetén igen nagy mértékben, de ezer esetében már elég kis mértékben.</a:t>
            </a:r>
          </a:p>
          <a:p>
            <a:r>
              <a:rPr lang="hu-HU" dirty="0" smtClean="0">
                <a:solidFill>
                  <a:srgbClr val="FFFF00"/>
                </a:solidFill>
              </a:rPr>
              <a:t>A </a:t>
            </a:r>
            <a:r>
              <a:rPr lang="hu-HU" i="1" dirty="0" smtClean="0">
                <a:solidFill>
                  <a:srgbClr val="FFFF00"/>
                </a:solidFill>
              </a:rPr>
              <a:t>modus ponens</a:t>
            </a:r>
            <a:r>
              <a:rPr lang="hu-HU" dirty="0" smtClean="0">
                <a:solidFill>
                  <a:srgbClr val="FFFF00"/>
                </a:solidFill>
              </a:rPr>
              <a:t> az abszolút igazságot örökíti (ha P és „ha P, akkor Q” abszolút igaz, akkor Q is az), de a nagy mértékben igazságot már nem. Ha P és „ha P, akkor Q” nagymértékben igaz, attól Q lehet, hogy nem elég nagy mértékben igaz.</a:t>
            </a:r>
          </a:p>
          <a:p>
            <a:r>
              <a:rPr lang="hu-HU" smtClean="0">
                <a:solidFill>
                  <a:srgbClr val="FFFF00"/>
                </a:solidFill>
              </a:rPr>
              <a:t>De: h</a:t>
            </a:r>
            <a:r>
              <a:rPr lang="hu-HU" smtClean="0">
                <a:solidFill>
                  <a:srgbClr val="FFFF00"/>
                </a:solidFill>
              </a:rPr>
              <a:t>ol </a:t>
            </a:r>
            <a:r>
              <a:rPr lang="hu-HU" dirty="0" smtClean="0">
                <a:solidFill>
                  <a:srgbClr val="FFFF00"/>
                </a:solidFill>
              </a:rPr>
              <a:t>a határ az elég nagy és a nem elég nagy mérték között?</a:t>
            </a:r>
          </a:p>
          <a:p>
            <a:endParaRPr lang="hu-HU" dirty="0">
              <a:solidFill>
                <a:srgbClr val="FFFF00"/>
              </a:solidFill>
            </a:endParaRPr>
          </a:p>
          <a:p>
            <a:r>
              <a:rPr lang="hu-HU" dirty="0" smtClean="0">
                <a:solidFill>
                  <a:srgbClr val="FFFF00"/>
                </a:solidFill>
              </a:rPr>
              <a:t>Szóritész a logikában: ha megtanuljuk egy elmélet axiómáit, akkor már minden tételét </a:t>
            </a:r>
            <a:r>
              <a:rPr lang="hu-HU" smtClean="0">
                <a:solidFill>
                  <a:srgbClr val="FFFF00"/>
                </a:solidFill>
              </a:rPr>
              <a:t>tudjuk</a:t>
            </a:r>
            <a:r>
              <a:rPr lang="hu-HU" smtClean="0">
                <a:solidFill>
                  <a:srgbClr val="FFFF00"/>
                </a:solidFill>
              </a:rPr>
              <a:t>. Hiszen ha tudjuk egy </a:t>
            </a:r>
            <a:r>
              <a:rPr lang="hu-HU" i="1" smtClean="0">
                <a:solidFill>
                  <a:srgbClr val="FFFF00"/>
                </a:solidFill>
              </a:rPr>
              <a:t>modus ponens </a:t>
            </a:r>
            <a:r>
              <a:rPr lang="hu-HU" smtClean="0">
                <a:solidFill>
                  <a:srgbClr val="FFFF00"/>
                </a:solidFill>
              </a:rPr>
              <a:t>két premisszáját, nyilván tudjuk a konklúzióját is.  </a:t>
            </a:r>
            <a:r>
              <a:rPr lang="hu-HU" dirty="0" smtClean="0">
                <a:solidFill>
                  <a:srgbClr val="FFFF00"/>
                </a:solidFill>
              </a:rPr>
              <a:t>(Logikai mindentudás)</a:t>
            </a:r>
            <a:endParaRPr lang="hu-HU" dirty="0">
              <a:solidFill>
                <a:srgbClr val="FFFF00"/>
              </a:solidFill>
            </a:endParaRPr>
          </a:p>
        </p:txBody>
      </p:sp>
    </p:spTree>
    <p:extLst>
      <p:ext uri="{BB962C8B-B14F-4D97-AF65-F5344CB8AC3E}">
        <p14:creationId xmlns:p14="http://schemas.microsoft.com/office/powerpoint/2010/main" val="2528729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80728"/>
            <a:ext cx="8280920" cy="2585323"/>
          </a:xfrm>
          <a:prstGeom prst="rect">
            <a:avLst/>
          </a:prstGeom>
          <a:noFill/>
        </p:spPr>
        <p:txBody>
          <a:bodyPr wrap="square" rtlCol="0">
            <a:spAutoFit/>
          </a:bodyPr>
          <a:lstStyle/>
          <a:p>
            <a:r>
              <a:rPr lang="hu-HU" u="sng" dirty="0" smtClean="0">
                <a:solidFill>
                  <a:srgbClr val="FFFF00"/>
                </a:solidFill>
              </a:rPr>
              <a:t>Az érvelés elvetése: nem lehet egyszerre fenntartani az I premisszát  és azt, hogy a kiinduló K premisszából véges sok lépésben el lehet </a:t>
            </a:r>
            <a:r>
              <a:rPr lang="hu-HU" u="sng" smtClean="0">
                <a:solidFill>
                  <a:srgbClr val="FFFF00"/>
                </a:solidFill>
              </a:rPr>
              <a:t>jutnia </a:t>
            </a:r>
            <a:r>
              <a:rPr lang="hu-HU" u="sng" smtClean="0">
                <a:solidFill>
                  <a:srgbClr val="FFFF00"/>
                </a:solidFill>
              </a:rPr>
              <a:t>végkonklúzióig</a:t>
            </a:r>
            <a:endParaRPr lang="hu-HU" u="sng" dirty="0" smtClean="0">
              <a:solidFill>
                <a:srgbClr val="FFFF00"/>
              </a:solidFill>
            </a:endParaRPr>
          </a:p>
          <a:p>
            <a:r>
              <a:rPr lang="hu-HU" dirty="0" smtClean="0">
                <a:solidFill>
                  <a:srgbClr val="FFFF00"/>
                </a:solidFill>
              </a:rPr>
              <a:t>Az I konkrét esetei tényleg evidensek, de az érvelésben általánosítva használtuk. Ez se baj, csak meg </a:t>
            </a:r>
            <a:r>
              <a:rPr lang="hu-HU" dirty="0" smtClean="0">
                <a:solidFill>
                  <a:srgbClr val="FFFF00"/>
                </a:solidFill>
              </a:rPr>
              <a:t>kell </a:t>
            </a:r>
            <a:r>
              <a:rPr lang="hu-HU" dirty="0" smtClean="0">
                <a:solidFill>
                  <a:srgbClr val="FFFF00"/>
                </a:solidFill>
              </a:rPr>
              <a:t>jobban nézni, hogy mit jelent.</a:t>
            </a:r>
          </a:p>
          <a:p>
            <a:r>
              <a:rPr lang="hu-HU" dirty="0" smtClean="0">
                <a:solidFill>
                  <a:srgbClr val="FFFF00"/>
                </a:solidFill>
              </a:rPr>
              <a:t>Egy szállóban minden szoba tele van. Éjszaka beállít egy új vendég, és szobát kér. Meg tudja-e ezt oldani az éjszakai portás?</a:t>
            </a:r>
          </a:p>
          <a:p>
            <a:r>
              <a:rPr lang="hu-HU" dirty="0" smtClean="0">
                <a:solidFill>
                  <a:srgbClr val="FFFF00"/>
                </a:solidFill>
              </a:rPr>
              <a:t>És ha a szállodában végtelen sok szoba van (Hilbert-szálló)?</a:t>
            </a:r>
          </a:p>
          <a:p>
            <a:r>
              <a:rPr lang="hu-HU" smtClean="0">
                <a:solidFill>
                  <a:srgbClr val="FFFF00"/>
                </a:solidFill>
              </a:rPr>
              <a:t>Dedekind</a:t>
            </a:r>
            <a:r>
              <a:rPr lang="hu-HU" dirty="0" smtClean="0">
                <a:solidFill>
                  <a:srgbClr val="FFFF00"/>
                </a:solidFill>
              </a:rPr>
              <a:t>, 1888: egy halmaz akkor és csak akkor végtelen, ha van olyan valódi része, amely „ugyanakkora” (kölcsönösen egyértelmű megfeleltethetőség).</a:t>
            </a:r>
            <a:endParaRPr lang="hu-HU" dirty="0">
              <a:solidFill>
                <a:srgbClr val="FFFF00"/>
              </a:solidFill>
            </a:endParaRPr>
          </a:p>
        </p:txBody>
      </p:sp>
    </p:spTree>
    <p:extLst>
      <p:ext uri="{BB962C8B-B14F-4D97-AF65-F5344CB8AC3E}">
        <p14:creationId xmlns:p14="http://schemas.microsoft.com/office/powerpoint/2010/main" val="385959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39552" y="908720"/>
            <a:ext cx="8280920" cy="2585323"/>
          </a:xfrm>
          <a:prstGeom prst="rect">
            <a:avLst/>
          </a:prstGeom>
          <a:noFill/>
        </p:spPr>
        <p:txBody>
          <a:bodyPr wrap="square" rtlCol="0">
            <a:spAutoFit/>
          </a:bodyPr>
          <a:lstStyle/>
          <a:p>
            <a:r>
              <a:rPr lang="hu-HU" dirty="0" smtClean="0">
                <a:solidFill>
                  <a:srgbClr val="FFFF00"/>
                </a:solidFill>
              </a:rPr>
              <a:t>Amikor az I premisszát elfogadtuk, ezzel épp azt tételeztük fel, hogy a sokaságunk végtelen. Ha egy szál elvesztésével nem leszünk kevésbé hajasak, akkor végtelen sok hajszálunk van. Ha egy következtetési lépés soha nem </a:t>
            </a:r>
            <a:r>
              <a:rPr lang="hu-HU" dirty="0" smtClean="0">
                <a:solidFill>
                  <a:srgbClr val="FFFF00"/>
                </a:solidFill>
              </a:rPr>
              <a:t>vezet </a:t>
            </a:r>
            <a:r>
              <a:rPr lang="hu-HU" dirty="0" smtClean="0">
                <a:solidFill>
                  <a:srgbClr val="FFFF00"/>
                </a:solidFill>
              </a:rPr>
              <a:t>ki a tudott tételek közül, akkor a tudásunk eleve végtelen nagy.</a:t>
            </a:r>
          </a:p>
          <a:p>
            <a:r>
              <a:rPr lang="hu-HU" dirty="0" smtClean="0">
                <a:solidFill>
                  <a:srgbClr val="FFFF00"/>
                </a:solidFill>
              </a:rPr>
              <a:t>Amikor azt </a:t>
            </a:r>
            <a:r>
              <a:rPr lang="hu-HU" dirty="0" smtClean="0">
                <a:solidFill>
                  <a:srgbClr val="FFFF00"/>
                </a:solidFill>
              </a:rPr>
              <a:t>tételezzük </a:t>
            </a:r>
            <a:r>
              <a:rPr lang="hu-HU" dirty="0" smtClean="0">
                <a:solidFill>
                  <a:srgbClr val="FFFF00"/>
                </a:solidFill>
              </a:rPr>
              <a:t>föl, hogy a kiinduló K premisszából véges sok lépésben el lehet jutni a konklúzióig, ez pontosan azt jelenti, hogy a sokaságunk véges. </a:t>
            </a:r>
          </a:p>
          <a:p>
            <a:r>
              <a:rPr lang="hu-HU" dirty="0" smtClean="0">
                <a:solidFill>
                  <a:srgbClr val="FFFF00"/>
                </a:solidFill>
              </a:rPr>
              <a:t>Tessék választani, a kettő együtt nem megy (és nem csoda, hogy paradoxonhoz vezet). </a:t>
            </a:r>
          </a:p>
          <a:p>
            <a:r>
              <a:rPr lang="hu-HU" dirty="0" smtClean="0">
                <a:solidFill>
                  <a:srgbClr val="FFFF00"/>
                </a:solidFill>
              </a:rPr>
              <a:t>Szerző: Mekis Péter</a:t>
            </a:r>
            <a:endParaRPr lang="hu-HU" dirty="0">
              <a:solidFill>
                <a:srgbClr val="FFFF00"/>
              </a:solidFill>
            </a:endParaRPr>
          </a:p>
        </p:txBody>
      </p:sp>
    </p:spTree>
    <p:extLst>
      <p:ext uri="{BB962C8B-B14F-4D97-AF65-F5344CB8AC3E}">
        <p14:creationId xmlns:p14="http://schemas.microsoft.com/office/powerpoint/2010/main" val="28141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08720"/>
            <a:ext cx="8064896" cy="4524315"/>
          </a:xfrm>
          <a:prstGeom prst="rect">
            <a:avLst/>
          </a:prstGeom>
          <a:noFill/>
        </p:spPr>
        <p:txBody>
          <a:bodyPr wrap="square" rtlCol="0">
            <a:spAutoFit/>
          </a:bodyPr>
          <a:lstStyle/>
          <a:p>
            <a:r>
              <a:rPr lang="hu-HU" dirty="0" smtClean="0">
                <a:solidFill>
                  <a:srgbClr val="FFFF00"/>
                </a:solidFill>
              </a:rPr>
              <a:t>Premisszák:</a:t>
            </a:r>
          </a:p>
          <a:p>
            <a:pPr marL="342900" indent="-342900">
              <a:buAutoNum type="arabicPeriod"/>
            </a:pPr>
            <a:r>
              <a:rPr lang="hu-HU" dirty="0" smtClean="0">
                <a:solidFill>
                  <a:srgbClr val="FFFF00"/>
                </a:solidFill>
              </a:rPr>
              <a:t>Van egy kiinduló helyzet: egy (valamilyen típusba tartozó) A összesség nem rendelkezik a </a:t>
            </a:r>
            <a:r>
              <a:rPr lang="hu-HU" smtClean="0">
                <a:solidFill>
                  <a:srgbClr val="FFFF00"/>
                </a:solidFill>
              </a:rPr>
              <a:t>T </a:t>
            </a:r>
            <a:r>
              <a:rPr lang="hu-HU" smtClean="0">
                <a:solidFill>
                  <a:srgbClr val="FFFF00"/>
                </a:solidFill>
              </a:rPr>
              <a:t>tulajdonsággal</a:t>
            </a:r>
            <a:r>
              <a:rPr lang="hu-HU" dirty="0" smtClean="0">
                <a:solidFill>
                  <a:srgbClr val="FFFF00"/>
                </a:solidFill>
              </a:rPr>
              <a:t>. (K, kategorikus premissza)</a:t>
            </a:r>
          </a:p>
          <a:p>
            <a:pPr marL="342900" indent="-342900">
              <a:buAutoNum type="arabicPeriod"/>
            </a:pPr>
            <a:r>
              <a:rPr lang="hu-HU" dirty="0" smtClean="0">
                <a:solidFill>
                  <a:srgbClr val="FFFF00"/>
                </a:solidFill>
              </a:rPr>
              <a:t>(Indukciós premissza</a:t>
            </a:r>
            <a:r>
              <a:rPr lang="hu-HU" smtClean="0">
                <a:solidFill>
                  <a:srgbClr val="FFFF00"/>
                </a:solidFill>
              </a:rPr>
              <a:t>, </a:t>
            </a:r>
            <a:r>
              <a:rPr lang="hu-HU" smtClean="0">
                <a:solidFill>
                  <a:srgbClr val="FFFF00"/>
                </a:solidFill>
              </a:rPr>
              <a:t>I</a:t>
            </a:r>
            <a:r>
              <a:rPr lang="hu-HU" dirty="0" smtClean="0">
                <a:solidFill>
                  <a:srgbClr val="FFFF00"/>
                </a:solidFill>
              </a:rPr>
              <a:t>) Ha egy ilyen típusú összességen egy kicsi egységnyit változtatunk, attól még nem éri el a T tulajdonságot.</a:t>
            </a:r>
          </a:p>
          <a:p>
            <a:endParaRPr lang="hu-HU" dirty="0" smtClean="0">
              <a:solidFill>
                <a:srgbClr val="FFFF00"/>
              </a:solidFill>
            </a:endParaRPr>
          </a:p>
          <a:p>
            <a:r>
              <a:rPr lang="hu-HU" dirty="0" smtClean="0">
                <a:solidFill>
                  <a:srgbClr val="FFFF00"/>
                </a:solidFill>
              </a:rPr>
              <a:t>Az indukciós premisszát elég sokszor alkalmazva azt kapjuk, hogy:</a:t>
            </a:r>
          </a:p>
          <a:p>
            <a:r>
              <a:rPr lang="hu-HU" dirty="0" smtClean="0">
                <a:solidFill>
                  <a:srgbClr val="FFFF00"/>
                </a:solidFill>
              </a:rPr>
              <a:t>(Konklúzió) A T tulajdonságot sosem tudjuk elérni.</a:t>
            </a:r>
          </a:p>
          <a:p>
            <a:r>
              <a:rPr lang="hu-HU" dirty="0" smtClean="0">
                <a:solidFill>
                  <a:srgbClr val="FFFF00"/>
                </a:solidFill>
              </a:rPr>
              <a:t>(Elfogadhatatlan, ezért paradoxon.)</a:t>
            </a:r>
          </a:p>
          <a:p>
            <a:r>
              <a:rPr lang="hu-HU" dirty="0" smtClean="0">
                <a:solidFill>
                  <a:srgbClr val="FFFF00"/>
                </a:solidFill>
              </a:rPr>
              <a:t>Nincs jelentősége annak, hogy egy tulajdonság (T) hiányáról vagy meglétéről beszéljünk.</a:t>
            </a:r>
            <a:endParaRPr lang="hu-HU" dirty="0">
              <a:solidFill>
                <a:srgbClr val="FFFF00"/>
              </a:solidFill>
            </a:endParaRPr>
          </a:p>
          <a:p>
            <a:r>
              <a:rPr lang="hu-HU" dirty="0" smtClean="0">
                <a:solidFill>
                  <a:srgbClr val="FFFF00"/>
                </a:solidFill>
              </a:rPr>
              <a:t>Hárítási lehetőségek:</a:t>
            </a:r>
          </a:p>
          <a:p>
            <a:r>
              <a:rPr lang="hu-HU" dirty="0" smtClean="0">
                <a:solidFill>
                  <a:srgbClr val="FFFF00"/>
                </a:solidFill>
              </a:rPr>
              <a:t>Az első premissza (K) hamis. (Érdektelen.)</a:t>
            </a:r>
          </a:p>
          <a:p>
            <a:r>
              <a:rPr lang="hu-HU" dirty="0" smtClean="0">
                <a:solidFill>
                  <a:srgbClr val="FFFF00"/>
                </a:solidFill>
              </a:rPr>
              <a:t>A második, az I </a:t>
            </a:r>
            <a:r>
              <a:rPr lang="hu-HU" smtClean="0">
                <a:solidFill>
                  <a:srgbClr val="FFFF00"/>
                </a:solidFill>
              </a:rPr>
              <a:t>premissza </a:t>
            </a:r>
            <a:r>
              <a:rPr lang="hu-HU" smtClean="0">
                <a:solidFill>
                  <a:srgbClr val="FFFF00"/>
                </a:solidFill>
              </a:rPr>
              <a:t>hamis. </a:t>
            </a:r>
            <a:r>
              <a:rPr lang="hu-HU" dirty="0" smtClean="0">
                <a:solidFill>
                  <a:srgbClr val="FFFF00"/>
                </a:solidFill>
              </a:rPr>
              <a:t>(Több változat.)</a:t>
            </a:r>
          </a:p>
          <a:p>
            <a:r>
              <a:rPr lang="hu-HU" dirty="0" smtClean="0">
                <a:solidFill>
                  <a:srgbClr val="FFFF00"/>
                </a:solidFill>
              </a:rPr>
              <a:t>A következtetés hibás. (Nagyon ciki.)</a:t>
            </a:r>
          </a:p>
          <a:p>
            <a:r>
              <a:rPr lang="hu-HU" dirty="0" smtClean="0">
                <a:solidFill>
                  <a:srgbClr val="FFFF00"/>
                </a:solidFill>
              </a:rPr>
              <a:t>A konklúzió igaz. (Nagyon meglepő.)</a:t>
            </a:r>
            <a:endParaRPr lang="en-US" dirty="0">
              <a:solidFill>
                <a:srgbClr val="FFFF00"/>
              </a:solidFill>
            </a:endParaRPr>
          </a:p>
        </p:txBody>
      </p:sp>
    </p:spTree>
    <p:extLst>
      <p:ext uri="{BB962C8B-B14F-4D97-AF65-F5344CB8AC3E}">
        <p14:creationId xmlns:p14="http://schemas.microsoft.com/office/powerpoint/2010/main" val="327580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1052736"/>
            <a:ext cx="8424936" cy="4801314"/>
          </a:xfrm>
          <a:prstGeom prst="rect">
            <a:avLst/>
          </a:prstGeom>
          <a:noFill/>
        </p:spPr>
        <p:txBody>
          <a:bodyPr wrap="square" rtlCol="0">
            <a:spAutoFit/>
          </a:bodyPr>
          <a:lstStyle/>
          <a:p>
            <a:r>
              <a:rPr lang="hu-HU" dirty="0" smtClean="0">
                <a:solidFill>
                  <a:srgbClr val="FFFF00"/>
                </a:solidFill>
              </a:rPr>
              <a:t>A következtetési lánc sok láncszemből áll, de mindegyik az I egy speciális esetét alkalmazza csak. Pl.:</a:t>
            </a:r>
          </a:p>
          <a:p>
            <a:r>
              <a:rPr lang="hu-HU" dirty="0" smtClean="0">
                <a:solidFill>
                  <a:srgbClr val="FFFF00"/>
                </a:solidFill>
              </a:rPr>
              <a:t>25 homokszem nem kupac.</a:t>
            </a:r>
          </a:p>
          <a:p>
            <a:r>
              <a:rPr lang="hu-HU" dirty="0" smtClean="0">
                <a:solidFill>
                  <a:srgbClr val="FFFF00"/>
                </a:solidFill>
              </a:rPr>
              <a:t>Ha 25 homokszem nem kupac, akkor 26 homokszem sem.</a:t>
            </a:r>
          </a:p>
          <a:p>
            <a:r>
              <a:rPr lang="hu-HU" dirty="0" smtClean="0">
                <a:solidFill>
                  <a:srgbClr val="FFFF00"/>
                </a:solidFill>
              </a:rPr>
              <a:t>Tehát 26 homokszem nem kupac.</a:t>
            </a:r>
          </a:p>
          <a:p>
            <a:endParaRPr lang="hu-HU" dirty="0">
              <a:solidFill>
                <a:srgbClr val="FFFF00"/>
              </a:solidFill>
            </a:endParaRPr>
          </a:p>
          <a:p>
            <a:r>
              <a:rPr lang="hu-HU" dirty="0" smtClean="0">
                <a:solidFill>
                  <a:srgbClr val="FFFF00"/>
                </a:solidFill>
              </a:rPr>
              <a:t>Ez a logika legegyszerűbb és legalapvetőbb következtetési sémájának alkalmazása: P-ből és „Ha P, akkor Q”</a:t>
            </a:r>
            <a:r>
              <a:rPr lang="hu-HU" dirty="0" smtClean="0">
                <a:solidFill>
                  <a:srgbClr val="FFFF00"/>
                </a:solidFill>
              </a:rPr>
              <a:t>-ból</a:t>
            </a:r>
            <a:r>
              <a:rPr lang="hu-HU" dirty="0" smtClean="0">
                <a:solidFill>
                  <a:srgbClr val="FFFF00"/>
                </a:solidFill>
              </a:rPr>
              <a:t> lehet </a:t>
            </a:r>
            <a:r>
              <a:rPr lang="hu-HU" smtClean="0">
                <a:solidFill>
                  <a:srgbClr val="FFFF00"/>
                </a:solidFill>
              </a:rPr>
              <a:t>Q-ra </a:t>
            </a:r>
            <a:r>
              <a:rPr lang="hu-HU" smtClean="0">
                <a:solidFill>
                  <a:srgbClr val="FFFF00"/>
                </a:solidFill>
              </a:rPr>
              <a:t>következtetni </a:t>
            </a:r>
            <a:r>
              <a:rPr lang="hu-HU" dirty="0" smtClean="0">
                <a:solidFill>
                  <a:srgbClr val="FFFF00"/>
                </a:solidFill>
              </a:rPr>
              <a:t>(</a:t>
            </a:r>
            <a:r>
              <a:rPr lang="hu-HU" i="1" dirty="0" smtClean="0">
                <a:solidFill>
                  <a:srgbClr val="FFFF00"/>
                </a:solidFill>
              </a:rPr>
              <a:t>modus ponens</a:t>
            </a:r>
            <a:r>
              <a:rPr lang="hu-HU" dirty="0" smtClean="0">
                <a:solidFill>
                  <a:srgbClr val="FFFF00"/>
                </a:solidFill>
              </a:rPr>
              <a:t>).</a:t>
            </a:r>
          </a:p>
          <a:p>
            <a:endParaRPr lang="hu-HU" dirty="0" smtClean="0">
              <a:solidFill>
                <a:srgbClr val="FFFF00"/>
              </a:solidFill>
            </a:endParaRPr>
          </a:p>
          <a:p>
            <a:r>
              <a:rPr lang="hu-HU" dirty="0">
                <a:solidFill>
                  <a:srgbClr val="FFFF00"/>
                </a:solidFill>
              </a:rPr>
              <a:t>Valójában nem egyetlen I premisszánk van, hanem premisszák egy sorozata </a:t>
            </a:r>
            <a:br>
              <a:rPr lang="hu-HU" dirty="0">
                <a:solidFill>
                  <a:srgbClr val="FFFF00"/>
                </a:solidFill>
              </a:rPr>
            </a:br>
            <a:r>
              <a:rPr lang="hu-HU" dirty="0">
                <a:solidFill>
                  <a:srgbClr val="FFFF00"/>
                </a:solidFill>
              </a:rPr>
              <a:t>(I </a:t>
            </a:r>
            <a:r>
              <a:rPr lang="hu-HU" u="sng" dirty="0">
                <a:solidFill>
                  <a:srgbClr val="FFFF00"/>
                </a:solidFill>
              </a:rPr>
              <a:t>esetei</a:t>
            </a:r>
            <a:r>
              <a:rPr lang="hu-HU" dirty="0" smtClean="0">
                <a:solidFill>
                  <a:srgbClr val="FFFF00"/>
                </a:solidFill>
              </a:rPr>
              <a:t>).</a:t>
            </a:r>
          </a:p>
          <a:p>
            <a:endParaRPr lang="hu-HU" dirty="0">
              <a:solidFill>
                <a:srgbClr val="FFFF00"/>
              </a:solidFill>
            </a:endParaRPr>
          </a:p>
          <a:p>
            <a:r>
              <a:rPr lang="hu-HU" dirty="0" smtClean="0">
                <a:solidFill>
                  <a:srgbClr val="FFFF00"/>
                </a:solidFill>
              </a:rPr>
              <a:t>Hasonlóképpen a láncszemek mindegyikének más-más a K premisszája.</a:t>
            </a:r>
          </a:p>
          <a:p>
            <a:r>
              <a:rPr lang="hu-HU" dirty="0" smtClean="0">
                <a:solidFill>
                  <a:srgbClr val="FFFF00"/>
                </a:solidFill>
              </a:rPr>
              <a:t>Az első láncszem K premisszájának hamissága valóban érdektelen, de a továbbiak úgy látszik, egy bizonyos határtól kezdve hamisak.</a:t>
            </a:r>
          </a:p>
          <a:p>
            <a:r>
              <a:rPr lang="hu-HU" dirty="0" smtClean="0">
                <a:solidFill>
                  <a:srgbClr val="FFFF00"/>
                </a:solidFill>
              </a:rPr>
              <a:t>Hogy lehet ez, amikor mindegyikük egy előző láncszem konklúziója?</a:t>
            </a:r>
          </a:p>
          <a:p>
            <a:endParaRPr lang="hu-HU" dirty="0">
              <a:solidFill>
                <a:srgbClr val="FFFF00"/>
              </a:solidFill>
            </a:endParaRPr>
          </a:p>
        </p:txBody>
      </p:sp>
    </p:spTree>
    <p:extLst>
      <p:ext uri="{BB962C8B-B14F-4D97-AF65-F5344CB8AC3E}">
        <p14:creationId xmlns:p14="http://schemas.microsoft.com/office/powerpoint/2010/main" val="94533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78903" y="908720"/>
            <a:ext cx="8424936" cy="2308324"/>
          </a:xfrm>
          <a:prstGeom prst="rect">
            <a:avLst/>
          </a:prstGeom>
        </p:spPr>
        <p:txBody>
          <a:bodyPr wrap="square">
            <a:spAutoFit/>
          </a:bodyPr>
          <a:lstStyle/>
          <a:p>
            <a:r>
              <a:rPr lang="hu-HU" dirty="0">
                <a:solidFill>
                  <a:srgbClr val="FFFF00"/>
                </a:solidFill>
              </a:rPr>
              <a:t>A probléma gyökere:</a:t>
            </a:r>
          </a:p>
          <a:p>
            <a:r>
              <a:rPr lang="hu-HU" dirty="0">
                <a:solidFill>
                  <a:srgbClr val="FFFF00"/>
                </a:solidFill>
              </a:rPr>
              <a:t>Elmosódott határú (</a:t>
            </a:r>
            <a:r>
              <a:rPr lang="hu-HU" i="1" dirty="0">
                <a:solidFill>
                  <a:srgbClr val="FFFF00"/>
                </a:solidFill>
              </a:rPr>
              <a:t>vague, fuzzy</a:t>
            </a:r>
            <a:r>
              <a:rPr lang="hu-HU" dirty="0">
                <a:solidFill>
                  <a:srgbClr val="FFFF00"/>
                </a:solidFill>
              </a:rPr>
              <a:t>) fogalmak.</a:t>
            </a:r>
          </a:p>
          <a:p>
            <a:r>
              <a:rPr lang="hu-HU" dirty="0">
                <a:solidFill>
                  <a:srgbClr val="FFFF00"/>
                </a:solidFill>
              </a:rPr>
              <a:t>Az  </a:t>
            </a:r>
          </a:p>
          <a:p>
            <a:r>
              <a:rPr lang="hu-HU" dirty="0">
                <a:solidFill>
                  <a:srgbClr val="FFFF00"/>
                </a:solidFill>
              </a:rPr>
              <a:t>„</a:t>
            </a:r>
            <a:r>
              <a:rPr lang="hu-HU" i="1" dirty="0">
                <a:solidFill>
                  <a:srgbClr val="FFFF00"/>
                </a:solidFill>
              </a:rPr>
              <a:t>n </a:t>
            </a:r>
            <a:r>
              <a:rPr lang="hu-HU" dirty="0">
                <a:solidFill>
                  <a:srgbClr val="FFFF00"/>
                </a:solidFill>
              </a:rPr>
              <a:t>darab homokszem kupacot alkot”  </a:t>
            </a:r>
            <a:r>
              <a:rPr lang="hu-HU" dirty="0" smtClean="0">
                <a:solidFill>
                  <a:srgbClr val="FFFF00"/>
                </a:solidFill>
              </a:rPr>
              <a:t>(K tagadása)</a:t>
            </a:r>
            <a:endParaRPr lang="hu-HU" dirty="0">
              <a:solidFill>
                <a:srgbClr val="FFFF00"/>
              </a:solidFill>
            </a:endParaRPr>
          </a:p>
          <a:p>
            <a:r>
              <a:rPr lang="hu-HU" dirty="0">
                <a:solidFill>
                  <a:srgbClr val="FFFF00"/>
                </a:solidFill>
              </a:rPr>
              <a:t>mondat </a:t>
            </a:r>
            <a:r>
              <a:rPr lang="hu-HU" i="1" dirty="0">
                <a:solidFill>
                  <a:srgbClr val="FFFF00"/>
                </a:solidFill>
              </a:rPr>
              <a:t>n </a:t>
            </a:r>
            <a:r>
              <a:rPr lang="hu-HU" dirty="0">
                <a:solidFill>
                  <a:srgbClr val="FFFF00"/>
                </a:solidFill>
              </a:rPr>
              <a:t>egyes érékeire igaz, másokra hamis, de közte van jó néhány érték, amire ezt nem lehet megmondani. </a:t>
            </a:r>
          </a:p>
          <a:p>
            <a:r>
              <a:rPr lang="hu-HU" dirty="0" smtClean="0">
                <a:solidFill>
                  <a:srgbClr val="FFFF00"/>
                </a:solidFill>
              </a:rPr>
              <a:t>A K mondat megfelelő esetének (az első premisszának) ilyenkor nincs </a:t>
            </a:r>
            <a:r>
              <a:rPr lang="hu-HU" dirty="0">
                <a:solidFill>
                  <a:srgbClr val="FFFF00"/>
                </a:solidFill>
              </a:rPr>
              <a:t>meghatározott igazságértéke.</a:t>
            </a:r>
            <a:endParaRPr lang="en-US" dirty="0">
              <a:solidFill>
                <a:srgbClr val="FFFF00"/>
              </a:solidFill>
            </a:endParaRPr>
          </a:p>
        </p:txBody>
      </p:sp>
      <p:sp>
        <p:nvSpPr>
          <p:cNvPr id="3" name="Felhő 2"/>
          <p:cNvSpPr/>
          <p:nvPr/>
        </p:nvSpPr>
        <p:spPr>
          <a:xfrm>
            <a:off x="5677915" y="692696"/>
            <a:ext cx="2088232" cy="648072"/>
          </a:xfrm>
          <a:prstGeom prst="cloudCallout">
            <a:avLst>
              <a:gd name="adj1" fmla="val -83531"/>
              <a:gd name="adj2" fmla="val 54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rgbClr val="FFFF00"/>
                </a:solidFill>
              </a:rPr>
              <a:t>Biztos?</a:t>
            </a:r>
            <a:endParaRPr lang="en-US" dirty="0">
              <a:solidFill>
                <a:srgbClr val="FFFF00"/>
              </a:solidFill>
            </a:endParaRPr>
          </a:p>
        </p:txBody>
      </p:sp>
    </p:spTree>
    <p:extLst>
      <p:ext uri="{BB962C8B-B14F-4D97-AF65-F5344CB8AC3E}">
        <p14:creationId xmlns:p14="http://schemas.microsoft.com/office/powerpoint/2010/main" val="106820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467544" y="1052736"/>
            <a:ext cx="8064896" cy="2031325"/>
          </a:xfrm>
          <a:prstGeom prst="rect">
            <a:avLst/>
          </a:prstGeom>
        </p:spPr>
        <p:txBody>
          <a:bodyPr wrap="square">
            <a:spAutoFit/>
          </a:bodyPr>
          <a:lstStyle/>
          <a:p>
            <a:r>
              <a:rPr lang="hu-HU" u="sng" dirty="0">
                <a:solidFill>
                  <a:srgbClr val="FFFF00"/>
                </a:solidFill>
              </a:rPr>
              <a:t>A </a:t>
            </a:r>
            <a:r>
              <a:rPr lang="hu-HU" u="sng">
                <a:solidFill>
                  <a:srgbClr val="FFFF00"/>
                </a:solidFill>
              </a:rPr>
              <a:t>konklúzió </a:t>
            </a:r>
            <a:r>
              <a:rPr lang="hu-HU" u="sng" smtClean="0">
                <a:solidFill>
                  <a:srgbClr val="FFFF00"/>
                </a:solidFill>
              </a:rPr>
              <a:t>elfogadása</a:t>
            </a:r>
            <a:endParaRPr lang="hu-HU" u="sng" dirty="0">
              <a:solidFill>
                <a:srgbClr val="FFFF00"/>
              </a:solidFill>
            </a:endParaRPr>
          </a:p>
          <a:p>
            <a:r>
              <a:rPr lang="hu-HU" dirty="0">
                <a:solidFill>
                  <a:srgbClr val="FFFF00"/>
                </a:solidFill>
              </a:rPr>
              <a:t>Nincsenek kupacok, csak 1, …. 10^6, 10^9 homokszemből álló összességek vannak.</a:t>
            </a:r>
          </a:p>
          <a:p>
            <a:r>
              <a:rPr lang="hu-HU" dirty="0">
                <a:solidFill>
                  <a:srgbClr val="FFFF00"/>
                </a:solidFill>
              </a:rPr>
              <a:t>Nincs olyan, hogy „kopasz” (</a:t>
            </a:r>
            <a:r>
              <a:rPr lang="hu-HU" dirty="0" smtClean="0">
                <a:solidFill>
                  <a:srgbClr val="FFFF00"/>
                </a:solidFill>
              </a:rPr>
              <a:t>kivéve </a:t>
            </a:r>
            <a:r>
              <a:rPr lang="hu-HU" dirty="0">
                <a:solidFill>
                  <a:srgbClr val="FFFF00"/>
                </a:solidFill>
              </a:rPr>
              <a:t>talán, ha egy szál haja sincs).</a:t>
            </a:r>
          </a:p>
          <a:p>
            <a:endParaRPr lang="hu-HU" dirty="0">
              <a:solidFill>
                <a:srgbClr val="FFFF00"/>
              </a:solidFill>
            </a:endParaRPr>
          </a:p>
          <a:p>
            <a:r>
              <a:rPr lang="hu-HU" dirty="0">
                <a:solidFill>
                  <a:srgbClr val="FFFF00"/>
                </a:solidFill>
              </a:rPr>
              <a:t>Ellenérv: a legtöbb fogalmunk fuzzy, de ebből nem következik, hogy ne tudnánk értelmes kommunikációra használni őket. </a:t>
            </a:r>
            <a:endParaRPr lang="en-US" dirty="0">
              <a:solidFill>
                <a:srgbClr val="FFFF00"/>
              </a:solidFill>
            </a:endParaRPr>
          </a:p>
        </p:txBody>
      </p:sp>
    </p:spTree>
    <p:extLst>
      <p:ext uri="{BB962C8B-B14F-4D97-AF65-F5344CB8AC3E}">
        <p14:creationId xmlns:p14="http://schemas.microsoft.com/office/powerpoint/2010/main" val="385795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19065" y="1412776"/>
            <a:ext cx="8208912" cy="3693319"/>
          </a:xfrm>
          <a:prstGeom prst="rect">
            <a:avLst/>
          </a:prstGeom>
          <a:noFill/>
        </p:spPr>
        <p:txBody>
          <a:bodyPr wrap="square" rtlCol="0">
            <a:spAutoFit/>
          </a:bodyPr>
          <a:lstStyle/>
          <a:p>
            <a:r>
              <a:rPr lang="hu-HU" u="sng" dirty="0" smtClean="0">
                <a:solidFill>
                  <a:srgbClr val="FFFF00"/>
                </a:solidFill>
              </a:rPr>
              <a:t>A premisszák elvetése episztemikus alapon</a:t>
            </a:r>
          </a:p>
          <a:p>
            <a:r>
              <a:rPr lang="hu-HU" dirty="0" smtClean="0">
                <a:solidFill>
                  <a:srgbClr val="FFFF00"/>
                </a:solidFill>
              </a:rPr>
              <a:t>Az I premissza általánosságban nem igaz. Van olyan eset, amikor egy egység hozzáadása az összességet T tulajdonságúvá teszi, csak nem tudjuk, melyik az.</a:t>
            </a:r>
          </a:p>
          <a:p>
            <a:r>
              <a:rPr lang="hu-HU" dirty="0" smtClean="0">
                <a:solidFill>
                  <a:srgbClr val="FFFF00"/>
                </a:solidFill>
              </a:rPr>
              <a:t>Az „</a:t>
            </a:r>
            <a:r>
              <a:rPr lang="hu-HU" i="1" dirty="0" smtClean="0">
                <a:solidFill>
                  <a:srgbClr val="FFFF00"/>
                </a:solidFill>
              </a:rPr>
              <a:t>n </a:t>
            </a:r>
            <a:r>
              <a:rPr lang="hu-HU" dirty="0" smtClean="0">
                <a:solidFill>
                  <a:srgbClr val="FFFF00"/>
                </a:solidFill>
              </a:rPr>
              <a:t>darab homokszem kupacot alkot” mondat az </a:t>
            </a:r>
            <a:r>
              <a:rPr lang="hu-HU" i="1" dirty="0" smtClean="0">
                <a:solidFill>
                  <a:srgbClr val="FFFF00"/>
                </a:solidFill>
              </a:rPr>
              <a:t>n </a:t>
            </a:r>
            <a:r>
              <a:rPr lang="hu-HU" dirty="0" smtClean="0">
                <a:solidFill>
                  <a:srgbClr val="FFFF00"/>
                </a:solidFill>
              </a:rPr>
              <a:t>bizonyos értékeire hamis, más értékeire igaz, és pont.</a:t>
            </a:r>
          </a:p>
          <a:p>
            <a:r>
              <a:rPr lang="hu-HU" dirty="0" smtClean="0">
                <a:solidFill>
                  <a:srgbClr val="FFFF00"/>
                </a:solidFill>
              </a:rPr>
              <a:t>Van egy </a:t>
            </a:r>
            <a:r>
              <a:rPr lang="hu-HU" i="1" dirty="0" smtClean="0">
                <a:solidFill>
                  <a:srgbClr val="FFFF00"/>
                </a:solidFill>
              </a:rPr>
              <a:t>h</a:t>
            </a:r>
            <a:r>
              <a:rPr lang="hu-HU" dirty="0" smtClean="0">
                <a:solidFill>
                  <a:srgbClr val="FFFF00"/>
                </a:solidFill>
              </a:rPr>
              <a:t> határ, de nem tudjuk, hol van.</a:t>
            </a:r>
          </a:p>
          <a:p>
            <a:r>
              <a:rPr lang="hu-HU" dirty="0" smtClean="0">
                <a:solidFill>
                  <a:srgbClr val="FFFF00"/>
                </a:solidFill>
              </a:rPr>
              <a:t>Tehát a „Ha </a:t>
            </a:r>
            <a:r>
              <a:rPr lang="hu-HU" i="1" dirty="0" smtClean="0">
                <a:solidFill>
                  <a:srgbClr val="FFFF00"/>
                </a:solidFill>
              </a:rPr>
              <a:t>h </a:t>
            </a:r>
            <a:r>
              <a:rPr lang="hu-HU" dirty="0" smtClean="0">
                <a:solidFill>
                  <a:srgbClr val="FFFF00"/>
                </a:solidFill>
              </a:rPr>
              <a:t>homokszem kupacot alkot, akkor </a:t>
            </a:r>
            <a:r>
              <a:rPr lang="hu-HU" i="1" dirty="0" smtClean="0">
                <a:solidFill>
                  <a:srgbClr val="FFFF00"/>
                </a:solidFill>
              </a:rPr>
              <a:t>h</a:t>
            </a:r>
            <a:r>
              <a:rPr lang="hu-HU" dirty="0" smtClean="0">
                <a:solidFill>
                  <a:srgbClr val="FFFF00"/>
                </a:solidFill>
              </a:rPr>
              <a:t>+1 homokszem is kupacot alkot”</a:t>
            </a:r>
          </a:p>
          <a:p>
            <a:r>
              <a:rPr lang="hu-HU" dirty="0" smtClean="0">
                <a:solidFill>
                  <a:srgbClr val="FFFF00"/>
                </a:solidFill>
              </a:rPr>
              <a:t>mondat (az I mondat megfelelő esete) egyszerűen hamis. </a:t>
            </a:r>
          </a:p>
          <a:p>
            <a:r>
              <a:rPr lang="hu-HU" dirty="0" smtClean="0">
                <a:solidFill>
                  <a:srgbClr val="FFFF00"/>
                </a:solidFill>
              </a:rPr>
              <a:t>Az igazságérték hiánya (értékrés) csak episztemikus jelenség: nem tudjuk (esetleg nem tudhatjuk) az </a:t>
            </a:r>
            <a:r>
              <a:rPr lang="hu-HU" smtClean="0">
                <a:solidFill>
                  <a:srgbClr val="FFFF00"/>
                </a:solidFill>
              </a:rPr>
              <a:t>igazságértéket</a:t>
            </a:r>
            <a:r>
              <a:rPr lang="hu-HU" smtClean="0">
                <a:solidFill>
                  <a:srgbClr val="FFFF00"/>
                </a:solidFill>
              </a:rPr>
              <a:t>.</a:t>
            </a:r>
          </a:p>
          <a:p>
            <a:r>
              <a:rPr lang="hu-HU" smtClean="0">
                <a:solidFill>
                  <a:srgbClr val="FFFF00"/>
                </a:solidFill>
              </a:rPr>
              <a:t>Ellenérv: ezek szerint a kupac élesen határolt fogalma tőlünk függetlenül lebeg valahol az ideák mennyországában, de mi csak tökéletlenül tudjuk megismerni. Kicsit sok a platonizmusból.</a:t>
            </a:r>
            <a:endParaRPr lang="en-US" dirty="0">
              <a:solidFill>
                <a:srgbClr val="FFFF00"/>
              </a:solidFill>
            </a:endParaRPr>
          </a:p>
        </p:txBody>
      </p:sp>
    </p:spTree>
    <p:extLst>
      <p:ext uri="{BB962C8B-B14F-4D97-AF65-F5344CB8AC3E}">
        <p14:creationId xmlns:p14="http://schemas.microsoft.com/office/powerpoint/2010/main" val="217879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908720"/>
            <a:ext cx="7992888" cy="3693319"/>
          </a:xfrm>
          <a:prstGeom prst="rect">
            <a:avLst/>
          </a:prstGeom>
          <a:noFill/>
        </p:spPr>
        <p:txBody>
          <a:bodyPr wrap="square" rtlCol="0">
            <a:spAutoFit/>
          </a:bodyPr>
          <a:lstStyle/>
          <a:p>
            <a:r>
              <a:rPr lang="hu-HU" u="sng" dirty="0" smtClean="0">
                <a:solidFill>
                  <a:srgbClr val="FFFF00"/>
                </a:solidFill>
              </a:rPr>
              <a:t>Az első premissza elvetése: „ontológiai” értékrés</a:t>
            </a:r>
          </a:p>
          <a:p>
            <a:endParaRPr lang="hu-HU" dirty="0">
              <a:solidFill>
                <a:srgbClr val="FFFF00"/>
              </a:solidFill>
            </a:endParaRPr>
          </a:p>
          <a:p>
            <a:r>
              <a:rPr lang="hu-HU" dirty="0" smtClean="0">
                <a:solidFill>
                  <a:srgbClr val="FFFF00"/>
                </a:solidFill>
              </a:rPr>
              <a:t>A fuzzy predikátumok esetében van egy határzóna(„penumbra”): a „kupac” </a:t>
            </a:r>
            <a:r>
              <a:rPr lang="hu-HU" dirty="0" smtClean="0">
                <a:solidFill>
                  <a:srgbClr val="FFFF00"/>
                </a:solidFill>
              </a:rPr>
              <a:t>homokszemek </a:t>
            </a:r>
            <a:r>
              <a:rPr lang="hu-HU" dirty="0" smtClean="0">
                <a:solidFill>
                  <a:srgbClr val="FFFF00"/>
                </a:solidFill>
              </a:rPr>
              <a:t>bizonyos összességeire igaz, másokra hamis, de közte van egy sáv, ahol se nem igaz, se nem hamis.  </a:t>
            </a:r>
          </a:p>
          <a:p>
            <a:r>
              <a:rPr lang="hu-HU" dirty="0" smtClean="0">
                <a:solidFill>
                  <a:srgbClr val="FFFF00"/>
                </a:solidFill>
              </a:rPr>
              <a:t>Tfh. 180 szem egy ilyen nagyság. Akkor a „180 homokszem kupacot alkot” mondatnak nincs igazság értéke. Ez most nem úgy értendő, hogy nem tudjuk, hanem a mondat mögött nincs olyan tény, ami igazzá tenné, és olyan sem, ami hamissá tenné.</a:t>
            </a:r>
          </a:p>
          <a:p>
            <a:endParaRPr lang="hu-HU" dirty="0">
              <a:solidFill>
                <a:srgbClr val="FFFF00"/>
              </a:solidFill>
            </a:endParaRPr>
          </a:p>
          <a:p>
            <a:r>
              <a:rPr lang="hu-HU" dirty="0" smtClean="0">
                <a:solidFill>
                  <a:srgbClr val="FFFF00"/>
                </a:solidFill>
              </a:rPr>
              <a:t>Az I premissza esetei egy ponttól elvesztik az igazságértéküket, és így a konklúziók is.</a:t>
            </a:r>
          </a:p>
          <a:p>
            <a:endParaRPr lang="hu-HU" dirty="0">
              <a:solidFill>
                <a:srgbClr val="FFFF00"/>
              </a:solidFill>
            </a:endParaRPr>
          </a:p>
        </p:txBody>
      </p:sp>
    </p:spTree>
    <p:extLst>
      <p:ext uri="{BB962C8B-B14F-4D97-AF65-F5344CB8AC3E}">
        <p14:creationId xmlns:p14="http://schemas.microsoft.com/office/powerpoint/2010/main" val="70337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462216" y="836712"/>
            <a:ext cx="8280920" cy="3416320"/>
          </a:xfrm>
          <a:prstGeom prst="rect">
            <a:avLst/>
          </a:prstGeom>
        </p:spPr>
        <p:txBody>
          <a:bodyPr wrap="square">
            <a:spAutoFit/>
          </a:bodyPr>
          <a:lstStyle/>
          <a:p>
            <a:r>
              <a:rPr lang="hu-HU" u="sng" dirty="0">
                <a:solidFill>
                  <a:srgbClr val="FFFF00"/>
                </a:solidFill>
              </a:rPr>
              <a:t>Egyfajta </a:t>
            </a:r>
            <a:r>
              <a:rPr lang="hu-HU" u="sng">
                <a:solidFill>
                  <a:srgbClr val="FFFF00"/>
                </a:solidFill>
              </a:rPr>
              <a:t>logikai </a:t>
            </a:r>
            <a:r>
              <a:rPr lang="hu-HU" u="sng" smtClean="0">
                <a:solidFill>
                  <a:srgbClr val="FFFF00"/>
                </a:solidFill>
              </a:rPr>
              <a:t>kezelés a „fuzzy” megoldás alátámasztására: </a:t>
            </a:r>
            <a:r>
              <a:rPr lang="hu-HU" u="sng" dirty="0">
                <a:solidFill>
                  <a:srgbClr val="FFFF00"/>
                </a:solidFill>
              </a:rPr>
              <a:t>a fogalmak </a:t>
            </a:r>
            <a:r>
              <a:rPr lang="hu-HU" u="sng">
                <a:solidFill>
                  <a:srgbClr val="FFFF00"/>
                </a:solidFill>
              </a:rPr>
              <a:t>elfogadható </a:t>
            </a:r>
            <a:r>
              <a:rPr lang="hu-HU" u="sng" smtClean="0">
                <a:solidFill>
                  <a:srgbClr val="FFFF00"/>
                </a:solidFill>
              </a:rPr>
              <a:t>élesítései</a:t>
            </a:r>
            <a:endParaRPr lang="hu-HU" u="sng" dirty="0">
              <a:solidFill>
                <a:srgbClr val="FFFF00"/>
              </a:solidFill>
            </a:endParaRPr>
          </a:p>
          <a:p>
            <a:r>
              <a:rPr lang="hu-HU" dirty="0">
                <a:solidFill>
                  <a:srgbClr val="FFFF00"/>
                </a:solidFill>
              </a:rPr>
              <a:t>Ha az „átmeneti sávban” önkényesen kijelölünk egy határt, ahonnan a homokszem-halmazok kupacot alkotnak, ez </a:t>
            </a:r>
            <a:r>
              <a:rPr lang="hu-HU" dirty="0" smtClean="0">
                <a:solidFill>
                  <a:srgbClr val="FFFF00"/>
                </a:solidFill>
              </a:rPr>
              <a:t>egy elfogadható élesítés.</a:t>
            </a:r>
          </a:p>
          <a:p>
            <a:r>
              <a:rPr lang="hu-HU" dirty="0" smtClean="0">
                <a:solidFill>
                  <a:srgbClr val="FFFF00"/>
                </a:solidFill>
              </a:rPr>
              <a:t>Igazak azok a mondatok, amelyek minden elfogadható élesítésben igazak, hamisak azok, amelyek minden elfogadható élesítésben hamisak, igazságérték nélküliek azok, amelyek egyes elfogadható élesítésekben igazak, másokban hamisak. </a:t>
            </a:r>
          </a:p>
          <a:p>
            <a:r>
              <a:rPr lang="hu-HU" dirty="0" smtClean="0">
                <a:solidFill>
                  <a:srgbClr val="FFFF00"/>
                </a:solidFill>
              </a:rPr>
              <a:t>Az „</a:t>
            </a:r>
            <a:r>
              <a:rPr lang="hu-HU" i="1" dirty="0" smtClean="0">
                <a:solidFill>
                  <a:srgbClr val="FFFF00"/>
                </a:solidFill>
              </a:rPr>
              <a:t>n</a:t>
            </a:r>
            <a:r>
              <a:rPr lang="hu-HU" dirty="0" smtClean="0">
                <a:solidFill>
                  <a:srgbClr val="FFFF00"/>
                </a:solidFill>
              </a:rPr>
              <a:t> homokszem kupacot alkot vagy nem alkot kupacot” mondat minden élesítés mellett igaz lesz.</a:t>
            </a:r>
          </a:p>
          <a:p>
            <a:r>
              <a:rPr lang="hu-HU" dirty="0" smtClean="0">
                <a:solidFill>
                  <a:srgbClr val="FFFF00"/>
                </a:solidFill>
              </a:rPr>
              <a:t>Az I premisszának azok az esetei, amelyekben legalább az egyik szám a penumbrába esik, igazságérték nélküliek lesznek.</a:t>
            </a:r>
          </a:p>
        </p:txBody>
      </p:sp>
    </p:spTree>
    <p:extLst>
      <p:ext uri="{BB962C8B-B14F-4D97-AF65-F5344CB8AC3E}">
        <p14:creationId xmlns:p14="http://schemas.microsoft.com/office/powerpoint/2010/main" val="10294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467544" y="1196752"/>
            <a:ext cx="8280920" cy="3693319"/>
          </a:xfrm>
          <a:prstGeom prst="rect">
            <a:avLst/>
          </a:prstGeom>
        </p:spPr>
        <p:txBody>
          <a:bodyPr wrap="square">
            <a:spAutoFit/>
          </a:bodyPr>
          <a:lstStyle/>
          <a:p>
            <a:r>
              <a:rPr lang="hu-HU" dirty="0" smtClean="0">
                <a:solidFill>
                  <a:srgbClr val="FFFF00"/>
                </a:solidFill>
              </a:rPr>
              <a:t>Problémák </a:t>
            </a:r>
            <a:r>
              <a:rPr lang="hu-HU" dirty="0" smtClean="0">
                <a:solidFill>
                  <a:srgbClr val="FFFF00"/>
                </a:solidFill>
              </a:rPr>
              <a:t>ezzel a megközelítéssel:</a:t>
            </a:r>
          </a:p>
          <a:p>
            <a:r>
              <a:rPr lang="hu-HU" dirty="0" smtClean="0">
                <a:solidFill>
                  <a:srgbClr val="FFFF00"/>
                </a:solidFill>
              </a:rPr>
              <a:t>Ha </a:t>
            </a:r>
            <a:r>
              <a:rPr lang="hu-HU" dirty="0">
                <a:solidFill>
                  <a:srgbClr val="FFFF00"/>
                </a:solidFill>
              </a:rPr>
              <a:t>a penumbra valamelyik határát nézzük: jól van-e ez így?</a:t>
            </a:r>
          </a:p>
          <a:p>
            <a:r>
              <a:rPr lang="hu-HU" dirty="0">
                <a:solidFill>
                  <a:srgbClr val="FFFF00"/>
                </a:solidFill>
              </a:rPr>
              <a:t>Helyes-e, hogy a „P vagy nem P” alakú mondatok mindig igazak maradnak?</a:t>
            </a:r>
          </a:p>
          <a:p>
            <a:pPr lvl="1"/>
            <a:r>
              <a:rPr lang="hu-HU" dirty="0">
                <a:solidFill>
                  <a:srgbClr val="FFFF00"/>
                </a:solidFill>
              </a:rPr>
              <a:t>Másik lehetőség: az igazságérték nélküli eseteket nem klasszikus értékelésekből (elfogadható élesítések) vezetjük le, hanem alapadottságnak tekintjük, tehát eleve minden mondathoz három szemantikai érték valamelyikét rendeljük (igaz, hamis, igazságérték nélküli). Az értékrést pedig öröklődőnek tekintjük: ha egy összetett kijelentés valamelyik részkijelentése igazságérték nélküli, akkor az egész is az.  Ebben az esetben „P vagy nem P” csak gyenge értelemben logikai igazság: nem lehet hamis, de lehet igazságérték nélküli. </a:t>
            </a:r>
            <a:r>
              <a:rPr lang="hu-HU" dirty="0" smtClean="0">
                <a:solidFill>
                  <a:srgbClr val="FFFF00"/>
                </a:solidFill>
              </a:rPr>
              <a:t>(Ruzsa Imre értékréses logikája.)</a:t>
            </a:r>
          </a:p>
          <a:p>
            <a:r>
              <a:rPr lang="hu-HU" dirty="0" smtClean="0">
                <a:solidFill>
                  <a:srgbClr val="FFFF00"/>
                </a:solidFill>
              </a:rPr>
              <a:t>Elfogadható-e, hogy a penumbrának éles határa van?</a:t>
            </a:r>
          </a:p>
          <a:p>
            <a:r>
              <a:rPr lang="hu-HU" dirty="0" smtClean="0">
                <a:solidFill>
                  <a:srgbClr val="FFFF00"/>
                </a:solidFill>
              </a:rPr>
              <a:t>A fuzzy fogalmak általában másodrendben is fuzzyk. </a:t>
            </a:r>
            <a:endParaRPr lang="hu-HU" dirty="0">
              <a:solidFill>
                <a:srgbClr val="FFFF00"/>
              </a:solidFill>
            </a:endParaRPr>
          </a:p>
        </p:txBody>
      </p:sp>
    </p:spTree>
    <p:extLst>
      <p:ext uri="{BB962C8B-B14F-4D97-AF65-F5344CB8AC3E}">
        <p14:creationId xmlns:p14="http://schemas.microsoft.com/office/powerpoint/2010/main" val="35116715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427</TotalTime>
  <Words>1318</Words>
  <Application>Microsoft Office PowerPoint</Application>
  <PresentationFormat>Diavetítés a képernyőre (4:3 oldalarány)</PresentationFormat>
  <Paragraphs>93</Paragraphs>
  <Slides>12</Slides>
  <Notes>0</Notes>
  <HiddenSlides>0</HiddenSlides>
  <MMClips>0</MMClips>
  <ScaleCrop>false</ScaleCrop>
  <HeadingPairs>
    <vt:vector size="4" baseType="variant">
      <vt:variant>
        <vt:lpstr>Téma</vt:lpstr>
      </vt:variant>
      <vt:variant>
        <vt:i4>1</vt:i4>
      </vt:variant>
      <vt:variant>
        <vt:lpstr>Diacímek</vt:lpstr>
      </vt:variant>
      <vt:variant>
        <vt:i4>12</vt:i4>
      </vt:variant>
    </vt:vector>
  </HeadingPairs>
  <TitlesOfParts>
    <vt:vector size="13" baseType="lpstr">
      <vt:lpstr>Áramlás</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andras</dc:creator>
  <cp:lastModifiedBy>andras</cp:lastModifiedBy>
  <cp:revision>22</cp:revision>
  <dcterms:created xsi:type="dcterms:W3CDTF">2017-02-22T17:50:01Z</dcterms:created>
  <dcterms:modified xsi:type="dcterms:W3CDTF">2017-02-27T09:37:58Z</dcterms:modified>
</cp:coreProperties>
</file>