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1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dirty="0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599DAA-7115-47C5-BCEB-4E286626C24A}" type="datetimeFigureOut">
              <a:rPr lang="en-US" smtClean="0"/>
              <a:t>3/5/2017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EC884D-8E36-472E-9A21-8921D0D646F1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683568" y="889844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 smtClean="0">
                <a:solidFill>
                  <a:srgbClr val="FFFF00"/>
                </a:solidFill>
              </a:rPr>
              <a:t>A végtelen paradoxonjai</a:t>
            </a:r>
          </a:p>
          <a:p>
            <a:endParaRPr lang="hu-HU" u="sng" dirty="0" smtClean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Egy szállóban minden szoba tele van. Éjszaka beállít egy új vendég, és szobát kér. Meg tudja-e ezt oldani az éjszakai portás?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És ha a szállodában végtelen sok szoba van (Hilbert-szálló)?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És ha a Hilbert-szállóhoz érkezik egy busz végtelen sok vendéggel?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És ha végtelen sok busz érkezik végtelen sok vendéggel?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szultán minden nap betesz a kincstárába két aranytallért. Éjszaka jön egy tolvaj, és elvisz egy aranytallért. </a:t>
            </a:r>
            <a:r>
              <a:rPr lang="hu-HU" i="1" dirty="0" smtClean="0">
                <a:solidFill>
                  <a:srgbClr val="FFFF00"/>
                </a:solidFill>
              </a:rPr>
              <a:t>n</a:t>
            </a:r>
            <a:r>
              <a:rPr lang="hu-HU" dirty="0" smtClean="0">
                <a:solidFill>
                  <a:srgbClr val="FFFF00"/>
                </a:solidFill>
              </a:rPr>
              <a:t> nap után hány tallérja marad a szultánnak?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És végtelen sok nap után?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mozgó sorok paradoxonjában: igaz-e, hogy a fél egységnyi szakaszon ugyanannyi pont van, mint az egy egységnyin?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Bolzano: </a:t>
            </a:r>
            <a:r>
              <a:rPr lang="hu-HU" i="1" dirty="0" smtClean="0">
                <a:solidFill>
                  <a:srgbClr val="FFFF00"/>
                </a:solidFill>
              </a:rPr>
              <a:t>Paradoxien des Unendlichen</a:t>
            </a:r>
            <a:r>
              <a:rPr lang="hu-HU" dirty="0" smtClean="0">
                <a:solidFill>
                  <a:srgbClr val="FFFF00"/>
                </a:solidFill>
              </a:rPr>
              <a:t> (megj. 1953): ezeket a paradoxonokat nem lehet megoldani, mert a (valódi) rész mindig kisebb, mint az egész. (Euklidész)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Cantor (1850-es évek): ez az euklidészi axióma a végtelen sokaságokra nem igaz.</a:t>
            </a:r>
          </a:p>
        </p:txBody>
      </p:sp>
    </p:spTree>
    <p:extLst>
      <p:ext uri="{BB962C8B-B14F-4D97-AF65-F5344CB8AC3E}">
        <p14:creationId xmlns:p14="http://schemas.microsoft.com/office/powerpoint/2010/main" val="123637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836712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FFFF00"/>
                </a:solidFill>
              </a:rPr>
              <a:t>Két </a:t>
            </a:r>
            <a:r>
              <a:rPr lang="hu-HU" dirty="0" smtClean="0">
                <a:solidFill>
                  <a:srgbClr val="FFFF00"/>
                </a:solidFill>
              </a:rPr>
              <a:t>halmaz </a:t>
            </a:r>
            <a:r>
              <a:rPr lang="hu-HU" dirty="0">
                <a:solidFill>
                  <a:srgbClr val="FFFF00"/>
                </a:solidFill>
              </a:rPr>
              <a:t>„ugyanakkora”, ha kölcsönösen egyértelmű megfeleltetésbe hozhatók</a:t>
            </a:r>
            <a:r>
              <a:rPr lang="hu-HU" dirty="0" smtClean="0">
                <a:solidFill>
                  <a:srgbClr val="FFFF00"/>
                </a:solidFill>
              </a:rPr>
              <a:t>. (Akár végtelen, akár véges.)</a:t>
            </a:r>
            <a:endParaRPr lang="hu-HU" dirty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Cantor: vannak különböző nagyságú végtelenek.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Dedekind</a:t>
            </a:r>
            <a:r>
              <a:rPr lang="hu-HU" dirty="0">
                <a:solidFill>
                  <a:srgbClr val="FFFF00"/>
                </a:solidFill>
              </a:rPr>
              <a:t>, 1888: egy halmaz akkor és csak akkor végtelen, ha van olyan valódi része, amelyik ugyanakkora.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Más lehetséges megközelítés: egy halmaz akkor és csak akkor véges, ha egyenként le lehet számlálni, és egyszer elfogy.</a:t>
            </a:r>
          </a:p>
        </p:txBody>
      </p:sp>
    </p:spTree>
    <p:extLst>
      <p:ext uri="{BB962C8B-B14F-4D97-AF65-F5344CB8AC3E}">
        <p14:creationId xmlns:p14="http://schemas.microsoft.com/office/powerpoint/2010/main" val="185661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836712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 smtClean="0">
              <a:solidFill>
                <a:srgbClr val="FFFF00"/>
              </a:solidFill>
            </a:endParaRPr>
          </a:p>
          <a:p>
            <a:r>
              <a:rPr lang="hu-HU" u="sng" dirty="0" smtClean="0">
                <a:solidFill>
                  <a:srgbClr val="FFFF00"/>
                </a:solidFill>
              </a:rPr>
              <a:t>Szóritész a kopaszságról</a:t>
            </a:r>
            <a:endParaRPr lang="hu-HU" dirty="0" smtClean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Akinek százezer hajszála van, az nem kopasz. (K premissza)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Aki nem kopasz, és elveszít egyetlenegy hajszálat, attól még nem válik kopasszá.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(I premissza)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K1: Akinek 99 999 hajszála van, az nem kopasz. (K-ból és I-ből) 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K2: Akinek 99 998 hajszála van, az nem kopasz. (K1-ből és I-ből)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K99999: Akinek egy hajszála van, az nem kopasz.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K felállításának alapja: tkp. mindegy, hogy hány hajszálunk van, biztos, hogy véges sok van, azaz lefelé számlálással elérünk </a:t>
            </a:r>
            <a:r>
              <a:rPr lang="hu-HU" dirty="0" smtClean="0">
                <a:solidFill>
                  <a:srgbClr val="FFFF00"/>
                </a:solidFill>
                <a:sym typeface="Symbol"/>
              </a:rPr>
              <a:t>-ig.</a:t>
            </a:r>
          </a:p>
          <a:p>
            <a:r>
              <a:rPr lang="hu-HU" dirty="0" smtClean="0">
                <a:solidFill>
                  <a:srgbClr val="FFFF00"/>
                </a:solidFill>
                <a:sym typeface="Symbol"/>
              </a:rPr>
              <a:t>I: a hajszálak számát tekinthetjük gyakorlatilag végtelennek.</a:t>
            </a:r>
          </a:p>
          <a:p>
            <a:r>
              <a:rPr lang="hu-HU" dirty="0" smtClean="0">
                <a:solidFill>
                  <a:srgbClr val="FFFF00"/>
                </a:solidFill>
                <a:sym typeface="Symbol"/>
              </a:rPr>
              <a:t>A matematika ismer olyat, hogy I bármelyik esetét el lehet fogadni igaznak, és ebből nem feltétlenül következik, hogy I (mint univerzálisan kvantifikált mondat) igaz.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1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95536" y="692696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>
                <a:solidFill>
                  <a:srgbClr val="FFFF00"/>
                </a:solidFill>
              </a:rPr>
              <a:t>Newcomb-paradoxon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Előttünk van két doboz, A és B. Ezekbe egy nagyon megbízható </a:t>
            </a:r>
            <a:r>
              <a:rPr lang="hu-HU" dirty="0" smtClean="0">
                <a:solidFill>
                  <a:srgbClr val="FFFF00"/>
                </a:solidFill>
              </a:rPr>
              <a:t>jövendőmondó </a:t>
            </a:r>
            <a:r>
              <a:rPr lang="hu-HU" dirty="0" smtClean="0">
                <a:solidFill>
                  <a:srgbClr val="FFFF00"/>
                </a:solidFill>
              </a:rPr>
              <a:t>helyezett el pénzt, amihez úgy juthatunk, ha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>
                <a:solidFill>
                  <a:srgbClr val="FFFF00"/>
                </a:solidFill>
              </a:rPr>
              <a:t>m</a:t>
            </a:r>
            <a:r>
              <a:rPr lang="hu-HU" dirty="0" smtClean="0">
                <a:solidFill>
                  <a:srgbClr val="FFFF00"/>
                </a:solidFill>
              </a:rPr>
              <a:t>ind a két dobozt kinyitjuk, vagy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>
                <a:solidFill>
                  <a:srgbClr val="FFFF00"/>
                </a:solidFill>
              </a:rPr>
              <a:t>c</a:t>
            </a:r>
            <a:r>
              <a:rPr lang="hu-HU" dirty="0" smtClean="0">
                <a:solidFill>
                  <a:srgbClr val="FFFF00"/>
                </a:solidFill>
              </a:rPr>
              <a:t>sak a B dobozt nyitjuk ki.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 jövendőmondó tett ezer forintot az A dobozba,  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FF00"/>
                </a:solidFill>
              </a:rPr>
              <a:t>ha azt jósolta, hogy mind a két dobozt kinyitjuk, akkor B-be nem tett semmit,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>
                <a:solidFill>
                  <a:srgbClr val="FFFF00"/>
                </a:solidFill>
              </a:rPr>
              <a:t>ha azt jósolta, hogy csak a B-t nyitjuk ki, akkor abba egymilliót tett.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Melyik lehetséges lépést válasszuk?</a:t>
            </a:r>
          </a:p>
          <a:p>
            <a:endParaRPr lang="hu-HU" dirty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(I) Csak a B dobozt nyissuk ki. A </a:t>
            </a:r>
            <a:r>
              <a:rPr lang="hu-HU" dirty="0">
                <a:solidFill>
                  <a:srgbClr val="FFFF00"/>
                </a:solidFill>
              </a:rPr>
              <a:t>jövendőmondó </a:t>
            </a:r>
            <a:r>
              <a:rPr lang="hu-HU" dirty="0" smtClean="0">
                <a:solidFill>
                  <a:srgbClr val="FFFF00"/>
                </a:solidFill>
              </a:rPr>
              <a:t>tudta, hogy a B dobozt fogjuk kinyitni, ezért odatette az egymilliót. Nyertünk 1 000 </a:t>
            </a:r>
            <a:r>
              <a:rPr lang="hu-HU" dirty="0" smtClean="0">
                <a:solidFill>
                  <a:srgbClr val="FFFF00"/>
                </a:solidFill>
              </a:rPr>
              <a:t>000</a:t>
            </a:r>
            <a:r>
              <a:rPr lang="hu-HU" dirty="0" smtClean="0">
                <a:solidFill>
                  <a:srgbClr val="FFFF00"/>
                </a:solidFill>
              </a:rPr>
              <a:t> forintot.</a:t>
            </a:r>
          </a:p>
          <a:p>
            <a:endParaRPr lang="hu-HU" dirty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(II) Nyissuk ki mind a két dobozt. Nem tudhatjuk, hogy a </a:t>
            </a:r>
            <a:r>
              <a:rPr lang="hu-HU" dirty="0">
                <a:solidFill>
                  <a:srgbClr val="FFFF00"/>
                </a:solidFill>
              </a:rPr>
              <a:t>jövendőmondó</a:t>
            </a:r>
            <a:r>
              <a:rPr lang="hu-HU" dirty="0" smtClean="0">
                <a:solidFill>
                  <a:srgbClr val="FFFF00"/>
                </a:solidFill>
              </a:rPr>
              <a:t> mit jósolt, de ha ezt jósolta, még mindig jobban járunk 1000 forinttal, ha így járunk el, mint ha csak az üres B-t nyitnánk ki. Ha meg azt jósolta, hogy a B-t fogjuk kinyitni (pl. azért, mert az előbbi gondolatmenetet tulajdonítja nekünk) akkor most jól kicseleztük, és egy ezressel többet nyertünk. tehát így mind a két esetben jobban járunk.</a:t>
            </a:r>
          </a:p>
        </p:txBody>
      </p:sp>
    </p:spTree>
    <p:extLst>
      <p:ext uri="{BB962C8B-B14F-4D97-AF65-F5344CB8AC3E}">
        <p14:creationId xmlns:p14="http://schemas.microsoft.com/office/powerpoint/2010/main" val="189410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1152208"/>
            <a:ext cx="8136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>
                <a:solidFill>
                  <a:srgbClr val="FFFF00"/>
                </a:solidFill>
              </a:rPr>
              <a:t>Az (I) döntésről</a:t>
            </a:r>
          </a:p>
          <a:p>
            <a:endParaRPr lang="hu-HU" u="sng" dirty="0" smtClean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Ha a jövendőmondó abszolút megbízható, azaz lehetetlenség olyan szcenárió, amikor nem találja el, akkor biztos, hogy az (I) döntés a helyes. De ennek – úgy látszik – elég vad metafizikai következményei vannak. </a:t>
            </a:r>
          </a:p>
          <a:p>
            <a:endParaRPr lang="hu-HU" dirty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Ha feltételezzük, hogy létezik tévedhetetlen jövendőmondó, ez azt jelenti-e, hogy a cselekedeteink teljesen determináltak, „valójában” nem döntünk.</a:t>
            </a:r>
          </a:p>
          <a:p>
            <a:endParaRPr lang="hu-HU" dirty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Nem jelent-e ugyanez a feltételezés backward causationt?</a:t>
            </a:r>
          </a:p>
          <a:p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48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83568" y="1268760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FFFF00"/>
                </a:solidFill>
              </a:rPr>
              <a:t>Ha nem akarunk ekkora metafizikai csapdákba lépni, tegyük fel, hogy a jövendőmondó p valószínűséggel találja el a jövőt. </a:t>
            </a:r>
            <a:endParaRPr lang="hu-HU" dirty="0" smtClean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Ebben </a:t>
            </a:r>
            <a:r>
              <a:rPr lang="hu-HU" dirty="0">
                <a:solidFill>
                  <a:srgbClr val="FFFF00"/>
                </a:solidFill>
              </a:rPr>
              <a:t>az esetben az (I) döntés választásával a nyereségünk várható értéke </a:t>
            </a:r>
            <a:br>
              <a:rPr lang="hu-HU" dirty="0">
                <a:solidFill>
                  <a:srgbClr val="FFFF00"/>
                </a:solidFill>
              </a:rPr>
            </a:br>
            <a:r>
              <a:rPr lang="hu-HU" dirty="0">
                <a:solidFill>
                  <a:srgbClr val="FFFF00"/>
                </a:solidFill>
              </a:rPr>
              <a:t>p*1000000 + (1-p)*0</a:t>
            </a:r>
          </a:p>
          <a:p>
            <a:r>
              <a:rPr lang="hu-HU" dirty="0">
                <a:solidFill>
                  <a:srgbClr val="FFFF00"/>
                </a:solidFill>
              </a:rPr>
              <a:t>a (II) döntéssel pedig</a:t>
            </a:r>
          </a:p>
          <a:p>
            <a:r>
              <a:rPr lang="hu-HU" dirty="0">
                <a:solidFill>
                  <a:srgbClr val="FFFF00"/>
                </a:solidFill>
              </a:rPr>
              <a:t>p*1000 + (1-p)*</a:t>
            </a:r>
            <a:r>
              <a:rPr lang="hu-HU" dirty="0" smtClean="0">
                <a:solidFill>
                  <a:srgbClr val="FFFF00"/>
                </a:solidFill>
              </a:rPr>
              <a:t>1001000</a:t>
            </a:r>
            <a:endParaRPr lang="hu-HU" dirty="0">
              <a:solidFill>
                <a:srgbClr val="FFFF00"/>
              </a:solidFill>
            </a:endParaRPr>
          </a:p>
          <a:p>
            <a:r>
              <a:rPr lang="hu-HU" dirty="0">
                <a:solidFill>
                  <a:srgbClr val="FFFF00"/>
                </a:solidFill>
              </a:rPr>
              <a:t>Ez utóbbi mindig kisebb, mint az (I) stratégia várható értéke, hacsak p&gt;1/2.</a:t>
            </a:r>
          </a:p>
          <a:p>
            <a:r>
              <a:rPr lang="hu-HU" dirty="0">
                <a:solidFill>
                  <a:srgbClr val="FFFF00"/>
                </a:solidFill>
              </a:rPr>
              <a:t>A Várható Haszon Maximalizálásának stratégiája (VHM): </a:t>
            </a:r>
            <a:r>
              <a:rPr lang="hu-HU" u="sng" dirty="0">
                <a:solidFill>
                  <a:srgbClr val="FFFF00"/>
                </a:solidFill>
              </a:rPr>
              <a:t>ha</a:t>
            </a:r>
            <a:r>
              <a:rPr lang="hu-HU" dirty="0">
                <a:solidFill>
                  <a:srgbClr val="FFFF00"/>
                </a:solidFill>
              </a:rPr>
              <a:t> a lehetséges kimenetelekhez valószínűségeket tudunk rendelni, és </a:t>
            </a:r>
            <a:r>
              <a:rPr lang="hu-HU" u="sng" dirty="0">
                <a:solidFill>
                  <a:srgbClr val="FFFF00"/>
                </a:solidFill>
              </a:rPr>
              <a:t>ha</a:t>
            </a:r>
            <a:r>
              <a:rPr lang="hu-HU" dirty="0">
                <a:solidFill>
                  <a:srgbClr val="FFFF00"/>
                </a:solidFill>
              </a:rPr>
              <a:t> a várható haszon minden esetben numerikusan jellemezhető, akkor törekedjünk a várható érték maximalizálására. Ez az (I) döntést javasolja, hacsak a jövendőmondó  nem teljesen vaktában beszél.</a:t>
            </a:r>
          </a:p>
        </p:txBody>
      </p:sp>
    </p:spTree>
    <p:extLst>
      <p:ext uri="{BB962C8B-B14F-4D97-AF65-F5344CB8AC3E}">
        <p14:creationId xmlns:p14="http://schemas.microsoft.com/office/powerpoint/2010/main" val="199400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836712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u="sng" dirty="0" smtClean="0">
                <a:solidFill>
                  <a:srgbClr val="FFFF00"/>
                </a:solidFill>
              </a:rPr>
              <a:t>A (II) döntésről</a:t>
            </a:r>
          </a:p>
          <a:p>
            <a:endParaRPr lang="hu-HU" dirty="0" smtClean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A Dominancia stratégiája (D):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Van valahány lehetséges választásunk, és van egy ismeretlen tényezőnek több lehetséges kimenetele. Minden </a:t>
            </a:r>
            <a:r>
              <a:rPr lang="hu-HU" dirty="0" smtClean="0">
                <a:solidFill>
                  <a:srgbClr val="FFFF00"/>
                </a:solidFill>
              </a:rPr>
              <a:t>döntés-kimenetel-párhoz</a:t>
            </a:r>
            <a:r>
              <a:rPr lang="hu-HU" dirty="0" smtClean="0">
                <a:solidFill>
                  <a:srgbClr val="FFFF00"/>
                </a:solidFill>
              </a:rPr>
              <a:t> hozzá tartozik valamilyen hasznosság. Ezeknek nem kell numerikusan jellemezhetőnek lenni, elég, ha összehasonlíthatóak (hasznosabb – kevésbé hasznos).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Döntsünk úgy, hogy egyetlen lehetséges kimenetel esetén se járjunk rosszabbul, mint a többi lehetséges választásunk esetében, és legyen legalább egy kimenetel, amikor jobban járunk (ha van ilyen választásunk).</a:t>
            </a:r>
          </a:p>
          <a:p>
            <a:endParaRPr lang="hu-HU" dirty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Ez egyértelműen (II)</a:t>
            </a:r>
            <a:r>
              <a:rPr lang="hu-HU" dirty="0" smtClean="0">
                <a:solidFill>
                  <a:srgbClr val="FFFF00"/>
                </a:solidFill>
              </a:rPr>
              <a:t>-t</a:t>
            </a:r>
            <a:r>
              <a:rPr lang="hu-HU" dirty="0" smtClean="0">
                <a:solidFill>
                  <a:srgbClr val="FFFF00"/>
                </a:solidFill>
              </a:rPr>
              <a:t> javasolja.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Vagy legalábbis úgy látszik.</a:t>
            </a:r>
          </a:p>
          <a:p>
            <a:endParaRPr lang="hu-HU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94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9552" y="980728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FFFF00"/>
                </a:solidFill>
              </a:rPr>
              <a:t>Tekintsük két </a:t>
            </a:r>
            <a:r>
              <a:rPr lang="hu-HU" dirty="0">
                <a:solidFill>
                  <a:srgbClr val="FFFF00"/>
                </a:solidFill>
              </a:rPr>
              <a:t>lehetséges </a:t>
            </a:r>
            <a:r>
              <a:rPr lang="hu-HU" dirty="0" smtClean="0">
                <a:solidFill>
                  <a:srgbClr val="FFFF00"/>
                </a:solidFill>
              </a:rPr>
              <a:t>kimenetelnek most </a:t>
            </a:r>
            <a:r>
              <a:rPr lang="hu-HU" dirty="0">
                <a:solidFill>
                  <a:srgbClr val="FFFF00"/>
                </a:solidFill>
              </a:rPr>
              <a:t>nem az, hogy a jövendőmondó </a:t>
            </a:r>
            <a:r>
              <a:rPr lang="hu-HU" dirty="0" smtClean="0">
                <a:solidFill>
                  <a:srgbClr val="FFFF00"/>
                </a:solidFill>
              </a:rPr>
              <a:t>így vagy úgy </a:t>
            </a:r>
            <a:r>
              <a:rPr lang="hu-HU" dirty="0">
                <a:solidFill>
                  <a:srgbClr val="FFFF00"/>
                </a:solidFill>
              </a:rPr>
              <a:t>helyezte el a pénz, hanem </a:t>
            </a:r>
            <a:r>
              <a:rPr lang="hu-HU" dirty="0" smtClean="0">
                <a:solidFill>
                  <a:srgbClr val="FFFF00"/>
                </a:solidFill>
              </a:rPr>
              <a:t>hogy </a:t>
            </a:r>
            <a:r>
              <a:rPr lang="hu-HU" dirty="0">
                <a:solidFill>
                  <a:srgbClr val="FFFF00"/>
                </a:solidFill>
              </a:rPr>
              <a:t>tévedett, vagy nem tévedett.</a:t>
            </a:r>
          </a:p>
          <a:p>
            <a:r>
              <a:rPr lang="hu-HU" dirty="0">
                <a:solidFill>
                  <a:srgbClr val="FFFF00"/>
                </a:solidFill>
              </a:rPr>
              <a:t>Ha (II)</a:t>
            </a:r>
            <a:r>
              <a:rPr lang="hu-HU" dirty="0">
                <a:solidFill>
                  <a:srgbClr val="FFFF00"/>
                </a:solidFill>
              </a:rPr>
              <a:t>-t</a:t>
            </a:r>
            <a:r>
              <a:rPr lang="hu-HU" dirty="0">
                <a:solidFill>
                  <a:srgbClr val="FFFF00"/>
                </a:solidFill>
              </a:rPr>
              <a:t> döntöttük és a jövendőmondó eltalálta, akkor van 1000 forintunk.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Ha (II)</a:t>
            </a:r>
            <a:r>
              <a:rPr lang="hu-HU" dirty="0" smtClean="0">
                <a:solidFill>
                  <a:srgbClr val="FFFF00"/>
                </a:solidFill>
              </a:rPr>
              <a:t>-t</a:t>
            </a:r>
            <a:r>
              <a:rPr lang="hu-HU" dirty="0" smtClean="0">
                <a:solidFill>
                  <a:srgbClr val="FFFF00"/>
                </a:solidFill>
              </a:rPr>
              <a:t> döntünk és a jövendőmondó nem találta el, akkor van 1 001 000 forintunk.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Ha (I)</a:t>
            </a:r>
            <a:r>
              <a:rPr lang="hu-HU" dirty="0" smtClean="0">
                <a:solidFill>
                  <a:srgbClr val="FFFF00"/>
                </a:solidFill>
              </a:rPr>
              <a:t>-et</a:t>
            </a:r>
            <a:r>
              <a:rPr lang="hu-HU" dirty="0" smtClean="0">
                <a:solidFill>
                  <a:srgbClr val="FFFF00"/>
                </a:solidFill>
              </a:rPr>
              <a:t> döntünk és a jövendőmondó eltalálta, akkor van 1 000 </a:t>
            </a:r>
            <a:r>
              <a:rPr lang="hu-HU" dirty="0" smtClean="0">
                <a:solidFill>
                  <a:srgbClr val="FFFF00"/>
                </a:solidFill>
              </a:rPr>
              <a:t>000</a:t>
            </a:r>
            <a:r>
              <a:rPr lang="hu-HU" dirty="0" smtClean="0">
                <a:solidFill>
                  <a:srgbClr val="FFFF00"/>
                </a:solidFill>
              </a:rPr>
              <a:t> forintunk.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Ha (I)</a:t>
            </a:r>
            <a:r>
              <a:rPr lang="hu-HU" dirty="0" smtClean="0">
                <a:solidFill>
                  <a:srgbClr val="FFFF00"/>
                </a:solidFill>
              </a:rPr>
              <a:t>-et</a:t>
            </a:r>
            <a:r>
              <a:rPr lang="hu-HU" dirty="0" smtClean="0">
                <a:solidFill>
                  <a:srgbClr val="FFFF00"/>
                </a:solidFill>
              </a:rPr>
              <a:t> döntünk és a jövendőmondó nem találta el, akkor van 0 forintunk.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Tehát ha a jövendőmondó eltalálta, akkor az (I) döntés a kedvezőbb, ha viszont nem találta el, akkor a (II).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Azaz nincs a D stratégiának megfelelő döntés.</a:t>
            </a:r>
          </a:p>
          <a:p>
            <a:endParaRPr lang="hu-HU" dirty="0">
              <a:solidFill>
                <a:srgbClr val="FFFF00"/>
              </a:solidFill>
            </a:endParaRPr>
          </a:p>
          <a:p>
            <a:r>
              <a:rPr lang="hu-HU" dirty="0" smtClean="0">
                <a:solidFill>
                  <a:srgbClr val="FFFF00"/>
                </a:solidFill>
              </a:rPr>
              <a:t>VHM vagy D a racionális stratégia?</a:t>
            </a:r>
          </a:p>
          <a:p>
            <a:r>
              <a:rPr lang="hu-HU" dirty="0" smtClean="0">
                <a:solidFill>
                  <a:srgbClr val="FFFF00"/>
                </a:solidFill>
              </a:rPr>
              <a:t>D-hez az adott példában mi a kimenetelek helyes meghatározása?</a:t>
            </a:r>
            <a:endParaRPr lang="hu-H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6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3573</TotalTime>
  <Words>940</Words>
  <Application>Microsoft Office PowerPoint</Application>
  <PresentationFormat>Diavetítés a képernyőre (4:3 oldalarány)</PresentationFormat>
  <Paragraphs>69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andras</dc:creator>
  <cp:lastModifiedBy>andras</cp:lastModifiedBy>
  <cp:revision>18</cp:revision>
  <dcterms:created xsi:type="dcterms:W3CDTF">2017-02-27T09:33:00Z</dcterms:created>
  <dcterms:modified xsi:type="dcterms:W3CDTF">2017-03-05T16:43:51Z</dcterms:modified>
</cp:coreProperties>
</file>