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3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ate Placeholder 29"/>
          <p:cNvSpPr>
            <a:spLocks noGrp="1"/>
          </p:cNvSpPr>
          <p:nvPr>
            <p:ph type="dt" sz="half" idx="10"/>
          </p:nvPr>
        </p:nvSpPr>
        <p:spPr/>
        <p:txBody>
          <a:bodyPr/>
          <a:lstStyle/>
          <a:p>
            <a:fld id="{F7DECB4C-393D-41F4-BDCC-A93744D9EB0F}" type="datetimeFigureOut">
              <a:rPr lang="en-US" smtClean="0"/>
              <a:t>3/9/2017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F7DECB4C-393D-41F4-BDCC-A93744D9EB0F}"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F7DECB4C-393D-41F4-BDCC-A93744D9EB0F}"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Content Placeholder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F7DECB4C-393D-41F4-BDCC-A93744D9EB0F}"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ate Placeholder 3"/>
          <p:cNvSpPr>
            <a:spLocks noGrp="1"/>
          </p:cNvSpPr>
          <p:nvPr>
            <p:ph type="dt" sz="half" idx="10"/>
          </p:nvPr>
        </p:nvSpPr>
        <p:spPr/>
        <p:txBody>
          <a:bodyPr/>
          <a:lstStyle/>
          <a:p>
            <a:fld id="{F7DECB4C-393D-41F4-BDCC-A93744D9EB0F}"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F7DECB4C-393D-41F4-BDCC-A93744D9EB0F}"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ate Placeholder 6"/>
          <p:cNvSpPr>
            <a:spLocks noGrp="1"/>
          </p:cNvSpPr>
          <p:nvPr>
            <p:ph type="dt" sz="half" idx="10"/>
          </p:nvPr>
        </p:nvSpPr>
        <p:spPr/>
        <p:txBody>
          <a:bodyPr/>
          <a:lstStyle/>
          <a:p>
            <a:fld id="{F7DECB4C-393D-41F4-BDCC-A93744D9EB0F}" type="datetimeFigureOut">
              <a:rPr lang="en-US" smtClean="0"/>
              <a:t>3/9/2017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ate Placeholder 2"/>
          <p:cNvSpPr>
            <a:spLocks noGrp="1"/>
          </p:cNvSpPr>
          <p:nvPr>
            <p:ph type="dt" sz="half" idx="10"/>
          </p:nvPr>
        </p:nvSpPr>
        <p:spPr/>
        <p:txBody>
          <a:bodyPr/>
          <a:lstStyle/>
          <a:p>
            <a:fld id="{F7DECB4C-393D-41F4-BDCC-A93744D9EB0F}" type="datetimeFigureOut">
              <a:rPr lang="en-US" smtClean="0"/>
              <a:t>3/9/2017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ECB4C-393D-41F4-BDCC-A93744D9EB0F}" type="datetimeFigureOut">
              <a:rPr lang="en-US" smtClean="0"/>
              <a:t>3/9/2017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F7DECB4C-393D-41F4-BDCC-A93744D9EB0F}"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E6CE2-F11D-4E91-875E-780C6A79269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ate Placeholder 4"/>
          <p:cNvSpPr>
            <a:spLocks noGrp="1"/>
          </p:cNvSpPr>
          <p:nvPr>
            <p:ph type="dt" sz="half" idx="10"/>
          </p:nvPr>
        </p:nvSpPr>
        <p:spPr/>
        <p:txBody>
          <a:bodyPr/>
          <a:lstStyle/>
          <a:p>
            <a:fld id="{F7DECB4C-393D-41F4-BDCC-A93744D9EB0F}"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7E6CE2-F11D-4E91-875E-780C6A79269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7DECB4C-393D-41F4-BDCC-A93744D9EB0F}" type="datetimeFigureOut">
              <a:rPr lang="en-US" smtClean="0"/>
              <a:t>3/9/2017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7E6CE2-F11D-4E91-875E-780C6A79269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692696"/>
            <a:ext cx="8280920" cy="5355312"/>
          </a:xfrm>
          <a:prstGeom prst="rect">
            <a:avLst/>
          </a:prstGeom>
          <a:noFill/>
        </p:spPr>
        <p:txBody>
          <a:bodyPr wrap="square" rtlCol="0">
            <a:spAutoFit/>
          </a:bodyPr>
          <a:lstStyle/>
          <a:p>
            <a:r>
              <a:rPr lang="hu-HU" u="sng" dirty="0" smtClean="0">
                <a:solidFill>
                  <a:srgbClr val="FFFF00"/>
                </a:solidFill>
              </a:rPr>
              <a:t>Newcomb-paradoxon</a:t>
            </a:r>
          </a:p>
          <a:p>
            <a:r>
              <a:rPr lang="hu-HU" dirty="0" smtClean="0">
                <a:solidFill>
                  <a:srgbClr val="FFFF00"/>
                </a:solidFill>
              </a:rPr>
              <a:t>Előttünk van két doboz, A és B. Ezekbe egy nagyon megbízható jövendőmondó helyezett el pénzt, amihez úgy juthatunk, ha </a:t>
            </a:r>
          </a:p>
          <a:p>
            <a:pPr marL="342900" indent="-342900">
              <a:buFont typeface="+mj-lt"/>
              <a:buAutoNum type="arabicPeriod"/>
            </a:pPr>
            <a:r>
              <a:rPr lang="hu-HU" dirty="0">
                <a:solidFill>
                  <a:srgbClr val="FFFF00"/>
                </a:solidFill>
              </a:rPr>
              <a:t>m</a:t>
            </a:r>
            <a:r>
              <a:rPr lang="hu-HU" dirty="0" smtClean="0">
                <a:solidFill>
                  <a:srgbClr val="FFFF00"/>
                </a:solidFill>
              </a:rPr>
              <a:t>ind a két dobozt kinyitjuk, vagy</a:t>
            </a:r>
          </a:p>
          <a:p>
            <a:pPr marL="342900" indent="-342900">
              <a:buFont typeface="+mj-lt"/>
              <a:buAutoNum type="arabicPeriod"/>
            </a:pPr>
            <a:r>
              <a:rPr lang="hu-HU" dirty="0">
                <a:solidFill>
                  <a:srgbClr val="FFFF00"/>
                </a:solidFill>
              </a:rPr>
              <a:t>c</a:t>
            </a:r>
            <a:r>
              <a:rPr lang="hu-HU" dirty="0" smtClean="0">
                <a:solidFill>
                  <a:srgbClr val="FFFF00"/>
                </a:solidFill>
              </a:rPr>
              <a:t>sak a B dobozt nyitjuk ki.</a:t>
            </a:r>
          </a:p>
          <a:p>
            <a:r>
              <a:rPr lang="hu-HU" dirty="0" smtClean="0">
                <a:solidFill>
                  <a:srgbClr val="FFFF00"/>
                </a:solidFill>
              </a:rPr>
              <a:t>A jövendőmondó tett ezer forintot az A dobozba,  </a:t>
            </a:r>
          </a:p>
          <a:p>
            <a:pPr marL="342900" indent="-342900">
              <a:buFont typeface="+mj-lt"/>
              <a:buAutoNum type="arabicPeriod"/>
            </a:pPr>
            <a:r>
              <a:rPr lang="hu-HU" dirty="0" smtClean="0">
                <a:solidFill>
                  <a:srgbClr val="FFFF00"/>
                </a:solidFill>
              </a:rPr>
              <a:t>ha azt jósolta, hogy mind a két dobozt kinyitjuk, akkor B-be nem tett semmit,</a:t>
            </a:r>
          </a:p>
          <a:p>
            <a:pPr marL="342900" indent="-342900">
              <a:buFont typeface="+mj-lt"/>
              <a:buAutoNum type="arabicPeriod"/>
            </a:pPr>
            <a:r>
              <a:rPr lang="hu-HU" dirty="0" smtClean="0">
                <a:solidFill>
                  <a:srgbClr val="FFFF00"/>
                </a:solidFill>
              </a:rPr>
              <a:t>ha azt jósolta, hogy csak a B-t nyitjuk ki, akkor abba egymilliót tett.</a:t>
            </a:r>
          </a:p>
          <a:p>
            <a:r>
              <a:rPr lang="hu-HU" dirty="0" smtClean="0">
                <a:solidFill>
                  <a:srgbClr val="FFFF00"/>
                </a:solidFill>
              </a:rPr>
              <a:t>Melyik lehetséges lépést válasszuk?</a:t>
            </a:r>
          </a:p>
          <a:p>
            <a:endParaRPr lang="hu-HU" dirty="0">
              <a:solidFill>
                <a:srgbClr val="FFFF00"/>
              </a:solidFill>
            </a:endParaRPr>
          </a:p>
          <a:p>
            <a:r>
              <a:rPr lang="hu-HU" dirty="0" smtClean="0">
                <a:solidFill>
                  <a:srgbClr val="FFFF00"/>
                </a:solidFill>
              </a:rPr>
              <a:t>(I) Csak a B dobozt nyissuk ki. A </a:t>
            </a:r>
            <a:r>
              <a:rPr lang="hu-HU" dirty="0">
                <a:solidFill>
                  <a:srgbClr val="FFFF00"/>
                </a:solidFill>
              </a:rPr>
              <a:t>jövendőmondó </a:t>
            </a:r>
            <a:r>
              <a:rPr lang="hu-HU" dirty="0" smtClean="0">
                <a:solidFill>
                  <a:srgbClr val="FFFF00"/>
                </a:solidFill>
              </a:rPr>
              <a:t>tudta, hogy a B dobozt fogjuk kinyitni, ezért odatette az egymilliót. Nyertünk 1 000 000 forintot.</a:t>
            </a:r>
          </a:p>
          <a:p>
            <a:endParaRPr lang="hu-HU" dirty="0">
              <a:solidFill>
                <a:srgbClr val="FFFF00"/>
              </a:solidFill>
            </a:endParaRPr>
          </a:p>
          <a:p>
            <a:r>
              <a:rPr lang="hu-HU" dirty="0" smtClean="0">
                <a:solidFill>
                  <a:srgbClr val="FFFF00"/>
                </a:solidFill>
              </a:rPr>
              <a:t>(II) Nyissuk ki mind a két dobozt. Nem tudhatjuk, hogy a </a:t>
            </a:r>
            <a:r>
              <a:rPr lang="hu-HU" dirty="0">
                <a:solidFill>
                  <a:srgbClr val="FFFF00"/>
                </a:solidFill>
              </a:rPr>
              <a:t>jövendőmondó</a:t>
            </a:r>
            <a:r>
              <a:rPr lang="hu-HU" dirty="0" smtClean="0">
                <a:solidFill>
                  <a:srgbClr val="FFFF00"/>
                </a:solidFill>
              </a:rPr>
              <a:t> mit jósolt, de ha ezt jósolta, még mindig jobban járunk 1000 forinttal, ha így járunk el, mint ha csak az üres B-t nyitnánk ki. Ha meg azt jósolta, hogy a B-t fogjuk kinyitni (pl. azért, mert az előbbi gondolatmenetet tulajdonítja nekünk) akkor most jól kicseleztük, és egy ezressel többet nyertünk. tehát így mind a két esetben jobban járunk.</a:t>
            </a:r>
          </a:p>
        </p:txBody>
      </p:sp>
    </p:spTree>
    <p:extLst>
      <p:ext uri="{BB962C8B-B14F-4D97-AF65-F5344CB8AC3E}">
        <p14:creationId xmlns:p14="http://schemas.microsoft.com/office/powerpoint/2010/main" val="357491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11560" y="908720"/>
            <a:ext cx="7920880" cy="5355312"/>
          </a:xfrm>
          <a:prstGeom prst="rect">
            <a:avLst/>
          </a:prstGeom>
          <a:noFill/>
        </p:spPr>
        <p:txBody>
          <a:bodyPr wrap="square" rtlCol="0">
            <a:spAutoFit/>
          </a:bodyPr>
          <a:lstStyle/>
          <a:p>
            <a:r>
              <a:rPr lang="hu-HU" u="sng" dirty="0" smtClean="0">
                <a:solidFill>
                  <a:srgbClr val="FFFF00"/>
                </a:solidFill>
              </a:rPr>
              <a:t>Fogolydilemma</a:t>
            </a:r>
          </a:p>
          <a:p>
            <a:r>
              <a:rPr lang="hu-HU" dirty="0" smtClean="0">
                <a:solidFill>
                  <a:srgbClr val="FFFF00"/>
                </a:solidFill>
              </a:rPr>
              <a:t>Jóskát és Pistát letartóztatják kábítószerezésért. </a:t>
            </a:r>
          </a:p>
          <a:p>
            <a:r>
              <a:rPr lang="hu-HU" dirty="0" smtClean="0">
                <a:solidFill>
                  <a:srgbClr val="FFFF00"/>
                </a:solidFill>
              </a:rPr>
              <a:t>Ha egyikük sem vall, akkor az ügyész nem tud bizonyítani, de lecsukatja őket egy-egy évre garázdaságért.</a:t>
            </a:r>
          </a:p>
          <a:p>
            <a:r>
              <a:rPr lang="hu-HU" dirty="0" smtClean="0">
                <a:solidFill>
                  <a:srgbClr val="FFFF00"/>
                </a:solidFill>
              </a:rPr>
              <a:t>Ha mindketten vallanak, kapnak öt-öt évet.</a:t>
            </a:r>
          </a:p>
          <a:p>
            <a:r>
              <a:rPr lang="hu-HU" dirty="0" smtClean="0">
                <a:solidFill>
                  <a:srgbClr val="FFFF00"/>
                </a:solidFill>
              </a:rPr>
              <a:t>Ha csak egyikük vall, akkor azt, aki vall, elengedik, de a másik tíz évet kap.</a:t>
            </a:r>
          </a:p>
          <a:p>
            <a:r>
              <a:rPr lang="hu-HU" dirty="0" smtClean="0">
                <a:solidFill>
                  <a:srgbClr val="FFFF00"/>
                </a:solidFill>
              </a:rPr>
              <a:t>Mit tennénk Jóska helyében?</a:t>
            </a:r>
          </a:p>
          <a:p>
            <a:endParaRPr lang="hu-HU" dirty="0">
              <a:solidFill>
                <a:srgbClr val="FFFF00"/>
              </a:solidFill>
            </a:endParaRPr>
          </a:p>
          <a:p>
            <a:r>
              <a:rPr lang="hu-HU" dirty="0" smtClean="0">
                <a:solidFill>
                  <a:srgbClr val="FFFF00"/>
                </a:solidFill>
              </a:rPr>
              <a:t>Vallanánk, mert ha nem vallunk, Pista a vallomással el tudja érni, hogy büntetlenül szabaduljon, mi meg kapunk tíz évet. Mivel feltételezzük, hogy ő is hasonlóan gondolkodik, megjósolhatjuk, hogy öt évet fogunk kapni.</a:t>
            </a:r>
          </a:p>
          <a:p>
            <a:endParaRPr lang="hu-HU" dirty="0">
              <a:solidFill>
                <a:srgbClr val="FFFF00"/>
              </a:solidFill>
            </a:endParaRPr>
          </a:p>
          <a:p>
            <a:r>
              <a:rPr lang="hu-HU" dirty="0" smtClean="0">
                <a:solidFill>
                  <a:srgbClr val="FFFF00"/>
                </a:solidFill>
              </a:rPr>
              <a:t>Nem vallanánk, mert feltételezzük, hogy Pista is hasonlóan gondolkodik, és felismeri, hogy ha egyikünk se vall, mindketten jobban járunk, mint ha mindketten vallanánk.</a:t>
            </a:r>
          </a:p>
          <a:p>
            <a:endParaRPr lang="hu-HU" dirty="0">
              <a:solidFill>
                <a:srgbClr val="FFFF00"/>
              </a:solidFill>
            </a:endParaRPr>
          </a:p>
          <a:p>
            <a:r>
              <a:rPr lang="hu-HU" dirty="0" smtClean="0">
                <a:solidFill>
                  <a:srgbClr val="FFFF00"/>
                </a:solidFill>
              </a:rPr>
              <a:t>De akkor mégis inkább valljunk, mert az előző gondolatmenet szerint Pista rá fog jönni, hogy az a jó, ha nem vall(unk), és így vallomást téve rásózhatjuk a tíz évet, mi meg elsétálunk.</a:t>
            </a:r>
            <a:endParaRPr lang="hu-HU" dirty="0">
              <a:solidFill>
                <a:srgbClr val="FFFF00"/>
              </a:solidFill>
            </a:endParaRPr>
          </a:p>
        </p:txBody>
      </p:sp>
    </p:spTree>
    <p:extLst>
      <p:ext uri="{BB962C8B-B14F-4D97-AF65-F5344CB8AC3E}">
        <p14:creationId xmlns:p14="http://schemas.microsoft.com/office/powerpoint/2010/main" val="92973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908720"/>
            <a:ext cx="8352928" cy="5355312"/>
          </a:xfrm>
          <a:prstGeom prst="rect">
            <a:avLst/>
          </a:prstGeom>
          <a:noFill/>
        </p:spPr>
        <p:txBody>
          <a:bodyPr wrap="square" rtlCol="0">
            <a:spAutoFit/>
          </a:bodyPr>
          <a:lstStyle/>
          <a:p>
            <a:r>
              <a:rPr lang="hu-HU" dirty="0" smtClean="0">
                <a:solidFill>
                  <a:srgbClr val="FFFF00"/>
                </a:solidFill>
              </a:rPr>
              <a:t>VHM stratégia: mérjük a hasznosságot a letöltendő évek számának ellentettjével.</a:t>
            </a:r>
          </a:p>
          <a:p>
            <a:r>
              <a:rPr lang="hu-HU" dirty="0" smtClean="0">
                <a:solidFill>
                  <a:srgbClr val="FFFF00"/>
                </a:solidFill>
              </a:rPr>
              <a:t>Ha  az előzőek után fogalmunk sincs, hogy Pista mit fog csinálni, vegyük 0,5 valószínűségűnek azt is, ha vallomást tesz, azt is, ha nem.</a:t>
            </a:r>
          </a:p>
          <a:p>
            <a:r>
              <a:rPr lang="hu-HU" dirty="0" smtClean="0">
                <a:solidFill>
                  <a:srgbClr val="FFFF00"/>
                </a:solidFill>
              </a:rPr>
              <a:t>Vallunk: -5*0,5 + 0*0,5 = -2,5 (várhatóan 2,5 évet </a:t>
            </a:r>
            <a:r>
              <a:rPr lang="hu-HU" smtClean="0">
                <a:solidFill>
                  <a:srgbClr val="FFFF00"/>
                </a:solidFill>
              </a:rPr>
              <a:t>töltünk börtönben).</a:t>
            </a:r>
            <a:endParaRPr lang="hu-HU" dirty="0" smtClean="0">
              <a:solidFill>
                <a:srgbClr val="FFFF00"/>
              </a:solidFill>
            </a:endParaRPr>
          </a:p>
          <a:p>
            <a:r>
              <a:rPr lang="hu-HU" dirty="0" smtClean="0">
                <a:solidFill>
                  <a:srgbClr val="FFFF00"/>
                </a:solidFill>
              </a:rPr>
              <a:t>Nem vallunk: -10*0,5 + -1*05= </a:t>
            </a:r>
            <a:r>
              <a:rPr lang="hu-HU" smtClean="0">
                <a:solidFill>
                  <a:srgbClr val="FFFF00"/>
                </a:solidFill>
              </a:rPr>
              <a:t>-5,5.</a:t>
            </a:r>
            <a:endParaRPr lang="hu-HU" dirty="0" smtClean="0">
              <a:solidFill>
                <a:srgbClr val="FFFF00"/>
              </a:solidFill>
            </a:endParaRPr>
          </a:p>
          <a:p>
            <a:endParaRPr lang="hu-HU" dirty="0">
              <a:solidFill>
                <a:srgbClr val="FFFF00"/>
              </a:solidFill>
            </a:endParaRPr>
          </a:p>
          <a:p>
            <a:r>
              <a:rPr lang="hu-HU" dirty="0" smtClean="0">
                <a:solidFill>
                  <a:srgbClr val="FFFF00"/>
                </a:solidFill>
              </a:rPr>
              <a:t>D stratégia: ha vallunk, akkor : </a:t>
            </a:r>
          </a:p>
          <a:p>
            <a:r>
              <a:rPr lang="hu-HU" dirty="0" smtClean="0">
                <a:solidFill>
                  <a:srgbClr val="FFFF00"/>
                </a:solidFill>
              </a:rPr>
              <a:t>Ha ő is vall, jobban járunk, mint ha nem vallanánk (mert 5 évet kapunk 10 helyett).</a:t>
            </a:r>
          </a:p>
          <a:p>
            <a:r>
              <a:rPr lang="hu-HU" dirty="0" smtClean="0">
                <a:solidFill>
                  <a:srgbClr val="FFFF00"/>
                </a:solidFill>
              </a:rPr>
              <a:t>Ha ő nem vall, akkor is jobban járunk, mint ha nem vallanánk, mert 0 évet kapunk 1 helyett.</a:t>
            </a:r>
          </a:p>
          <a:p>
            <a:r>
              <a:rPr lang="hu-HU" dirty="0" smtClean="0">
                <a:solidFill>
                  <a:srgbClr val="FFFF00"/>
                </a:solidFill>
              </a:rPr>
              <a:t>Tehát D is egyértelműen a vallomás megtagadását javasolja.</a:t>
            </a:r>
          </a:p>
          <a:p>
            <a:endParaRPr lang="hu-HU" dirty="0">
              <a:solidFill>
                <a:srgbClr val="FFFF00"/>
              </a:solidFill>
            </a:endParaRPr>
          </a:p>
          <a:p>
            <a:r>
              <a:rPr lang="hu-HU" dirty="0" smtClean="0">
                <a:solidFill>
                  <a:srgbClr val="FFFF00"/>
                </a:solidFill>
              </a:rPr>
              <a:t>Viszont világos, hogy mindenki jobban jár, ha ezeknél az egyéni haszon optimalizálására törekvő stratégiák helyett kooperatív stratégiát választunk: megbízunk abban, hogy a másik nem fog bennünket 10 évre bevarratni azért, hogy elkerüljön 1 év börtönt, és nem vallunk.</a:t>
            </a:r>
          </a:p>
          <a:p>
            <a:endParaRPr lang="hu-HU" dirty="0">
              <a:solidFill>
                <a:srgbClr val="FFFF00"/>
              </a:solidFill>
            </a:endParaRPr>
          </a:p>
          <a:p>
            <a:r>
              <a:rPr lang="hu-HU" dirty="0" smtClean="0">
                <a:solidFill>
                  <a:srgbClr val="FFFF00"/>
                </a:solidFill>
              </a:rPr>
              <a:t>Jó hír (számítógépes szimuláció): a kooperatív stratégia tapasztalatból megtanulható.</a:t>
            </a:r>
            <a:endParaRPr lang="hu-HU" dirty="0">
              <a:solidFill>
                <a:srgbClr val="FFFF00"/>
              </a:solidFill>
            </a:endParaRPr>
          </a:p>
        </p:txBody>
      </p:sp>
    </p:spTree>
    <p:extLst>
      <p:ext uri="{BB962C8B-B14F-4D97-AF65-F5344CB8AC3E}">
        <p14:creationId xmlns:p14="http://schemas.microsoft.com/office/powerpoint/2010/main" val="222987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39552" y="836712"/>
            <a:ext cx="7920880" cy="5355312"/>
          </a:xfrm>
          <a:prstGeom prst="rect">
            <a:avLst/>
          </a:prstGeom>
          <a:noFill/>
        </p:spPr>
        <p:txBody>
          <a:bodyPr wrap="square" rtlCol="0">
            <a:spAutoFit/>
          </a:bodyPr>
          <a:lstStyle/>
          <a:p>
            <a:r>
              <a:rPr lang="hu-HU" u="sng" dirty="0" smtClean="0">
                <a:solidFill>
                  <a:srgbClr val="FFFF00"/>
                </a:solidFill>
              </a:rPr>
              <a:t>A közlegelő dilemmája</a:t>
            </a:r>
            <a:endParaRPr lang="hu-HU" dirty="0" smtClean="0">
              <a:solidFill>
                <a:srgbClr val="FFFF00"/>
              </a:solidFill>
            </a:endParaRPr>
          </a:p>
          <a:p>
            <a:r>
              <a:rPr lang="hu-HU" dirty="0" smtClean="0">
                <a:solidFill>
                  <a:srgbClr val="FFFF00"/>
                </a:solidFill>
              </a:rPr>
              <a:t>A faluban tíz gazdának van két-két tehene. A legelő csak akkora, hogy tíz tehénnek van elegendő fű az optimális tejhozamhoz, tíz literhez. Ha tizenegy tehenet hajtanak ki rá, akkor már csak kilenc liter tejet fog adni mindegyik tehén, ha tizenkettőt, akkor csak nyolcat és így tovább. Ezért megállapodnak, hogy minden gazda csak az egyik tehenét hajtja ki, a másikat az istállóban tartja. Tekintsünk el a költségektől, mindenkinek annál jobb, minél több tejhez jut a legelőn legeltetett tehen(ek)től.</a:t>
            </a:r>
          </a:p>
          <a:p>
            <a:r>
              <a:rPr lang="hu-HU" dirty="0" smtClean="0">
                <a:solidFill>
                  <a:srgbClr val="FFFF00"/>
                </a:solidFill>
              </a:rPr>
              <a:t>Egy napon 1. gazda kihajtja a másik tehenét is. Így 18 liter tejet fog fejni. A többiek csak kilenc-kilencet.</a:t>
            </a:r>
          </a:p>
          <a:p>
            <a:r>
              <a:rPr lang="hu-HU" dirty="0" smtClean="0">
                <a:solidFill>
                  <a:srgbClr val="FFFF00"/>
                </a:solidFill>
              </a:rPr>
              <a:t>Ezért másnap 2. gazda kihajtja a másik tehenét is. Ő is jól jár, az előző naphoz képest 7 literrel. 8 litert ad mindegyik tehén.</a:t>
            </a:r>
          </a:p>
          <a:p>
            <a:r>
              <a:rPr lang="hu-HU" dirty="0" smtClean="0">
                <a:solidFill>
                  <a:srgbClr val="FFFF00"/>
                </a:solidFill>
              </a:rPr>
              <a:t>És így tovább.</a:t>
            </a:r>
          </a:p>
          <a:p>
            <a:r>
              <a:rPr lang="hu-HU" dirty="0" smtClean="0">
                <a:solidFill>
                  <a:srgbClr val="FFFF00"/>
                </a:solidFill>
              </a:rPr>
              <a:t>Az 5. napon az 5. gazda is kihajtja a második tehenét, és így a két tehéntől feji le azt a 10 liter tejet, amit eredetileg az egyik tehén adott volna.</a:t>
            </a:r>
          </a:p>
          <a:p>
            <a:r>
              <a:rPr lang="hu-HU" dirty="0" smtClean="0">
                <a:solidFill>
                  <a:srgbClr val="FFFF00"/>
                </a:solidFill>
              </a:rPr>
              <a:t>A 8. napon a 8. gazda is kihajtja a második tehenét. Még ő is jól járt, mert az előző napi 3 liter helyett 4 liter tejhez jut takarmányköltség nélkül.</a:t>
            </a:r>
          </a:p>
          <a:p>
            <a:r>
              <a:rPr lang="hu-HU" dirty="0" smtClean="0">
                <a:solidFill>
                  <a:srgbClr val="FFFF00"/>
                </a:solidFill>
              </a:rPr>
              <a:t>A 9. napon a 9. gazdának már nem éri meg kihajtani a második tehenét, mert így is, úgy is 2 liter tejhez jut.</a:t>
            </a:r>
          </a:p>
        </p:txBody>
      </p:sp>
    </p:spTree>
    <p:extLst>
      <p:ext uri="{BB962C8B-B14F-4D97-AF65-F5344CB8AC3E}">
        <p14:creationId xmlns:p14="http://schemas.microsoft.com/office/powerpoint/2010/main" val="81550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11560" y="836712"/>
            <a:ext cx="7992888" cy="2308324"/>
          </a:xfrm>
          <a:prstGeom prst="rect">
            <a:avLst/>
          </a:prstGeom>
          <a:noFill/>
        </p:spPr>
        <p:txBody>
          <a:bodyPr wrap="square" rtlCol="0">
            <a:spAutoFit/>
          </a:bodyPr>
          <a:lstStyle/>
          <a:p>
            <a:r>
              <a:rPr lang="hu-HU" dirty="0" smtClean="0">
                <a:solidFill>
                  <a:srgbClr val="FFFF00"/>
                </a:solidFill>
              </a:rPr>
              <a:t>Ha másképp paraméterezünk, akkor kicsit mások lesznek a számok. Pl. ha azt feltételezzük, hogy a fű 10*10=100 liter tejhez elég, és ez független attól, hány tehén között oszlik meg, akkor az lesz a mese vége, hogy a végén mind a tíz gazda két tehéntől feji le ugyanazt a 10 liter tejet, mint az elején egytől. A lényeg tehát nem változik.</a:t>
            </a:r>
          </a:p>
          <a:p>
            <a:endParaRPr lang="hu-HU" dirty="0" smtClean="0">
              <a:solidFill>
                <a:srgbClr val="FFFF00"/>
              </a:solidFill>
            </a:endParaRPr>
          </a:p>
          <a:p>
            <a:r>
              <a:rPr lang="hu-HU" dirty="0" smtClean="0">
                <a:solidFill>
                  <a:srgbClr val="FFFF00"/>
                </a:solidFill>
              </a:rPr>
              <a:t>Mindegyik gazda racionális döntést hozott, növelte a saját hasznát. Vagy mégse?</a:t>
            </a:r>
            <a:endParaRPr lang="hu-HU" dirty="0">
              <a:solidFill>
                <a:srgbClr val="FFFF00"/>
              </a:solidFill>
            </a:endParaRPr>
          </a:p>
        </p:txBody>
      </p:sp>
    </p:spTree>
    <p:extLst>
      <p:ext uri="{BB962C8B-B14F-4D97-AF65-F5344CB8AC3E}">
        <p14:creationId xmlns:p14="http://schemas.microsoft.com/office/powerpoint/2010/main" val="330126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889</Words>
  <Application>Microsoft Office PowerPoint</Application>
  <PresentationFormat>Diavetítés a képernyőre (4:3 oldalarány)</PresentationFormat>
  <Paragraphs>48</Paragraphs>
  <Slides>5</Slides>
  <Notes>0</Notes>
  <HiddenSlides>0</HiddenSlides>
  <MMClips>0</MMClips>
  <ScaleCrop>false</ScaleCrop>
  <HeadingPairs>
    <vt:vector size="4" baseType="variant">
      <vt:variant>
        <vt:lpstr>Téma</vt:lpstr>
      </vt:variant>
      <vt:variant>
        <vt:i4>1</vt:i4>
      </vt:variant>
      <vt:variant>
        <vt:lpstr>Diacímek</vt:lpstr>
      </vt:variant>
      <vt:variant>
        <vt:i4>5</vt:i4>
      </vt:variant>
    </vt:vector>
  </HeadingPairs>
  <TitlesOfParts>
    <vt:vector size="6" baseType="lpstr">
      <vt:lpstr>Áramlás</vt:lpstr>
      <vt:lpstr>PowerPoint bemutató</vt:lpstr>
      <vt:lpstr>PowerPoint bemutató</vt:lpstr>
      <vt:lpstr>PowerPoint bemutató</vt:lpstr>
      <vt:lpstr>PowerPoint bemutató</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andras</dc:creator>
  <cp:lastModifiedBy>andras</cp:lastModifiedBy>
  <cp:revision>2</cp:revision>
  <dcterms:created xsi:type="dcterms:W3CDTF">2017-03-05T16:39:59Z</dcterms:created>
  <dcterms:modified xsi:type="dcterms:W3CDTF">2017-03-09T18:19:06Z</dcterms:modified>
</cp:coreProperties>
</file>