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CD0DA-F0AC-44B7-B483-C3B656C8AA8B}" type="datetimeFigureOut">
              <a:rPr lang="hu-HU" smtClean="0"/>
              <a:t>2017.03.17.</a:t>
            </a:fld>
            <a:endParaRPr lang="hu-H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D58E-8B55-417D-8BC5-6B038B501CC4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CD0DA-F0AC-44B7-B483-C3B656C8AA8B}" type="datetimeFigureOut">
              <a:rPr lang="hu-HU" smtClean="0"/>
              <a:t>2017.03.17.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D58E-8B55-417D-8BC5-6B038B501CC4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CD0DA-F0AC-44B7-B483-C3B656C8AA8B}" type="datetimeFigureOut">
              <a:rPr lang="hu-HU" smtClean="0"/>
              <a:t>2017.03.17.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D58E-8B55-417D-8BC5-6B038B501CC4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CD0DA-F0AC-44B7-B483-C3B656C8AA8B}" type="datetimeFigureOut">
              <a:rPr lang="hu-HU" smtClean="0"/>
              <a:t>2017.03.17.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D58E-8B55-417D-8BC5-6B038B501CC4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CD0DA-F0AC-44B7-B483-C3B656C8AA8B}" type="datetimeFigureOut">
              <a:rPr lang="hu-HU" smtClean="0"/>
              <a:t>2017.03.17.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D58E-8B55-417D-8BC5-6B038B501CC4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CD0DA-F0AC-44B7-B483-C3B656C8AA8B}" type="datetimeFigureOut">
              <a:rPr lang="hu-HU" smtClean="0"/>
              <a:t>2017.03.17.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D58E-8B55-417D-8BC5-6B038B501CC4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CD0DA-F0AC-44B7-B483-C3B656C8AA8B}" type="datetimeFigureOut">
              <a:rPr lang="hu-HU" smtClean="0"/>
              <a:t>2017.03.17.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D58E-8B55-417D-8BC5-6B038B501CC4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CD0DA-F0AC-44B7-B483-C3B656C8AA8B}" type="datetimeFigureOut">
              <a:rPr lang="hu-HU" smtClean="0"/>
              <a:t>2017.03.17.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D58E-8B55-417D-8BC5-6B038B501CC4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CD0DA-F0AC-44B7-B483-C3B656C8AA8B}" type="datetimeFigureOut">
              <a:rPr lang="hu-HU" smtClean="0"/>
              <a:t>2017.03.17.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D58E-8B55-417D-8BC5-6B038B501CC4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CD0DA-F0AC-44B7-B483-C3B656C8AA8B}" type="datetimeFigureOut">
              <a:rPr lang="hu-HU" smtClean="0"/>
              <a:t>2017.03.17.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D58E-8B55-417D-8BC5-6B038B501CC4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CD0DA-F0AC-44B7-B483-C3B656C8AA8B}" type="datetimeFigureOut">
              <a:rPr lang="hu-HU" smtClean="0"/>
              <a:t>2017.03.17.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A8D58E-8B55-417D-8BC5-6B038B501CC4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dirty="0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7CD0DA-F0AC-44B7-B483-C3B656C8AA8B}" type="datetimeFigureOut">
              <a:rPr lang="hu-HU" smtClean="0"/>
              <a:t>2017.03.17.</a:t>
            </a:fld>
            <a:endParaRPr lang="hu-H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A8D58E-8B55-417D-8BC5-6B038B501CC4}" type="slidenum">
              <a:rPr lang="hu-HU" smtClean="0"/>
              <a:t>‹#›</a:t>
            </a:fld>
            <a:endParaRPr lang="hu-HU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11560" y="980728"/>
            <a:ext cx="820891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rgbClr val="FFFF00"/>
                </a:solidFill>
                <a:latin typeface="+mj-lt"/>
              </a:rPr>
              <a:t>Tudás- és konfirmációs paradoxonok</a:t>
            </a:r>
          </a:p>
          <a:p>
            <a:endParaRPr lang="hu-HU" sz="2400" dirty="0">
              <a:solidFill>
                <a:srgbClr val="FFFF00"/>
              </a:solidFill>
              <a:latin typeface="+mj-lt"/>
            </a:endParaRPr>
          </a:p>
          <a:p>
            <a:pPr marL="457200" indent="-457200">
              <a:buAutoNum type="arabicPeriod"/>
            </a:pPr>
            <a:r>
              <a:rPr lang="hu-HU" sz="2400" dirty="0" smtClean="0">
                <a:solidFill>
                  <a:srgbClr val="FFFF00"/>
                </a:solidFill>
                <a:latin typeface="+mj-lt"/>
              </a:rPr>
              <a:t>Hempel- avagy holló-paradoxon</a:t>
            </a:r>
          </a:p>
          <a:p>
            <a:r>
              <a:rPr lang="hu-HU" sz="2000" dirty="0" smtClean="0">
                <a:solidFill>
                  <a:srgbClr val="FFFF00"/>
                </a:solidFill>
              </a:rPr>
              <a:t>Hipotézis: Minden holló fekete</a:t>
            </a:r>
          </a:p>
          <a:p>
            <a:r>
              <a:rPr lang="hu-HU" sz="2000" dirty="0" smtClean="0">
                <a:solidFill>
                  <a:srgbClr val="FFFF00"/>
                </a:solidFill>
              </a:rPr>
              <a:t>Empirikus alap: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FFFF00"/>
                </a:solidFill>
              </a:rPr>
              <a:t>Eddig találkoztunk sok fekete hollóval.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FFFF00"/>
                </a:solidFill>
              </a:rPr>
              <a:t>Még nem találkoztunk olyan hollóval, amelyik nem fekete.</a:t>
            </a:r>
          </a:p>
          <a:p>
            <a:r>
              <a:rPr lang="hu-HU" sz="2000" dirty="0" smtClean="0">
                <a:solidFill>
                  <a:srgbClr val="FFFF00"/>
                </a:solidFill>
              </a:rPr>
              <a:t>(M)</a:t>
            </a:r>
            <a:r>
              <a:rPr lang="hu-HU" sz="2000" dirty="0" smtClean="0">
                <a:solidFill>
                  <a:srgbClr val="FFFF00"/>
                </a:solidFill>
              </a:rPr>
              <a:t>ódszertani</a:t>
            </a:r>
            <a:r>
              <a:rPr lang="hu-HU" sz="2000" dirty="0" smtClean="0">
                <a:solidFill>
                  <a:srgbClr val="FFFF00"/>
                </a:solidFill>
              </a:rPr>
              <a:t> tézis: újabb fekete hollók megfigyelése megerősíti (konfirmálja) a hipotézisünket.</a:t>
            </a:r>
          </a:p>
          <a:p>
            <a:r>
              <a:rPr lang="hu-HU" sz="2000" dirty="0" smtClean="0">
                <a:solidFill>
                  <a:srgbClr val="FFFF00"/>
                </a:solidFill>
              </a:rPr>
              <a:t>(L)</a:t>
            </a:r>
            <a:r>
              <a:rPr lang="hu-HU" sz="2000" dirty="0" smtClean="0">
                <a:solidFill>
                  <a:srgbClr val="FFFF00"/>
                </a:solidFill>
              </a:rPr>
              <a:t>ogikai</a:t>
            </a:r>
            <a:r>
              <a:rPr lang="hu-HU" sz="2000" dirty="0" smtClean="0">
                <a:solidFill>
                  <a:srgbClr val="FFFF00"/>
                </a:solidFill>
              </a:rPr>
              <a:t> tézis: logikailag ekvivalens állítások ugyanazt mondják a világról, tehát ami az egyiket konfirmálja,a z a másikat is.</a:t>
            </a:r>
          </a:p>
          <a:p>
            <a:r>
              <a:rPr lang="hu-HU" sz="2000" dirty="0" smtClean="0">
                <a:solidFill>
                  <a:srgbClr val="FFFF00"/>
                </a:solidFill>
              </a:rPr>
              <a:t>(L’) Hipotézisünk ekvivalens alakja: ami nem fekete, az nem holló.</a:t>
            </a:r>
          </a:p>
          <a:p>
            <a:r>
              <a:rPr lang="hu-HU" sz="2000" dirty="0" smtClean="0">
                <a:solidFill>
                  <a:srgbClr val="FFFF00"/>
                </a:solidFill>
              </a:rPr>
              <a:t>Tehát szürke elefántok megfigyelése konfirmálja a hipotézisünket.</a:t>
            </a:r>
            <a:endParaRPr lang="hu-HU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40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611560" y="908720"/>
            <a:ext cx="81369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FF00"/>
                </a:solidFill>
              </a:rPr>
              <a:t>A konklúzió elfogadása:</a:t>
            </a:r>
          </a:p>
          <a:p>
            <a:r>
              <a:rPr lang="hu-HU" dirty="0">
                <a:solidFill>
                  <a:srgbClr val="FFFF00"/>
                </a:solidFill>
              </a:rPr>
              <a:t>V</a:t>
            </a:r>
            <a:r>
              <a:rPr lang="hu-HU" dirty="0" smtClean="0">
                <a:solidFill>
                  <a:srgbClr val="FFFF00"/>
                </a:solidFill>
              </a:rPr>
              <a:t>an olyan szituáció, amikor hipotézisünket megerősítheti egy szürke elefánt.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(M) általában: </a:t>
            </a:r>
            <a:br>
              <a:rPr lang="hu-HU" dirty="0" smtClean="0">
                <a:solidFill>
                  <a:srgbClr val="FFFF00"/>
                </a:solidFill>
              </a:rPr>
            </a:br>
            <a:r>
              <a:rPr lang="hu-HU" dirty="0" smtClean="0">
                <a:solidFill>
                  <a:srgbClr val="FFFF00"/>
                </a:solidFill>
              </a:rPr>
              <a:t>A „Minden, ami F, az G” (általánosított kondicionális alakú) törvényjellegű általánosításokat konfirmálja olyan F-ek megfigyelése, amelyek G-k is. (Cáfolja akár csak egy olyan F megfigyelése, amely nem G.) 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Kételyek ezzel kapcsolatban: 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Nem biztos, hogy egy empirikus általánosításban jobban bízhatunk újabb és újabb F-ek megfigyelésével.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Ha F heterogén (a hollóknak sok alfaja van, sok változata az élőhelyek szerint), akkor különböző alcsoportokba tartozó F-ek megfigyelése valóban megerősít, de ugyanabba a csoportba tartozó újabbaké nem. 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Hipotézis: Minden kígyó élőhelye Írországon kívül van.</a:t>
            </a:r>
            <a:endParaRPr lang="hu-HU" dirty="0">
              <a:solidFill>
                <a:srgbClr val="FFFF00"/>
              </a:solidFill>
            </a:endParaRPr>
          </a:p>
          <a:p>
            <a:r>
              <a:rPr lang="hu-HU" dirty="0" smtClean="0">
                <a:solidFill>
                  <a:srgbClr val="FFFF00"/>
                </a:solidFill>
              </a:rPr>
              <a:t>Újabb kígyók </a:t>
            </a:r>
            <a:r>
              <a:rPr lang="hu-HU" dirty="0" smtClean="0">
                <a:solidFill>
                  <a:srgbClr val="FFFF00"/>
                </a:solidFill>
              </a:rPr>
              <a:t>megfigyelése </a:t>
            </a:r>
            <a:r>
              <a:rPr lang="hu-HU" dirty="0" smtClean="0">
                <a:solidFill>
                  <a:srgbClr val="FFFF00"/>
                </a:solidFill>
              </a:rPr>
              <a:t>Írországon kívül nem erősíti a hipotézist. (Talán éppen gyengíti, diszkonfirmálja.)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Megerősíteni azzal lehet, hogy Írországban megfigyeljük azokat a helyeket, ahol lehetnének kígyók, és nem találunk.</a:t>
            </a:r>
          </a:p>
        </p:txBody>
      </p:sp>
    </p:spTree>
    <p:extLst>
      <p:ext uri="{BB962C8B-B14F-4D97-AF65-F5344CB8AC3E}">
        <p14:creationId xmlns:p14="http://schemas.microsoft.com/office/powerpoint/2010/main" val="333584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530032" y="910948"/>
            <a:ext cx="799288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>
                <a:solidFill>
                  <a:srgbClr val="FFFF00"/>
                </a:solidFill>
              </a:rPr>
              <a:t>(L) elutasítása általában: nem ajánlott.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(L’) elutasítása: értékréses logika.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A predikátumaink általában nincsenek minden individuumra értelmezve. Pl. az „A Lánchíd kérődző” mondatot helyesebb igazságérték nélkülinek tartani, mint hamisnak. 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Egy predikátum az értelmezési tartományának egyes elemeire igaz, másokra hamis (ezekre a negációja igaz), azon kívüli in-okra alkalmazva igazságérték nélküli mondatot ad.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Egy törvényjellegű általánosítás azt mondja ki, hogy amire F igaz, arra G is igaz (beleértve, hogy értelmezve is van rá).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A kontrapozíciója (mint törvény) magában foglalná, hogy amire nem-G értelmezve van (tehát G értelmezési </a:t>
            </a:r>
            <a:r>
              <a:rPr lang="hu-HU" dirty="0" smtClean="0">
                <a:solidFill>
                  <a:srgbClr val="FFFF00"/>
                </a:solidFill>
              </a:rPr>
              <a:t>tartományába </a:t>
            </a:r>
            <a:r>
              <a:rPr lang="hu-HU" dirty="0" smtClean="0">
                <a:solidFill>
                  <a:srgbClr val="FFFF00"/>
                </a:solidFill>
              </a:rPr>
              <a:t>esik), arra nem-F (tehát F) is értelmezve van. Ezek nem ekvivalensek.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A hollós példában: amire a „fekete” predikátum értelmezve van, arra nem biztos, hogy a „ holló” is. 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A kígyós példában: egy hipotézist és a kontrapozícióját nem ugyanaz konfirmálja.</a:t>
            </a:r>
            <a:endParaRPr lang="hu-H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706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95536" y="980728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rgbClr val="FFFF00"/>
                </a:solidFill>
                <a:latin typeface="+mj-lt"/>
              </a:rPr>
              <a:t>A zöké-paradoxon (Goodman-paradoxon)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Hipotézis: Minden smaragd zöld.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(M) Ezt a zöld smaragdok konfirmálják (a fehér bárányok nem).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(De a kék ametisztek konfirmálhatják, ha véletlenül smaragdnak néztük őket!)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Új tulajdonság: egy dolog zöké, ha 2100. január 1.-ig zöld, attól kezdve pedig kék.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Új hipotézis: Minden smaragd zöké.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A „zöké” és a „zöld” tulajdonságok kizárják egymást, tehát a két hipotézis összeegyeztethetetlen. Mégis ugyanazok a megfigyelések konfirmálják a kettőt.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A konklúzió elfogadása: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Ha nem konfirmációról, hanem bizonyításról beszélnénk, ez baj volna. Konfirmáció esetében nem feltétlenül baj.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Relativisztikus egyidejűség: a fejlődés fogalmi változtatást tett szükségessé (Áttérés ‚zöld’-ről ‚zöké</a:t>
            </a:r>
            <a:r>
              <a:rPr lang="hu-HU" dirty="0" smtClean="0">
                <a:solidFill>
                  <a:srgbClr val="FFFF00"/>
                </a:solidFill>
              </a:rPr>
              <a:t>’</a:t>
            </a:r>
            <a:r>
              <a:rPr lang="hu-HU" dirty="0" smtClean="0">
                <a:solidFill>
                  <a:srgbClr val="FFFF00"/>
                </a:solidFill>
              </a:rPr>
              <a:t>-re</a:t>
            </a:r>
            <a:r>
              <a:rPr lang="hu-HU" dirty="0" smtClean="0">
                <a:solidFill>
                  <a:srgbClr val="FFFF00"/>
                </a:solidFill>
              </a:rPr>
              <a:t>.) 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A régi megfigyelések átértelmeződnek, de nem lesz megcáfolva, hogy a régi hipotézist is konfirmálták.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Antirealista konzekvencia: a fogalmakat, s így a szabályszerűségeket is mi visszük bele a megfigyelésekbe.</a:t>
            </a:r>
            <a:endParaRPr lang="hu-H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39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9552" y="908720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FF00"/>
                </a:solidFill>
              </a:rPr>
              <a:t>(M) adott alkalmazásának kritikája: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A ‚zöké’ rossz fogalom.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A G tulajdonságú F-ek megfigyelése csak akkor konfirmál, ha kizártuk, hogy a megfigyelt F-eknek van valamilyen közös H tulajdonsága, ami a G-ségüket okozza, és ami a meg nem figyelt F-eknek általában nincs meg.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Példa: Minden rák rózsaszínű. (Csak főtt rákokat figyelünk meg.)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A Goodman-paradoxonban egyenesen beledefiniáljuk a ‚zöké’ tulajdonságba a H-t.</a:t>
            </a:r>
            <a:endParaRPr lang="hu-H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78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55576" y="1052736"/>
            <a:ext cx="777686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rgbClr val="FFFF00"/>
                </a:solidFill>
                <a:latin typeface="+mj-lt"/>
              </a:rPr>
              <a:t>A meglepetés-dolgozat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Tanár: (P) A jövő héten dolgozatot fogunk írni. Nem mondom meg, melyik napon. (Q) Meg lesznek lepve. 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Diákok: Akkor pénteken nem lehet, hiszen ha csütörtökig nem írjuk meg a dolgozatot, akkor már tudni fogjuk, hogy csak pénteken lehet.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De akkor csütörtökön se lehet, mert akkor szerda este már ugyanilyen alapon tudnánk.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És így tovább. Minden lehetőség ki van zárva.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A tanár szerdán bejön, és így szól: mindenki vegyen elő egy lapot, dolgozatot írunk. És mindenki meg van </a:t>
            </a:r>
            <a:r>
              <a:rPr lang="hu-HU" smtClean="0">
                <a:solidFill>
                  <a:srgbClr val="FFFF00"/>
                </a:solidFill>
              </a:rPr>
              <a:t>lepve.</a:t>
            </a:r>
            <a:endParaRPr lang="hu-HU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31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286</TotalTime>
  <Words>625</Words>
  <Application>Microsoft Office PowerPoint</Application>
  <PresentationFormat>Diavetítés a képernyőre (4:3 oldalarány)</PresentationFormat>
  <Paragraphs>51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Áramlás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andrás</dc:creator>
  <cp:lastModifiedBy>andrás</cp:lastModifiedBy>
  <cp:revision>10</cp:revision>
  <dcterms:created xsi:type="dcterms:W3CDTF">2017-03-17T07:38:01Z</dcterms:created>
  <dcterms:modified xsi:type="dcterms:W3CDTF">2017-03-17T14:39:09Z</dcterms:modified>
</cp:coreProperties>
</file>