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AA4ADE-C317-4191-9674-D9C8A524ABC4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0C44AD-F412-4CAF-A398-F1CD438BE295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052736"/>
            <a:ext cx="77768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FFF00"/>
                </a:solidFill>
                <a:latin typeface="+mj-lt"/>
              </a:rPr>
              <a:t>A meglepetés-dolgozat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Tanár: (P) A jövő héten dolgozatot fogunk írni. Nem mondom meg, melyik napon. (Q) Meg lesznek lepve.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Diákok: Akkor pénteken nem lehet, hiszen ha csütörtökig nem írjuk meg a dolgozatot, akkor már tudni fogjuk, hogy csak pénteken lehet.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De akkor csütörtökön se lehet, mert akkor szerda este már ugyanilyen alapon tudnánk.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És így tovább. Minden lehetőség ki van zárva.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tanár szerdán bejön, és így szól: mindenki vegyen elő egy lapot, dolgozatot írunk. És mindenki meg van lepve.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Jöjjön pénteken. Mit gondolnak a diákok péntek reggel?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Azt, hogy dolgozat lesz és nem lesz meglepetés. Tehát a tanár nem mondott igazat.</a:t>
            </a:r>
          </a:p>
          <a:p>
            <a:r>
              <a:rPr lang="hu-HU" smtClean="0">
                <a:solidFill>
                  <a:srgbClr val="FFFF00"/>
                </a:solidFill>
              </a:rPr>
              <a:t>De </a:t>
            </a:r>
            <a:r>
              <a:rPr lang="hu-HU" smtClean="0">
                <a:solidFill>
                  <a:srgbClr val="FFFF00"/>
                </a:solidFill>
              </a:rPr>
              <a:t>honnan tudják, hogy </a:t>
            </a:r>
            <a:r>
              <a:rPr lang="hu-HU" smtClean="0">
                <a:solidFill>
                  <a:srgbClr val="FFFF00"/>
                </a:solidFill>
              </a:rPr>
              <a:t>az állításának nem </a:t>
            </a:r>
            <a:r>
              <a:rPr lang="hu-HU" dirty="0" smtClean="0">
                <a:solidFill>
                  <a:srgbClr val="FFFF00"/>
                </a:solidFill>
              </a:rPr>
              <a:t>az része hamis, hogy „dolgozatot fogunk írni”?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Tehát ha (P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Q) igaz, akkor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 hamis. Ergo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 hamis. Innentől kezdve nem tudjuk, hogy lesz-e dolgozat.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Ezek után bejön a tanár, megíratja a dolgozatot, tehát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 igaz lesz.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7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980728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Az, hogy meg lesznek lepve, annyit jelent, hogy nem az történik, amiről azt hiszik, hogy történni fog.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Amikor következtettek, azt hitték, hogy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 igaz.</a:t>
            </a:r>
          </a:p>
          <a:p>
            <a:r>
              <a:rPr lang="hu-HU" dirty="0" smtClean="0">
                <a:solidFill>
                  <a:srgbClr val="FFFF00"/>
                </a:solidFill>
                <a:sym typeface="Symbol"/>
              </a:rPr>
              <a:t>És azt vezették le, hogy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 nem igaz. </a:t>
            </a:r>
          </a:p>
          <a:p>
            <a:r>
              <a:rPr lang="hu-HU" dirty="0" smtClean="0">
                <a:solidFill>
                  <a:srgbClr val="FFFF00"/>
                </a:solidFill>
                <a:sym typeface="Symbol"/>
              </a:rPr>
              <a:t>De felhasználták premisszának nemcsak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)-t, hanem azt is, hogy hiszik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)-t, tehát hiszik P-t is, hiszik Q-t is.</a:t>
            </a:r>
          </a:p>
          <a:p>
            <a:r>
              <a:rPr lang="hu-HU" dirty="0" smtClean="0">
                <a:solidFill>
                  <a:srgbClr val="FFFF00"/>
                </a:solidFill>
                <a:sym typeface="Symbol"/>
              </a:rPr>
              <a:t>Azt, hogy a dolgozat pénteken már nem lesz meglepetés, abból vezették le, hogy hiszik P-t.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Tehát ez a (rejtett) premissza volt a hibás.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levezetéssel meggyőzték magukat, hogy </a:t>
            </a:r>
            <a:r>
              <a:rPr lang="hu-HU" dirty="0">
                <a:solidFill>
                  <a:srgbClr val="FFFF00"/>
                </a:solidFill>
              </a:rPr>
              <a:t>(P</a:t>
            </a:r>
            <a:r>
              <a:rPr lang="hu-HU" dirty="0">
                <a:solidFill>
                  <a:srgbClr val="FFFF00"/>
                </a:solidFill>
                <a:sym typeface="Symbol"/>
              </a:rPr>
              <a:t>Q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) nem lehet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igaz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.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Innentől nem hiszik </a:t>
            </a:r>
            <a:r>
              <a:rPr lang="hu-HU">
                <a:solidFill>
                  <a:srgbClr val="FFFF00"/>
                </a:solidFill>
              </a:rPr>
              <a:t>(P</a:t>
            </a:r>
            <a:r>
              <a:rPr lang="hu-HU">
                <a:solidFill>
                  <a:srgbClr val="FFFF00"/>
                </a:solidFill>
                <a:sym typeface="Symbol"/>
              </a:rPr>
              <a:t></a:t>
            </a:r>
            <a:r>
              <a:rPr lang="hu-HU">
                <a:solidFill>
                  <a:srgbClr val="FFFF00"/>
                </a:solidFill>
                <a:sym typeface="Symbol"/>
              </a:rPr>
              <a:t>Q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)-t, és az egész levezetés nem konkluzív.</a:t>
            </a:r>
            <a:endParaRPr lang="hu-HU" dirty="0" smtClean="0">
              <a:solidFill>
                <a:srgbClr val="FFFF00"/>
              </a:solidFill>
              <a:sym typeface="Symbol"/>
            </a:endParaRPr>
          </a:p>
          <a:p>
            <a:r>
              <a:rPr lang="hu-HU" dirty="0" smtClean="0">
                <a:solidFill>
                  <a:srgbClr val="FFFF00"/>
                </a:solidFill>
                <a:sym typeface="Symbol"/>
              </a:rPr>
              <a:t>Ezért meglepődnek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,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amikor </a:t>
            </a:r>
            <a:r>
              <a:rPr lang="hu-HU">
                <a:solidFill>
                  <a:srgbClr val="FFFF00"/>
                </a:solidFill>
              </a:rPr>
              <a:t>(P</a:t>
            </a:r>
            <a:r>
              <a:rPr lang="hu-HU">
                <a:solidFill>
                  <a:srgbClr val="FFFF00"/>
                </a:solidFill>
                <a:sym typeface="Symbol"/>
              </a:rPr>
              <a:t>Q) 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bekövetkezik.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74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39552" y="980728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A tudás paradoxona</a:t>
            </a:r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Tudod, hogy amit most mondok, nem igaz.</a:t>
            </a:r>
          </a:p>
          <a:p>
            <a:r>
              <a:rPr lang="hu-HU" smtClean="0">
                <a:solidFill>
                  <a:srgbClr val="FFFF00"/>
                </a:solidFill>
              </a:rPr>
              <a:t>(P) Tudod, hogy nem P.</a:t>
            </a:r>
          </a:p>
          <a:p>
            <a:r>
              <a:rPr lang="hu-HU" smtClean="0">
                <a:solidFill>
                  <a:srgbClr val="FFFF00"/>
                </a:solidFill>
              </a:rPr>
              <a:t>Tegyük fel, hogy P.</a:t>
            </a:r>
          </a:p>
          <a:p>
            <a:r>
              <a:rPr lang="hu-HU" smtClean="0">
                <a:solidFill>
                  <a:srgbClr val="FFFF00"/>
                </a:solidFill>
              </a:rPr>
              <a:t>Tehát tudod, hogy nem P. </a:t>
            </a:r>
          </a:p>
          <a:p>
            <a:r>
              <a:rPr lang="hu-HU" smtClean="0">
                <a:solidFill>
                  <a:srgbClr val="FFFF00"/>
                </a:solidFill>
              </a:rPr>
              <a:t>Tehát nem P. </a:t>
            </a:r>
            <a:r>
              <a:rPr lang="hu-HU">
                <a:solidFill>
                  <a:srgbClr val="FFFF00"/>
                </a:solidFill>
              </a:rPr>
              <a:t>(A tudás </a:t>
            </a:r>
            <a:r>
              <a:rPr lang="hu-HU">
                <a:solidFill>
                  <a:srgbClr val="FFFF00"/>
                </a:solidFill>
              </a:rPr>
              <a:t>veridikus</a:t>
            </a:r>
            <a:r>
              <a:rPr lang="hu-HU" smtClean="0">
                <a:solidFill>
                  <a:srgbClr val="FFFF00"/>
                </a:solidFill>
              </a:rPr>
              <a:t>.)</a:t>
            </a:r>
          </a:p>
          <a:p>
            <a:r>
              <a:rPr lang="hu-HU" smtClean="0">
                <a:solidFill>
                  <a:srgbClr val="FFFF00"/>
                </a:solidFill>
              </a:rPr>
              <a:t>Ellentmondás. </a:t>
            </a:r>
          </a:p>
          <a:p>
            <a:r>
              <a:rPr lang="hu-HU" smtClean="0">
                <a:solidFill>
                  <a:srgbClr val="FFFF00"/>
                </a:solidFill>
              </a:rPr>
              <a:t>Tehát a feltevés hamis volt, ezek szerint nem P.</a:t>
            </a:r>
          </a:p>
          <a:p>
            <a:r>
              <a:rPr lang="hu-HU" smtClean="0">
                <a:solidFill>
                  <a:srgbClr val="FFFF00"/>
                </a:solidFill>
              </a:rPr>
              <a:t>De ezzel bizonyítottuk, hogy nem P, tehát tudjuk, hogy nem P.</a:t>
            </a:r>
          </a:p>
          <a:p>
            <a:r>
              <a:rPr lang="hu-HU" smtClean="0">
                <a:solidFill>
                  <a:srgbClr val="FFFF00"/>
                </a:solidFill>
              </a:rPr>
              <a:t>Ezzel bebizonyítottuk P-t.</a:t>
            </a:r>
          </a:p>
          <a:p>
            <a:r>
              <a:rPr lang="hu-HU" smtClean="0">
                <a:solidFill>
                  <a:srgbClr val="FFFF00"/>
                </a:solidFill>
              </a:rPr>
              <a:t>A P mondatnak nincs igazságértéke, látszatállítás. </a:t>
            </a:r>
          </a:p>
          <a:p>
            <a:r>
              <a:rPr lang="hu-HU" smtClean="0">
                <a:solidFill>
                  <a:srgbClr val="FFFF00"/>
                </a:solidFill>
              </a:rPr>
              <a:t>De miért?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4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908720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A vélekedés paradoxona</a:t>
            </a:r>
          </a:p>
          <a:p>
            <a:r>
              <a:rPr lang="hu-HU" smtClean="0">
                <a:solidFill>
                  <a:srgbClr val="FFFF00"/>
                </a:solidFill>
              </a:rPr>
              <a:t>(P) Nem hiszed el, hogy P.</a:t>
            </a:r>
          </a:p>
          <a:p>
            <a:r>
              <a:rPr lang="hu-HU" smtClean="0">
                <a:solidFill>
                  <a:srgbClr val="FFFF00"/>
                </a:solidFill>
              </a:rPr>
              <a:t>Ha elhiszed, hogy P, akkor világos, hogy P nem igaz.</a:t>
            </a:r>
          </a:p>
          <a:p>
            <a:r>
              <a:rPr lang="hu-HU" smtClean="0">
                <a:solidFill>
                  <a:srgbClr val="FFFF00"/>
                </a:solidFill>
              </a:rPr>
              <a:t>De mivel ezt belátod, innen már nem hiszed el, hogy P.</a:t>
            </a:r>
          </a:p>
          <a:p>
            <a:r>
              <a:rPr lang="hu-HU" smtClean="0">
                <a:solidFill>
                  <a:srgbClr val="FFFF00"/>
                </a:solidFill>
              </a:rPr>
              <a:t>Tehát akkor P igaz.</a:t>
            </a:r>
          </a:p>
          <a:p>
            <a:r>
              <a:rPr lang="hu-HU" smtClean="0">
                <a:solidFill>
                  <a:srgbClr val="FFFF00"/>
                </a:solidFill>
              </a:rPr>
              <a:t>Innen pedig elhiszed, hogy P – hiszen bebizonyítottam neked. </a:t>
            </a:r>
          </a:p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1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908720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Russell-paradoxon</a:t>
            </a:r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Van egy parodista, aki azokat és csak azokat a parodistákat parodizálja, akik nem parodizálják önmagukat. </a:t>
            </a:r>
          </a:p>
          <a:p>
            <a:r>
              <a:rPr lang="hu-HU" smtClean="0">
                <a:solidFill>
                  <a:srgbClr val="FFFF00"/>
                </a:solidFill>
              </a:rPr>
              <a:t>Ez nem igaz. Bizonyítani tudjuk, hogy nincs ilyen.</a:t>
            </a:r>
          </a:p>
          <a:p>
            <a:r>
              <a:rPr lang="hu-HU" smtClean="0">
                <a:solidFill>
                  <a:srgbClr val="FFFF00"/>
                </a:solidFill>
              </a:rPr>
              <a:t>Jelölje {x: P(x)} azoknak a dolgoknak a halmazát, amelyek rendelkeznek a P tulajdonsággal.</a:t>
            </a:r>
          </a:p>
          <a:p>
            <a:r>
              <a:rPr lang="hu-HU" smtClean="0">
                <a:solidFill>
                  <a:srgbClr val="FFFF00"/>
                </a:solidFill>
              </a:rPr>
              <a:t>Az ‘a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 {x: P(x)}’ mondat ugyanazt jelenti, mint ‘P(a)’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A P(x) mondat bármi olyan mondat lehet, amiben egy szabad változó van.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Legyen most P(x) az ‘x  x’ mondat, és az így definiált halmazt nevezzük el r-nek.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Igaz- e az ‘r  r’ mondat?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r  r  r  r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Azaz a mondat azt állítja, hogy (akkor és csak akkor igaz, ha) hamis. 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Lehetséges válasz: ilyen r nem léétezik.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De miért?</a:t>
            </a:r>
          </a:p>
        </p:txBody>
      </p:sp>
    </p:spTree>
    <p:extLst>
      <p:ext uri="{BB962C8B-B14F-4D97-AF65-F5344CB8AC3E}">
        <p14:creationId xmlns:p14="http://schemas.microsoft.com/office/powerpoint/2010/main" val="62623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908720"/>
            <a:ext cx="8208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Cantor tétele</a:t>
            </a:r>
          </a:p>
          <a:p>
            <a:r>
              <a:rPr lang="hu-HU" smtClean="0">
                <a:solidFill>
                  <a:srgbClr val="FFFF00"/>
                </a:solidFill>
              </a:rPr>
              <a:t>Volt: két halmaz ugyanolyan nagy (ekvivalens), ha van közöttük kölcsönösen egyéretlmű megfeleltetés.</a:t>
            </a:r>
          </a:p>
          <a:p>
            <a:r>
              <a:rPr lang="hu-HU" smtClean="0">
                <a:solidFill>
                  <a:srgbClr val="FFFF00"/>
                </a:solidFill>
              </a:rPr>
              <a:t>Az A halmaz nagyobb, mint B, ha A egy része és B között van kölcsönösen egyértelmű megfeleltetés, de az egész A és B között már nincs. </a:t>
            </a:r>
          </a:p>
          <a:p>
            <a:r>
              <a:rPr lang="hu-HU" smtClean="0">
                <a:solidFill>
                  <a:srgbClr val="FFFF00"/>
                </a:solidFill>
              </a:rPr>
              <a:t>Egy A halmaz </a:t>
            </a:r>
            <a:r>
              <a:rPr lang="hu-HU" u="sng" smtClean="0">
                <a:solidFill>
                  <a:srgbClr val="FFFF00"/>
                </a:solidFill>
              </a:rPr>
              <a:t>hatványhalmaza</a:t>
            </a:r>
            <a:r>
              <a:rPr lang="hu-HU" smtClean="0">
                <a:solidFill>
                  <a:srgbClr val="FFFF00"/>
                </a:solidFill>
              </a:rPr>
              <a:t> (P(A)) az A összes részhalmazainak halmaza.</a:t>
            </a:r>
          </a:p>
          <a:p>
            <a:r>
              <a:rPr lang="hu-HU" smtClean="0">
                <a:solidFill>
                  <a:srgbClr val="FFFF00"/>
                </a:solidFill>
              </a:rPr>
              <a:t>Tétel: P(A) nagyobb, mint A.</a:t>
            </a:r>
          </a:p>
          <a:p>
            <a:r>
              <a:rPr lang="hu-HU" smtClean="0">
                <a:solidFill>
                  <a:srgbClr val="FFFF00"/>
                </a:solidFill>
              </a:rPr>
              <a:t>Az A halmaz  egyelemű részhalmazai nyilván ugyanannyian vannak, mint az A elemei.</a:t>
            </a:r>
          </a:p>
          <a:p>
            <a:r>
              <a:rPr lang="hu-HU" smtClean="0">
                <a:solidFill>
                  <a:srgbClr val="FFFF00"/>
                </a:solidFill>
              </a:rPr>
              <a:t>De az egész P(A) és A között már nem lehetséges kölcsönösen egyértelmű megfeleltetés.</a:t>
            </a:r>
          </a:p>
          <a:p>
            <a:r>
              <a:rPr lang="hu-HU" smtClean="0">
                <a:solidFill>
                  <a:srgbClr val="FFFF00"/>
                </a:solidFill>
              </a:rPr>
              <a:t>Sőt, egyáltalán nincs olyan függvény, ami A minden eleméhez hozzárendeli A egy részhalmazát, és az értékei között A minden eleme előfordul.</a:t>
            </a:r>
          </a:p>
          <a:p>
            <a:r>
              <a:rPr lang="hu-HU" smtClean="0">
                <a:solidFill>
                  <a:srgbClr val="FFFF00"/>
                </a:solidFill>
              </a:rPr>
              <a:t>Legyen f tetszőleges, A elemeihez A részhalmazait rendelő függvény.</a:t>
            </a:r>
          </a:p>
          <a:p>
            <a:r>
              <a:rPr lang="hu-HU" smtClean="0">
                <a:solidFill>
                  <a:srgbClr val="FFFF00"/>
                </a:solidFill>
              </a:rPr>
              <a:t>Legyen H</a:t>
            </a:r>
            <a:r>
              <a:rPr lang="hu-HU" normalizeH="1" baseline="-25000" smtClean="0">
                <a:solidFill>
                  <a:srgbClr val="FFFF00"/>
                </a:solidFill>
              </a:rPr>
              <a:t>f</a:t>
            </a:r>
            <a:r>
              <a:rPr lang="hu-HU" smtClean="0">
                <a:solidFill>
                  <a:srgbClr val="FFFF00"/>
                </a:solidFill>
              </a:rPr>
              <a:t>  a következő halmaz: {x: x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 f(x)}</a:t>
            </a:r>
          </a:p>
          <a:p>
            <a:r>
              <a:rPr lang="hu-HU" smtClean="0">
                <a:solidFill>
                  <a:srgbClr val="FFFF00"/>
                </a:solidFill>
              </a:rPr>
              <a:t>H</a:t>
            </a:r>
            <a:r>
              <a:rPr lang="hu-HU" normalizeH="1" baseline="-25000" smtClean="0">
                <a:solidFill>
                  <a:srgbClr val="FFFF00"/>
                </a:solidFill>
              </a:rPr>
              <a:t>f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  nem szerepelhet f értékei között. Mert ha f(a) = </a:t>
            </a:r>
            <a:r>
              <a:rPr lang="hu-HU" smtClean="0">
                <a:solidFill>
                  <a:srgbClr val="FFFF00"/>
                </a:solidFill>
              </a:rPr>
              <a:t>H</a:t>
            </a:r>
            <a:r>
              <a:rPr lang="hu-HU" normalizeH="1" baseline="-25000" smtClean="0">
                <a:solidFill>
                  <a:srgbClr val="FFFF00"/>
                </a:solidFill>
              </a:rPr>
              <a:t>f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, akkor</a:t>
            </a:r>
          </a:p>
          <a:p>
            <a:r>
              <a:rPr lang="hu-HU" smtClean="0">
                <a:solidFill>
                  <a:srgbClr val="FFFF00"/>
                </a:solidFill>
                <a:sym typeface="Symbol"/>
              </a:rPr>
              <a:t> a  </a:t>
            </a:r>
            <a:r>
              <a:rPr lang="hu-HU">
                <a:solidFill>
                  <a:srgbClr val="FFFF00"/>
                </a:solidFill>
              </a:rPr>
              <a:t>H</a:t>
            </a:r>
            <a:r>
              <a:rPr lang="hu-HU" normalizeH="1" baseline="-25000">
                <a:solidFill>
                  <a:srgbClr val="FFFF00"/>
                </a:solidFill>
              </a:rPr>
              <a:t>f </a:t>
            </a:r>
            <a:r>
              <a:rPr lang="hu-HU" normalizeH="1" baseline="-25000" smtClean="0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 a </a:t>
            </a:r>
            <a:r>
              <a:rPr lang="hu-HU">
                <a:solidFill>
                  <a:srgbClr val="FFFF00"/>
                </a:solidFill>
              </a:rPr>
              <a:t>H</a:t>
            </a:r>
            <a:r>
              <a:rPr lang="hu-HU" normalizeH="1" baseline="-25000">
                <a:solidFill>
                  <a:srgbClr val="FFFF00"/>
                </a:solidFill>
              </a:rPr>
              <a:t>f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 </a:t>
            </a:r>
          </a:p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1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83568" y="908720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Hibás kör </a:t>
            </a:r>
            <a:r>
              <a:rPr lang="hu-HU" smtClean="0">
                <a:solidFill>
                  <a:srgbClr val="FFFF00"/>
                </a:solidFill>
              </a:rPr>
              <a:t>elve, típuselmélet (Russell)</a:t>
            </a:r>
          </a:p>
          <a:p>
            <a:r>
              <a:rPr lang="hu-HU" smtClean="0">
                <a:solidFill>
                  <a:srgbClr val="FFFF00"/>
                </a:solidFill>
              </a:rPr>
              <a:t>Amit csak dolgok egy adott halmazára hivatkozva tudunk definiálni, az nem tartozhat bele megába a halmazba (hanem magasabb típusba tartozik).</a:t>
            </a:r>
          </a:p>
          <a:p>
            <a:r>
              <a:rPr lang="hu-HU" smtClean="0">
                <a:solidFill>
                  <a:srgbClr val="FFFF00"/>
                </a:solidFill>
              </a:rPr>
              <a:t>Egy halmaz nem lehet önmagának eleme, hanem magasabb típusú objektum, mint az elemei.</a:t>
            </a:r>
          </a:p>
          <a:p>
            <a:r>
              <a:rPr lang="hu-HU" smtClean="0">
                <a:solidFill>
                  <a:srgbClr val="FFFF00"/>
                </a:solidFill>
              </a:rPr>
              <a:t>Egy kijelentés nem szólhat önmagáról, hanem ha szerepel benne olyasmi, mint ‘az összes kijelentés’, ‘az a kijelentés (kijelentések egy osztályán belül’, ezeket mindig nála alacsonyabb típusú kijelentésekre kell érteni.</a:t>
            </a:r>
          </a:p>
        </p:txBody>
      </p:sp>
    </p:spTree>
    <p:extLst>
      <p:ext uri="{BB962C8B-B14F-4D97-AF65-F5344CB8AC3E}">
        <p14:creationId xmlns:p14="http://schemas.microsoft.com/office/powerpoint/2010/main" val="23222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312</TotalTime>
  <Words>904</Words>
  <Application>Microsoft Office PowerPoint</Application>
  <PresentationFormat>Diavetítés a képernyőre (4:3 oldalarány)</PresentationFormat>
  <Paragraphs>66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andrás</dc:creator>
  <cp:lastModifiedBy>andrás</cp:lastModifiedBy>
  <cp:revision>8</cp:revision>
  <dcterms:created xsi:type="dcterms:W3CDTF">2017-03-17T14:37:43Z</dcterms:created>
  <dcterms:modified xsi:type="dcterms:W3CDTF">2017-03-23T22:23:11Z</dcterms:modified>
</cp:coreProperties>
</file>