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3760A5-A1E8-4A65-9D9A-DD9EF352C5A7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FB793D-3251-4BE4-A021-62D7EB42C0F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3568" y="836712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A Hazug paradoxona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Minden krétai hazudik. (Mondta egy krétai.)</a:t>
            </a:r>
          </a:p>
          <a:p>
            <a:pPr algn="r"/>
            <a:r>
              <a:rPr lang="hu-HU" smtClean="0">
                <a:solidFill>
                  <a:srgbClr val="FFFF00"/>
                </a:solidFill>
              </a:rPr>
              <a:t>Tit. I. 12 nyomán</a:t>
            </a:r>
          </a:p>
          <a:p>
            <a:r>
              <a:rPr lang="hu-HU" smtClean="0">
                <a:solidFill>
                  <a:srgbClr val="FFFF00"/>
                </a:solidFill>
              </a:rPr>
              <a:t>Lehet-e ez a mondat igaz?</a:t>
            </a:r>
          </a:p>
          <a:p>
            <a:r>
              <a:rPr lang="hu-HU" smtClean="0">
                <a:solidFill>
                  <a:srgbClr val="FFFF00"/>
                </a:solidFill>
              </a:rPr>
              <a:t>És hamis?</a:t>
            </a:r>
          </a:p>
          <a:p>
            <a:r>
              <a:rPr lang="hu-HU" smtClean="0">
                <a:solidFill>
                  <a:srgbClr val="FFFF00"/>
                </a:solidFill>
              </a:rPr>
              <a:t>És ha ő az egyetlen krétai (és máskor sem szólalt meg)?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(L) Az L mondat hamis.</a:t>
            </a:r>
          </a:p>
          <a:p>
            <a:r>
              <a:rPr lang="hu-HU" smtClean="0">
                <a:solidFill>
                  <a:srgbClr val="FFFF00"/>
                </a:solidFill>
              </a:rPr>
              <a:t>Tegyük fel, hogy L igaz.</a:t>
            </a:r>
          </a:p>
          <a:p>
            <a:r>
              <a:rPr lang="hu-HU" smtClean="0">
                <a:solidFill>
                  <a:srgbClr val="FFFF00"/>
                </a:solidFill>
              </a:rPr>
              <a:t>Akkor úgy van, ahogy mondja, tehát az L mondat hamis. Lehetetlen.	(1)</a:t>
            </a:r>
          </a:p>
          <a:p>
            <a:r>
              <a:rPr lang="hu-HU" smtClean="0">
                <a:solidFill>
                  <a:srgbClr val="FFFF00"/>
                </a:solidFill>
              </a:rPr>
              <a:t>Tegyük fel, hogy L hamis.</a:t>
            </a:r>
          </a:p>
          <a:p>
            <a:r>
              <a:rPr lang="hu-HU" smtClean="0">
                <a:solidFill>
                  <a:srgbClr val="FFFF00"/>
                </a:solidFill>
              </a:rPr>
              <a:t>De L éppen azt állítja, hogy L hamis, tehát akkor L igazat állít. Lehetetlen.	(2)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Szerző: vagy krétai Epimenidész (Kr.e. V. sz.),</a:t>
            </a:r>
          </a:p>
          <a:p>
            <a:r>
              <a:rPr lang="hu-HU" smtClean="0">
                <a:solidFill>
                  <a:srgbClr val="FFFF00"/>
                </a:solidFill>
              </a:rPr>
              <a:t>vagy megarai Eubulidész (Kr. e. IV. sz.).</a:t>
            </a:r>
          </a:p>
          <a:p>
            <a:r>
              <a:rPr lang="hu-HU" smtClean="0">
                <a:solidFill>
                  <a:srgbClr val="FFFF00"/>
                </a:solidFill>
              </a:rPr>
              <a:t>Nagy valószínűséggel az utóbbi.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7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8518" y="84367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T-ekvivalencia</a:t>
            </a:r>
            <a:endParaRPr lang="hu-HU" smtClean="0">
              <a:solidFill>
                <a:srgbClr val="FFFF00"/>
              </a:solidFill>
              <a:latin typeface="+mj-lt"/>
            </a:endParaRPr>
          </a:p>
          <a:p>
            <a:r>
              <a:rPr lang="hu-HU" smtClean="0">
                <a:solidFill>
                  <a:srgbClr val="FFFF00"/>
                </a:solidFill>
              </a:rPr>
              <a:t>Legyen az S név egy (bármilyen nyelvű) mondat megnevezése, a p betű pedig pedig rövidítse ugyanannak a mondatnak a fordítását a mi nyelvünkre.</a:t>
            </a:r>
          </a:p>
          <a:p>
            <a:r>
              <a:rPr lang="hu-HU" smtClean="0">
                <a:solidFill>
                  <a:srgbClr val="FFFF00"/>
                </a:solidFill>
              </a:rPr>
              <a:t>Az S mondat akkor és csak akkor igaz, ha p.</a:t>
            </a:r>
          </a:p>
          <a:p>
            <a:r>
              <a:rPr lang="hu-HU">
                <a:solidFill>
                  <a:srgbClr val="FFFF00"/>
                </a:solidFill>
              </a:rPr>
              <a:t>A  ̒Snow </a:t>
            </a:r>
            <a:r>
              <a:rPr lang="hu-HU" smtClean="0">
                <a:solidFill>
                  <a:srgbClr val="FFFF00"/>
                </a:solidFill>
              </a:rPr>
              <a:t>is white’ mondat akkor és csak akkor igaz, ha a hó fehér. </a:t>
            </a:r>
          </a:p>
          <a:p>
            <a:r>
              <a:rPr lang="hu-HU" smtClean="0">
                <a:solidFill>
                  <a:srgbClr val="FFFF00"/>
                </a:solidFill>
              </a:rPr>
              <a:t>Egy igazságdefiníció tartalmilag adekvát, ha minden (konkrét) T-ekvivalencia következik belőle. (A. Tarski)</a:t>
            </a:r>
          </a:p>
          <a:p>
            <a:endParaRPr lang="hu-HU">
              <a:solidFill>
                <a:srgbClr val="FFFF00"/>
              </a:solidFill>
            </a:endParaRPr>
          </a:p>
          <a:p>
            <a:pPr marL="342900" indent="-342900">
              <a:buAutoNum type="arabicParenBoth"/>
            </a:pPr>
            <a:r>
              <a:rPr lang="hu-HU" smtClean="0">
                <a:solidFill>
                  <a:srgbClr val="FFFF00"/>
                </a:solidFill>
              </a:rPr>
              <a:t>Ha az  ̒̒Az L mondat hamis’ mondat igaz, akkor az L mondat hamis. </a:t>
            </a:r>
          </a:p>
          <a:p>
            <a:r>
              <a:rPr lang="hu-HU">
                <a:solidFill>
                  <a:srgbClr val="FFFF00"/>
                </a:solidFill>
              </a:rPr>
              <a:t>	</a:t>
            </a:r>
            <a:r>
              <a:rPr lang="hu-HU" smtClean="0">
                <a:solidFill>
                  <a:srgbClr val="FFFF00"/>
                </a:solidFill>
              </a:rPr>
              <a:t>(A T-ekvivalencia egyik fele, diszkvotáció.)</a:t>
            </a:r>
          </a:p>
          <a:p>
            <a:r>
              <a:rPr lang="hu-HU" smtClean="0">
                <a:solidFill>
                  <a:srgbClr val="FFFF00"/>
                </a:solidFill>
              </a:rPr>
              <a:t>(2) Ha az L mondat hamis, akkor az  ̒̒Az L mondat hamis’ mondat igaz.</a:t>
            </a:r>
          </a:p>
          <a:p>
            <a:r>
              <a:rPr lang="hu-HU">
                <a:solidFill>
                  <a:srgbClr val="FFFF00"/>
                </a:solidFill>
              </a:rPr>
              <a:t>	</a:t>
            </a:r>
            <a:r>
              <a:rPr lang="hu-HU" smtClean="0">
                <a:solidFill>
                  <a:srgbClr val="FFFF00"/>
                </a:solidFill>
              </a:rPr>
              <a:t>(Az ekvivalencia másik fele.)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Tehát az L mondat se igaz, se hamis nem lehet.</a:t>
            </a:r>
          </a:p>
          <a:p>
            <a:r>
              <a:rPr lang="hu-HU" smtClean="0">
                <a:solidFill>
                  <a:srgbClr val="FFFF00"/>
                </a:solidFill>
              </a:rPr>
              <a:t>Marad az, hogy igazságérték nélküli mondat.</a:t>
            </a:r>
          </a:p>
        </p:txBody>
      </p:sp>
    </p:spTree>
    <p:extLst>
      <p:ext uri="{BB962C8B-B14F-4D97-AF65-F5344CB8AC3E}">
        <p14:creationId xmlns:p14="http://schemas.microsoft.com/office/powerpoint/2010/main" val="149876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836712"/>
            <a:ext cx="82089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Erős hazug</a:t>
            </a:r>
          </a:p>
          <a:p>
            <a:r>
              <a:rPr lang="hu-HU" smtClean="0">
                <a:solidFill>
                  <a:srgbClr val="FFFF00"/>
                </a:solidFill>
              </a:rPr>
              <a:t>Ha vannak igazságérték nélküli mondatok, akkor  ̒̒hamis’ nem ugyanazt jelenti, mint  ̒̒nem igaz’.</a:t>
            </a:r>
          </a:p>
          <a:p>
            <a:r>
              <a:rPr lang="hu-HU" smtClean="0">
                <a:solidFill>
                  <a:srgbClr val="FFFF00"/>
                </a:solidFill>
              </a:rPr>
              <a:t>Egy mondat nem igaz, ha hamis vagy igazságérték nélküli.</a:t>
            </a:r>
          </a:p>
          <a:p>
            <a:r>
              <a:rPr lang="hu-HU" smtClean="0">
                <a:solidFill>
                  <a:srgbClr val="FFFF00"/>
                </a:solidFill>
              </a:rPr>
              <a:t>(L*) L* nem igaz.</a:t>
            </a:r>
          </a:p>
          <a:p>
            <a:r>
              <a:rPr lang="hu-HU" smtClean="0">
                <a:solidFill>
                  <a:srgbClr val="FFFF00"/>
                </a:solidFill>
              </a:rPr>
              <a:t>Ha L* igaz, akkor L* nem igaz, azaz hamis vagy igazságérték nélküli. Lehetetlen.</a:t>
            </a:r>
          </a:p>
          <a:p>
            <a:r>
              <a:rPr lang="hu-HU" smtClean="0">
                <a:solidFill>
                  <a:srgbClr val="FFFF00"/>
                </a:solidFill>
              </a:rPr>
              <a:t>Ha L* nem igaz, akkor vagy hamis, vagy igazságérték nélküli. De L* mindenképpen igaz. Lehetetlen.</a:t>
            </a:r>
          </a:p>
          <a:p>
            <a:r>
              <a:rPr lang="hu-HU" smtClean="0">
                <a:solidFill>
                  <a:srgbClr val="FFFF00"/>
                </a:solidFill>
              </a:rPr>
              <a:t>Ha elismerjük igazságérték nélküli mondatok létezését (azaz az igazságértékrés lehetőségét), azzal nem nyerünk semmit.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764704"/>
            <a:ext cx="81369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Kitérő: a szarvas ember</a:t>
            </a:r>
          </a:p>
          <a:p>
            <a:r>
              <a:rPr lang="hu-HU" smtClean="0">
                <a:solidFill>
                  <a:srgbClr val="FFFF00"/>
                </a:solidFill>
              </a:rPr>
              <a:t>Nem vesztetted el a szarvaidat.</a:t>
            </a:r>
          </a:p>
          <a:p>
            <a:r>
              <a:rPr lang="hu-HU" smtClean="0">
                <a:solidFill>
                  <a:srgbClr val="FFFF00"/>
                </a:solidFill>
              </a:rPr>
              <a:t>Tehát megvannak a szarvaid.</a:t>
            </a:r>
          </a:p>
          <a:p>
            <a:r>
              <a:rPr lang="hu-HU" smtClean="0">
                <a:solidFill>
                  <a:srgbClr val="FFFF00"/>
                </a:solidFill>
              </a:rPr>
              <a:t>(Megint Eubulidész.)</a:t>
            </a:r>
          </a:p>
          <a:p>
            <a:r>
              <a:rPr lang="hu-HU" smtClean="0">
                <a:solidFill>
                  <a:srgbClr val="FFFF00"/>
                </a:solidFill>
              </a:rPr>
              <a:t>Modern változat: igaz-e hogy Ön már nem veri a feleségét?</a:t>
            </a:r>
          </a:p>
          <a:p>
            <a:r>
              <a:rPr lang="hu-HU" smtClean="0">
                <a:solidFill>
                  <a:srgbClr val="FFFF00"/>
                </a:solidFill>
              </a:rPr>
              <a:t>Az A mondat </a:t>
            </a:r>
            <a:r>
              <a:rPr lang="hu-HU" u="sng" smtClean="0">
                <a:solidFill>
                  <a:srgbClr val="FFFF00"/>
                </a:solidFill>
              </a:rPr>
              <a:t>preszuppozíció</a:t>
            </a:r>
            <a:r>
              <a:rPr lang="hu-HU" smtClean="0">
                <a:solidFill>
                  <a:srgbClr val="FFFF00"/>
                </a:solidFill>
              </a:rPr>
              <a:t>ja a B mondat akkor, ha A igazságából is, hamisságából is következik B. </a:t>
            </a:r>
          </a:p>
          <a:p>
            <a:r>
              <a:rPr lang="hu-HU" smtClean="0">
                <a:solidFill>
                  <a:srgbClr val="FFFF00"/>
                </a:solidFill>
              </a:rPr>
              <a:t>Tehát ha B hamis, akkor A sem igaz, sem hamis nem lehet. </a:t>
            </a:r>
          </a:p>
          <a:p>
            <a:r>
              <a:rPr lang="hu-HU" smtClean="0">
                <a:solidFill>
                  <a:srgbClr val="FFFF00"/>
                </a:solidFill>
              </a:rPr>
              <a:t>Másik példatípus: A jelenlegi francia király kopasz. 	(K)</a:t>
            </a:r>
          </a:p>
          <a:p>
            <a:r>
              <a:rPr lang="hu-HU" smtClean="0">
                <a:solidFill>
                  <a:srgbClr val="FFFF00"/>
                </a:solidFill>
              </a:rPr>
              <a:t>Preszuppozíció: Franciaországnak van jelenleg (egy és csak egy) királya.</a:t>
            </a:r>
          </a:p>
          <a:p>
            <a:r>
              <a:rPr lang="hu-HU" smtClean="0">
                <a:solidFill>
                  <a:srgbClr val="FFFF00"/>
                </a:solidFill>
              </a:rPr>
              <a:t>Ezek szerint a K mondatnak nincs igazságértéke.</a:t>
            </a:r>
          </a:p>
          <a:p>
            <a:r>
              <a:rPr lang="hu-HU" smtClean="0">
                <a:solidFill>
                  <a:srgbClr val="FFFF00"/>
                </a:solidFill>
              </a:rPr>
              <a:t>Ez a nem jelölő deskripciók Frege-Strawson-féle kezelése.</a:t>
            </a:r>
          </a:p>
          <a:p>
            <a:r>
              <a:rPr lang="hu-HU" smtClean="0">
                <a:solidFill>
                  <a:srgbClr val="FFFF00"/>
                </a:solidFill>
              </a:rPr>
              <a:t>Próbáljuk L-re alkalmazni. </a:t>
            </a:r>
          </a:p>
          <a:p>
            <a:r>
              <a:rPr lang="hu-HU" smtClean="0">
                <a:solidFill>
                  <a:srgbClr val="FFFF00"/>
                </a:solidFill>
              </a:rPr>
              <a:t>A preszuppozíció az lehetne, hogy L-nek van igazságértéke.</a:t>
            </a:r>
          </a:p>
          <a:p>
            <a:r>
              <a:rPr lang="hu-HU" smtClean="0">
                <a:solidFill>
                  <a:srgbClr val="FFFF00"/>
                </a:solidFill>
              </a:rPr>
              <a:t>De az erős hazugtól ez sem véd meg, mert annak nem preszuppozíciója ugyanez.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7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836712"/>
            <a:ext cx="81369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Másik megoldás: Russell deskripcióelmélete</a:t>
            </a:r>
          </a:p>
          <a:p>
            <a:r>
              <a:rPr lang="hu-HU" smtClean="0">
                <a:solidFill>
                  <a:srgbClr val="FFFF00"/>
                </a:solidFill>
              </a:rPr>
              <a:t>Nincs igazságértékrés, a mondatok (implicite) állítják a preszuppozíciójukat.</a:t>
            </a:r>
          </a:p>
          <a:p>
            <a:r>
              <a:rPr lang="hu-HU" smtClean="0">
                <a:solidFill>
                  <a:srgbClr val="FFFF00"/>
                </a:solidFill>
              </a:rPr>
              <a:t>A deskripciókat tartalmazó szinguláris állítások valójában kvantifikált állítások.</a:t>
            </a:r>
          </a:p>
          <a:p>
            <a:r>
              <a:rPr lang="hu-HU" smtClean="0">
                <a:solidFill>
                  <a:srgbClr val="FFFF00"/>
                </a:solidFill>
              </a:rPr>
              <a:t>Az ‘A jelenlegi francia király kopasz’ mondat valójában ezt jelenti:</a:t>
            </a:r>
          </a:p>
          <a:p>
            <a:r>
              <a:rPr lang="hu-HU" smtClean="0">
                <a:solidFill>
                  <a:srgbClr val="FFFF00"/>
                </a:solidFill>
              </a:rPr>
              <a:t>Franciaországnak jelenleg van egy és csak egy királya, és az illető kopasz.</a:t>
            </a:r>
          </a:p>
          <a:p>
            <a:r>
              <a:rPr lang="hu-HU">
                <a:solidFill>
                  <a:srgbClr val="FFFF00"/>
                </a:solidFill>
              </a:rPr>
              <a:t>Az ‘A jelenlegi francia </a:t>
            </a:r>
            <a:r>
              <a:rPr lang="hu-HU" smtClean="0">
                <a:solidFill>
                  <a:srgbClr val="FFFF00"/>
                </a:solidFill>
              </a:rPr>
              <a:t>király nem </a:t>
            </a:r>
            <a:r>
              <a:rPr lang="hu-HU">
                <a:solidFill>
                  <a:srgbClr val="FFFF00"/>
                </a:solidFill>
              </a:rPr>
              <a:t>kopasz</a:t>
            </a:r>
            <a:r>
              <a:rPr lang="hu-HU" smtClean="0">
                <a:solidFill>
                  <a:srgbClr val="FFFF00"/>
                </a:solidFill>
              </a:rPr>
              <a:t>’ pedig ezt:</a:t>
            </a:r>
          </a:p>
          <a:p>
            <a:r>
              <a:rPr lang="hu-HU">
                <a:solidFill>
                  <a:srgbClr val="FFFF00"/>
                </a:solidFill>
              </a:rPr>
              <a:t>Franciaországnak jelenleg van egy és csak egy királya, és az illető </a:t>
            </a:r>
            <a:r>
              <a:rPr lang="hu-HU" smtClean="0">
                <a:solidFill>
                  <a:srgbClr val="FFFF00"/>
                </a:solidFill>
              </a:rPr>
              <a:t>nem kopasz</a:t>
            </a:r>
            <a:r>
              <a:rPr lang="hu-HU">
                <a:solidFill>
                  <a:srgbClr val="FFFF00"/>
                </a:solidFill>
              </a:rPr>
              <a:t>.</a:t>
            </a:r>
          </a:p>
          <a:p>
            <a:r>
              <a:rPr lang="hu-HU" smtClean="0">
                <a:solidFill>
                  <a:srgbClr val="FFFF00"/>
                </a:solidFill>
              </a:rPr>
              <a:t>A hazug-mondat russelliánus átírása:</a:t>
            </a:r>
          </a:p>
          <a:p>
            <a:r>
              <a:rPr lang="hu-HU">
                <a:solidFill>
                  <a:srgbClr val="FFFF00"/>
                </a:solidFill>
              </a:rPr>
              <a:t>(</a:t>
            </a:r>
            <a:r>
              <a:rPr lang="hu-HU" smtClean="0">
                <a:solidFill>
                  <a:srgbClr val="FFFF00"/>
                </a:solidFill>
              </a:rPr>
              <a:t>LR)	Van egy és csak egy mondat, amit éppen most mondok, és az a mondat hamis. </a:t>
            </a:r>
          </a:p>
          <a:p>
            <a:r>
              <a:rPr lang="hu-HU" smtClean="0">
                <a:solidFill>
                  <a:srgbClr val="FFFF00"/>
                </a:solidFill>
              </a:rPr>
              <a:t>A típuselmélet szerint a mondatban levő kvantor csak a mondat típusánál alacsonyabb típusú objektumok felett kvantifikálhat. </a:t>
            </a:r>
          </a:p>
          <a:p>
            <a:r>
              <a:rPr lang="hu-HU" smtClean="0">
                <a:solidFill>
                  <a:srgbClr val="FFFF00"/>
                </a:solidFill>
              </a:rPr>
              <a:t>Tehát az LR mondat hamis, mert nincs ilyen alacsonyabb típusú mondat, azt a tartalmat pedig, amit a hazug-mondatnak tulajdonítunk, nem lehet a típuskorlátozások (a hibás kör elve) megsértése nélkül kifejezni.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1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836712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Tarski tétele</a:t>
            </a:r>
          </a:p>
          <a:p>
            <a:r>
              <a:rPr lang="hu-HU" smtClean="0">
                <a:solidFill>
                  <a:srgbClr val="FFFF00"/>
                </a:solidFill>
              </a:rPr>
              <a:t>Az igazság definiálhatatlansága:</a:t>
            </a:r>
          </a:p>
          <a:p>
            <a:r>
              <a:rPr lang="hu-HU" smtClean="0">
                <a:solidFill>
                  <a:srgbClr val="FFFF00"/>
                </a:solidFill>
              </a:rPr>
              <a:t>Ha egy nyelvben a nyelv minden mondata megnevezhető, akkor nem lehetséges benne tartalmilag adekvát és ellentmondásmentes igazságdefiníció.</a:t>
            </a:r>
          </a:p>
          <a:p>
            <a:r>
              <a:rPr lang="hu-HU" smtClean="0">
                <a:solidFill>
                  <a:srgbClr val="FFFF00"/>
                </a:solidFill>
              </a:rPr>
              <a:t>Bizonyítás: a hazug paradoxona.</a:t>
            </a:r>
          </a:p>
          <a:p>
            <a:r>
              <a:rPr lang="hu-HU" smtClean="0">
                <a:solidFill>
                  <a:srgbClr val="FFFF00"/>
                </a:solidFill>
              </a:rPr>
              <a:t>Tarski megoldása: </a:t>
            </a:r>
          </a:p>
          <a:p>
            <a:r>
              <a:rPr lang="hu-HU" smtClean="0">
                <a:solidFill>
                  <a:srgbClr val="FFFF00"/>
                </a:solidFill>
              </a:rPr>
              <a:t>Az igazságdefiníció (a mondatok megnevezésével együtt) egy másik nyelvhez tartozik, mint amelynek amondatairól szól. Utóbbi a </a:t>
            </a:r>
            <a:r>
              <a:rPr lang="hu-HU" u="sng" smtClean="0">
                <a:solidFill>
                  <a:srgbClr val="FFFF00"/>
                </a:solidFill>
              </a:rPr>
              <a:t>tárgynyelv</a:t>
            </a:r>
            <a:r>
              <a:rPr lang="hu-HU" smtClean="0">
                <a:solidFill>
                  <a:srgbClr val="FFFF00"/>
                </a:solidFill>
              </a:rPr>
              <a:t>, előbbi a </a:t>
            </a:r>
            <a:r>
              <a:rPr lang="hu-HU" u="sng" smtClean="0">
                <a:solidFill>
                  <a:srgbClr val="FFFF00"/>
                </a:solidFill>
              </a:rPr>
              <a:t>metanyelv. </a:t>
            </a:r>
          </a:p>
          <a:p>
            <a:r>
              <a:rPr lang="hu-HU" smtClean="0">
                <a:solidFill>
                  <a:srgbClr val="FFFF00"/>
                </a:solidFill>
              </a:rPr>
              <a:t>A metanyelv mondataira érvényes igazságdefiníciót a meta-metanyelv tartalmazhatja, és így tovább a végtelenségig (Tarski-hierarchia).</a:t>
            </a:r>
          </a:p>
          <a:p>
            <a:r>
              <a:rPr lang="hu-HU" smtClean="0">
                <a:solidFill>
                  <a:srgbClr val="FFFF00"/>
                </a:solidFill>
              </a:rPr>
              <a:t>Egy elsőrendű nyelv mondataira úgy adunk igazságdefiníciót, hogy megadjuk a névkonstansok  jelöletét és a predikátumok terjedelmét (azaz azt, hogy mely atomi mondatok igazak), és aztán a kiszámítási szabályokat az összetett mondatokra. Ez éppen az igazságdefiníció Tarski-féle módszere.</a:t>
            </a:r>
          </a:p>
          <a:p>
            <a:r>
              <a:rPr lang="hu-HU" smtClean="0">
                <a:solidFill>
                  <a:srgbClr val="FFFF00"/>
                </a:solidFill>
              </a:rPr>
              <a:t>Ha természetes nyelvekel foglalkozunk, a tárgynyelv lehet része a metanyelvnek. </a:t>
            </a:r>
          </a:p>
          <a:p>
            <a:r>
              <a:rPr lang="hu-HU" smtClean="0">
                <a:solidFill>
                  <a:srgbClr val="FFFF00"/>
                </a:solidFill>
              </a:rPr>
              <a:t>Pl. az a része, amely nem tartalmaz szemantikai predikátumot (‘igaz’, ‘terjedelem’, stb.) és nem tartalmazza mondatainak nevét sem.</a:t>
            </a:r>
          </a:p>
          <a:p>
            <a:r>
              <a:rPr lang="hu-HU" smtClean="0">
                <a:solidFill>
                  <a:srgbClr val="FFFF00"/>
                </a:solidFill>
              </a:rPr>
              <a:t>A metanyelvben ugyanezek már értelmezve vannak a tárgynyelv kifejezéseire, a meta-metanyelvben a metanyelv kifejezéseire és így tovább.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08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764704"/>
            <a:ext cx="799288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smtClean="0">
                <a:solidFill>
                  <a:srgbClr val="FFFF00"/>
                </a:solidFill>
                <a:latin typeface="+mj-lt"/>
              </a:rPr>
              <a:t>Gödel nem-teljességi tételei, a hazug-paradoxon és a Tarski-tétel</a:t>
            </a:r>
          </a:p>
          <a:p>
            <a:r>
              <a:rPr lang="hu-HU" smtClean="0">
                <a:solidFill>
                  <a:srgbClr val="FFFF00"/>
                </a:solidFill>
              </a:rPr>
              <a:t>Legyen a tárgynyelv a természetes számok aritmetikájának nyelve, a metanyelv a közlési nyelv. Ebbe a tárgynyelvbe lefordíthatók bizonyos metanyelvi predikátumok (</a:t>
            </a:r>
            <a:r>
              <a:rPr lang="hu-HU">
                <a:solidFill>
                  <a:srgbClr val="FFFF00"/>
                </a:solidFill>
              </a:rPr>
              <a:t>‘</a:t>
            </a:r>
            <a:r>
              <a:rPr lang="hu-HU" smtClean="0">
                <a:solidFill>
                  <a:srgbClr val="FFFF00"/>
                </a:solidFill>
              </a:rPr>
              <a:t>mondat’, ‘axióma’, ‘levezetés’, ‘bizonyítható’). Ezek jellemzően </a:t>
            </a:r>
            <a:r>
              <a:rPr lang="hu-HU" i="1" smtClean="0">
                <a:solidFill>
                  <a:srgbClr val="FFFF00"/>
                </a:solidFill>
              </a:rPr>
              <a:t>szintaktikai</a:t>
            </a:r>
            <a:r>
              <a:rPr lang="hu-HU" smtClean="0">
                <a:solidFill>
                  <a:srgbClr val="FFFF00"/>
                </a:solidFill>
              </a:rPr>
              <a:t> predikátumok.</a:t>
            </a:r>
          </a:p>
          <a:p>
            <a:r>
              <a:rPr lang="hu-HU" smtClean="0">
                <a:solidFill>
                  <a:srgbClr val="FFFF00"/>
                </a:solidFill>
              </a:rPr>
              <a:t>A fordítás módszere a Gödel-számozás: a tárgynyelv minden jelsorozatát egy-egy természetes számmal kódoljuk, kölcsönösen egyértelmű (azaz visszafejthető) módon.</a:t>
            </a:r>
          </a:p>
          <a:p>
            <a:r>
              <a:rPr lang="hu-HU" smtClean="0">
                <a:solidFill>
                  <a:srgbClr val="FFFF00"/>
                </a:solidFill>
              </a:rPr>
              <a:t>Egy jelsorozat akkor és csak akkor lesz mondat, ha a kódszáma bizonyos számelméleti tulajdonságokkal rendelkezik. Mondatok egy adott sorozatára nézve ugyanígy definiálható, hogy mikor lesz bizonyítás.</a:t>
            </a:r>
          </a:p>
          <a:p>
            <a:r>
              <a:rPr lang="hu-HU" smtClean="0">
                <a:solidFill>
                  <a:srgbClr val="FFFF00"/>
                </a:solidFill>
              </a:rPr>
              <a:t>Az, hogy mi bizonyítás, attól függ, hogy milyen axiómák és levezetési szabályok vannak.</a:t>
            </a:r>
          </a:p>
          <a:p>
            <a:r>
              <a:rPr lang="hu-HU" smtClean="0">
                <a:solidFill>
                  <a:srgbClr val="FFFF00"/>
                </a:solidFill>
              </a:rPr>
              <a:t>Az ‘igaz’ természetesen nem fordítható le, a Tarski-tétel miatt. </a:t>
            </a:r>
          </a:p>
          <a:p>
            <a:r>
              <a:rPr lang="hu-HU">
                <a:solidFill>
                  <a:srgbClr val="FFFF00"/>
                </a:solidFill>
              </a:rPr>
              <a:t>Van olyan G mondat, amely </a:t>
            </a:r>
            <a:r>
              <a:rPr lang="hu-HU" smtClean="0">
                <a:solidFill>
                  <a:srgbClr val="FFFF00"/>
                </a:solidFill>
              </a:rPr>
              <a:t>az ‘A G mondat nem bizonyítható’ metanyelvi mondat fordítása. </a:t>
            </a:r>
          </a:p>
          <a:p>
            <a:r>
              <a:rPr lang="hu-HU" smtClean="0">
                <a:solidFill>
                  <a:srgbClr val="FFFF00"/>
                </a:solidFill>
              </a:rPr>
              <a:t>Ha a bizonyíthatóság és az igazság egybeesne, akkor ez éppen a hazug-mondat lenne.</a:t>
            </a:r>
          </a:p>
          <a:p>
            <a:r>
              <a:rPr lang="hu-HU" smtClean="0">
                <a:solidFill>
                  <a:srgbClr val="FFFF00"/>
                </a:solidFill>
              </a:rPr>
              <a:t>A(z első) nem-teljességi tétel azt mondja ki, hogy nem eshet egybe.</a:t>
            </a:r>
          </a:p>
          <a:p>
            <a:r>
              <a:rPr lang="hu-HU" smtClean="0">
                <a:solidFill>
                  <a:srgbClr val="FFFF00"/>
                </a:solidFill>
              </a:rPr>
              <a:t>A második: a G mondat szerepét betöltheti egy olyan mondat is, ami akkor és csak akkor igaz, ha az aritmetika ellentmondásmentes.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4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805</Words>
  <Application>Microsoft Office PowerPoint</Application>
  <PresentationFormat>Diavetítés a képernyőre (4:3 oldalarány)</PresentationFormat>
  <Paragraphs>83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andras</dc:creator>
  <cp:lastModifiedBy>andrás</cp:lastModifiedBy>
  <cp:revision>13</cp:revision>
  <dcterms:created xsi:type="dcterms:W3CDTF">2017-03-30T19:12:49Z</dcterms:created>
  <dcterms:modified xsi:type="dcterms:W3CDTF">2017-03-31T13:39:53Z</dcterms:modified>
</cp:coreProperties>
</file>