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4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2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6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4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4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5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2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9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4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4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8300-E11D-4A8A-A4BD-1E9555ABD014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B7F6B-BAAB-4207-8979-F53695A02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14941" y="476672"/>
            <a:ext cx="79208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latin typeface="+mj-lt"/>
              </a:rPr>
              <a:t>Variációk a hazugra</a:t>
            </a:r>
          </a:p>
          <a:p>
            <a:endParaRPr lang="hu-HU" sz="2000">
              <a:latin typeface="+mj-lt"/>
            </a:endParaRPr>
          </a:p>
          <a:p>
            <a:r>
              <a:rPr lang="hu-HU" smtClean="0"/>
              <a:t>Szókratész: Platón hazudik.</a:t>
            </a:r>
          </a:p>
          <a:p>
            <a:r>
              <a:rPr lang="hu-HU" smtClean="0"/>
              <a:t>Platón: Szókratész igazat mond.</a:t>
            </a:r>
          </a:p>
          <a:p>
            <a:endParaRPr lang="hu-HU" smtClean="0"/>
          </a:p>
          <a:p>
            <a:r>
              <a:rPr lang="hu-HU" smtClean="0"/>
              <a:t>Hazug-kör:</a:t>
            </a:r>
          </a:p>
          <a:p>
            <a:pPr marL="342900" indent="-342900">
              <a:buAutoNum type="arabicParenBoth"/>
            </a:pPr>
            <a:r>
              <a:rPr lang="hu-HU" smtClean="0"/>
              <a:t>Amit (2) mond, igaz.</a:t>
            </a:r>
          </a:p>
          <a:p>
            <a:pPr marL="342900" indent="-342900">
              <a:buAutoNum type="arabicParenBoth"/>
            </a:pPr>
            <a:r>
              <a:rPr lang="hu-HU" smtClean="0"/>
              <a:t>Amit (3) mond, igaz.</a:t>
            </a:r>
          </a:p>
          <a:p>
            <a:r>
              <a:rPr lang="hu-HU" smtClean="0"/>
              <a:t>…</a:t>
            </a:r>
          </a:p>
          <a:p>
            <a:r>
              <a:rPr lang="hu-HU" smtClean="0"/>
              <a:t>(n) Amit (1) mond, hamis.</a:t>
            </a:r>
            <a:endParaRPr lang="hu-HU"/>
          </a:p>
          <a:p>
            <a:endParaRPr lang="hu-HU"/>
          </a:p>
          <a:p>
            <a:r>
              <a:rPr lang="hu-HU" smtClean="0"/>
              <a:t>(1) Jones: Nixon Watergate-ről tett állításainak többsége hamis.</a:t>
            </a:r>
          </a:p>
          <a:p>
            <a:r>
              <a:rPr lang="hu-HU" smtClean="0"/>
              <a:t>(2) Nixon: Jones minden állítása a Watergate-ről igaz.</a:t>
            </a:r>
          </a:p>
          <a:p>
            <a:r>
              <a:rPr lang="hu-HU" smtClean="0"/>
              <a:t>Tfh.	(a) Jones egyetlen állítása a Watergateről az (1) mondat,</a:t>
            </a:r>
          </a:p>
          <a:p>
            <a:r>
              <a:rPr lang="hu-HU" smtClean="0"/>
              <a:t>	(b) Nixon többi állításának épp a fele igaz, a fele hamis.</a:t>
            </a:r>
          </a:p>
        </p:txBody>
      </p:sp>
    </p:spTree>
    <p:extLst>
      <p:ext uri="{BB962C8B-B14F-4D97-AF65-F5344CB8AC3E}">
        <p14:creationId xmlns:p14="http://schemas.microsoft.com/office/powerpoint/2010/main" val="329930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548680"/>
            <a:ext cx="856895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latin typeface="+mj-lt"/>
              </a:rPr>
              <a:t>Löb-paradoxon (H.B.Curry), avagy hogyan bizonyítsunk be tetszőleges állítást:</a:t>
            </a:r>
          </a:p>
          <a:p>
            <a:r>
              <a:rPr lang="hu-HU" smtClean="0"/>
              <a:t>Pl. azt, hogy holnap a Télapó virágot hoz Hófehérkének.</a:t>
            </a:r>
          </a:p>
          <a:p>
            <a:r>
              <a:rPr lang="hu-HU" smtClean="0"/>
              <a:t>Segédeszközünk a következő mondat:</a:t>
            </a:r>
          </a:p>
          <a:p>
            <a:pPr marL="342900" indent="-342900">
              <a:buAutoNum type="arabicParenBoth"/>
            </a:pPr>
            <a:r>
              <a:rPr lang="hu-HU" smtClean="0"/>
              <a:t>Ha az (1) mondat igaz, holnap a Télapó virágot hoz Hófehérkének.</a:t>
            </a:r>
          </a:p>
          <a:p>
            <a:r>
              <a:rPr lang="hu-HU" smtClean="0"/>
              <a:t>Első bizonyítás:</a:t>
            </a:r>
          </a:p>
          <a:p>
            <a:r>
              <a:rPr lang="hu-HU" smtClean="0"/>
              <a:t>Tfh. (1) hamis. Egy kondicionális hamis, hha az előtagja igaz és az utótagja hamis.</a:t>
            </a:r>
          </a:p>
          <a:p>
            <a:r>
              <a:rPr lang="hu-HU" smtClean="0"/>
              <a:t>Tehát az (1) mondat igaz és a Télapó nem hoz holnap virágot Hófehérkének.</a:t>
            </a:r>
            <a:br>
              <a:rPr lang="hu-HU" smtClean="0"/>
            </a:br>
            <a:r>
              <a:rPr lang="hu-HU" smtClean="0"/>
              <a:t>De akkor az (1) mondat igaz. Ellentmondás.</a:t>
            </a:r>
          </a:p>
          <a:p>
            <a:r>
              <a:rPr lang="hu-HU" smtClean="0"/>
              <a:t>Tehát az (1) mondat igaz.  </a:t>
            </a:r>
          </a:p>
          <a:p>
            <a:r>
              <a:rPr lang="hu-HU" smtClean="0"/>
              <a:t>Továbbá az (1) mondatnak, amely egy kondicionális, az előtagja is igaz, tehát a </a:t>
            </a:r>
            <a:r>
              <a:rPr lang="hu-HU" i="1" smtClean="0"/>
              <a:t>modus ponens</a:t>
            </a:r>
            <a:r>
              <a:rPr lang="hu-HU" smtClean="0"/>
              <a:t> szerint a Télapó holnap virágot hoz Hófehérkének.</a:t>
            </a:r>
          </a:p>
          <a:p>
            <a:r>
              <a:rPr lang="hu-HU" smtClean="0"/>
              <a:t>Második bizonyítás:</a:t>
            </a:r>
          </a:p>
          <a:p>
            <a:r>
              <a:rPr lang="hu-HU" smtClean="0"/>
              <a:t>Tegyük fel, hogy (1) igaz.</a:t>
            </a:r>
          </a:p>
          <a:p>
            <a:r>
              <a:rPr lang="hu-HU" smtClean="0"/>
              <a:t>Ebben az esetben egyrészt az (1) kondicionális igaz, másrészt az előtagja igaz. Tehát a </a:t>
            </a:r>
            <a:r>
              <a:rPr lang="hu-HU" i="1" smtClean="0"/>
              <a:t>modus ponens </a:t>
            </a:r>
            <a:r>
              <a:rPr lang="hu-HU" smtClean="0"/>
              <a:t> szerint az utótag igaz.</a:t>
            </a:r>
          </a:p>
          <a:p>
            <a:r>
              <a:rPr lang="hu-HU" smtClean="0"/>
              <a:t>Tehát ha feltételezzük (1)-et, akkor le tudjuk vezetni, hogy a Télapó holnap virágot hoz Hófehérkének.</a:t>
            </a:r>
          </a:p>
          <a:p>
            <a:r>
              <a:rPr lang="hu-HU" smtClean="0"/>
              <a:t>Ezzel bebizonyítottuk az (1) kondicionális igazságát.</a:t>
            </a:r>
          </a:p>
          <a:p>
            <a:r>
              <a:rPr lang="hu-HU" smtClean="0"/>
              <a:t>(Kondicionalizálási szabály, a </a:t>
            </a:r>
            <a:r>
              <a:rPr lang="hu-HU" i="1" smtClean="0"/>
              <a:t>modus ponens </a:t>
            </a:r>
            <a:r>
              <a:rPr lang="hu-HU" smtClean="0"/>
              <a:t>megfordítása.)</a:t>
            </a:r>
          </a:p>
          <a:p>
            <a:r>
              <a:rPr lang="hu-HU" smtClean="0"/>
              <a:t>Innentől ugyanúgy, mint az első levezetésben.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332656"/>
            <a:ext cx="799288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latin typeface="+mj-lt"/>
              </a:rPr>
              <a:t>A hazug-paradoxon és az indexikalitás</a:t>
            </a:r>
          </a:p>
          <a:p>
            <a:r>
              <a:rPr lang="hu-HU" smtClean="0"/>
              <a:t>Indexikus kifejezés: olyan kifejezés, amely a kimondás körülményeire utal. (‘ez’, ‘itt’, ‘most’, ‘én’).</a:t>
            </a:r>
          </a:p>
          <a:p>
            <a:r>
              <a:rPr lang="hu-HU" smtClean="0"/>
              <a:t>Rejtett indexikusok: első személy, jelen idő egyik jelentése, ‘lehetséges’.</a:t>
            </a:r>
          </a:p>
          <a:p>
            <a:r>
              <a:rPr lang="hu-HU" smtClean="0"/>
              <a:t>Az indexikus kifejezést tartalmazó mondat a használat körülményeivel együtt fejez ki propozicionális tartalmat. L. Frege: „A gondolat”.</a:t>
            </a:r>
          </a:p>
          <a:p>
            <a:r>
              <a:rPr lang="hu-HU" smtClean="0"/>
              <a:t>Az igazság elsődleges hordozója a propozicionális tartalom. Mondatokat másodlagosan mondunk igaznak. Indexikust tartalmazó mondat mindig adott használatban igaz vagy hamis.</a:t>
            </a:r>
          </a:p>
          <a:p>
            <a:r>
              <a:rPr lang="hu-HU" smtClean="0"/>
              <a:t>Az igazságérték nélküli mondatok esetében az egyik magyarázat az, hogy nem fejeznek ki propozicionális tartalmat. </a:t>
            </a:r>
          </a:p>
          <a:p>
            <a:r>
              <a:rPr lang="hu-HU" smtClean="0"/>
              <a:t>A hazug-paradoxon szokásos megfogalmazásai elég nyilvánvalóan tartalmaznak indexikus kifejezéseket. Kérdések:</a:t>
            </a:r>
          </a:p>
          <a:p>
            <a:pPr marL="342900" indent="-342900">
              <a:buAutoNum type="arabicPeriod"/>
            </a:pPr>
            <a:r>
              <a:rPr lang="hu-HU" smtClean="0"/>
              <a:t>Elfogadjuk-e, hogy a (legalább rejtett)  indexikalitás a Hazug lényegéhez tartozik?</a:t>
            </a:r>
          </a:p>
          <a:p>
            <a:r>
              <a:rPr lang="hu-HU"/>
              <a:t>	</a:t>
            </a:r>
            <a:r>
              <a:rPr lang="hu-HU" smtClean="0"/>
              <a:t>Azérvek inkább tapasztalatiak, de elfogadhatjuk </a:t>
            </a:r>
          </a:p>
          <a:p>
            <a:r>
              <a:rPr lang="hu-HU" smtClean="0"/>
              <a:t>2. Fel lehet-e ezt használni a feloldására?</a:t>
            </a:r>
          </a:p>
          <a:p>
            <a:r>
              <a:rPr lang="hu-HU" smtClean="0"/>
              <a:t>Igen, de a körkörösség (a hibás kör elve) fenntartásával. </a:t>
            </a:r>
          </a:p>
          <a:p>
            <a:r>
              <a:rPr lang="hu-HU" smtClean="0"/>
              <a:t>Azt kell állítanunk, hogy a hazug-mondatok esetében az indexikusok referenciáját körkörös hivatkozás miatt nem lehet kijelölni.</a:t>
            </a:r>
          </a:p>
          <a:p>
            <a:r>
              <a:rPr lang="hu-HU" smtClean="0"/>
              <a:t>Az indexikus kifejezések „rosszul fundáltak”.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5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476672"/>
            <a:ext cx="799288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latin typeface="+mj-lt"/>
              </a:rPr>
              <a:t>Jólfundáltság és „rosszul fundáltság” a halmazelméletben</a:t>
            </a:r>
          </a:p>
          <a:p>
            <a:r>
              <a:rPr lang="hu-HU" smtClean="0"/>
              <a:t>Az általánosan használt axiomatikus halmazelméletben (Zermelo-Fraenkel, ZF) egyetlen halmaz sem lehet eleme önmagának.</a:t>
            </a:r>
          </a:p>
          <a:p>
            <a:r>
              <a:rPr lang="hu-HU" smtClean="0"/>
              <a:t>Ez nem a Russell-paradoxon miatt van így. A Russell-halmaz ZF-ben egyszerűen bizonyíthatóan nem létezik.</a:t>
            </a:r>
          </a:p>
          <a:p>
            <a:r>
              <a:rPr lang="hu-HU" smtClean="0">
                <a:sym typeface="Symbol"/>
              </a:rPr>
              <a:t>Leszálló </a:t>
            </a:r>
            <a:r>
              <a:rPr lang="en-US" smtClean="0">
                <a:sym typeface="Symbol"/>
              </a:rPr>
              <a:t></a:t>
            </a:r>
            <a:r>
              <a:rPr lang="hu-HU" smtClean="0">
                <a:sym typeface="Symbol"/>
              </a:rPr>
              <a:t>-lánc: halmazok egy olyan sorozata, hogy a2 </a:t>
            </a:r>
            <a:r>
              <a:rPr lang="en-US" smtClean="0">
                <a:sym typeface="Symbol"/>
              </a:rPr>
              <a:t></a:t>
            </a:r>
            <a:r>
              <a:rPr lang="hu-HU">
                <a:sym typeface="Symbol"/>
              </a:rPr>
              <a:t> </a:t>
            </a:r>
            <a:r>
              <a:rPr lang="hu-HU" smtClean="0">
                <a:sym typeface="Symbol"/>
              </a:rPr>
              <a:t>a1, a3 </a:t>
            </a:r>
            <a:r>
              <a:rPr lang="en-US" smtClean="0">
                <a:sym typeface="Symbol"/>
              </a:rPr>
              <a:t></a:t>
            </a:r>
            <a:r>
              <a:rPr lang="hu-HU" smtClean="0">
                <a:sym typeface="Symbol"/>
              </a:rPr>
              <a:t> a2, …</a:t>
            </a:r>
          </a:p>
          <a:p>
            <a:r>
              <a:rPr lang="hu-HU" smtClean="0">
                <a:sym typeface="Symbol"/>
              </a:rPr>
              <a:t>Jólfundáltsági axióma: nem létezik végtelen leszálló </a:t>
            </a:r>
            <a:r>
              <a:rPr lang="en-US" smtClean="0">
                <a:sym typeface="Symbol"/>
              </a:rPr>
              <a:t></a:t>
            </a:r>
            <a:r>
              <a:rPr lang="hu-HU" smtClean="0">
                <a:sym typeface="Symbol"/>
              </a:rPr>
              <a:t>-lánc.</a:t>
            </a:r>
          </a:p>
          <a:p>
            <a:r>
              <a:rPr lang="hu-HU" smtClean="0">
                <a:sym typeface="Symbol"/>
              </a:rPr>
              <a:t>Azaz a halmazok valamilyen kiinduló objektumokból épülnek fel, az összegyűjtés, mint művelet ismételt alkalmazásával.</a:t>
            </a:r>
          </a:p>
          <a:p>
            <a:r>
              <a:rPr lang="hu-HU" smtClean="0">
                <a:sym typeface="Symbol"/>
              </a:rPr>
              <a:t>Ha az </a:t>
            </a:r>
            <a:r>
              <a:rPr lang="en-US" smtClean="0">
                <a:sym typeface="Symbol"/>
              </a:rPr>
              <a:t></a:t>
            </a:r>
            <a:r>
              <a:rPr lang="hu-HU" smtClean="0">
                <a:sym typeface="Symbol"/>
              </a:rPr>
              <a:t> relációt gráfon ábrázoljuk, abban nem lesznek kiküszöbölhetetlen kötök, se végtelen leszálló ágak.</a:t>
            </a:r>
          </a:p>
          <a:p>
            <a:r>
              <a:rPr lang="hu-HU" smtClean="0">
                <a:sym typeface="Symbol"/>
              </a:rPr>
              <a:t>De ellentmondásmentes halmazelméletet lehet alkotni úgy is, hogy a jólfundáltsági axiómának kifejezetten az ellenkezőjét tesszük föl: minden </a:t>
            </a:r>
            <a:r>
              <a:rPr lang="en-US" smtClean="0">
                <a:sym typeface="Symbol"/>
              </a:rPr>
              <a:t></a:t>
            </a:r>
            <a:r>
              <a:rPr lang="hu-HU" smtClean="0">
                <a:sym typeface="Symbol"/>
              </a:rPr>
              <a:t>-gráfhoz van halmaz (valamilyen értelemben egyértelműen).</a:t>
            </a:r>
          </a:p>
          <a:p>
            <a:r>
              <a:rPr lang="hu-HU" smtClean="0">
                <a:sym typeface="Symbol"/>
              </a:rPr>
              <a:t>Peter Aczel: Non-wellfounded sets (1979)</a:t>
            </a:r>
          </a:p>
          <a:p>
            <a:r>
              <a:rPr lang="hu-HU" smtClean="0">
                <a:sym typeface="Symbol"/>
              </a:rPr>
              <a:t>Ez kiválóan alkalmazható a Hazug és rokon paradoxonok szemantikai struktúrájának kezelésére:</a:t>
            </a:r>
          </a:p>
          <a:p>
            <a:r>
              <a:rPr lang="hu-HU" smtClean="0">
                <a:sym typeface="Symbol"/>
              </a:rPr>
              <a:t>Barwise-Etchemendy: The Liar (1987)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6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332656"/>
            <a:ext cx="82809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latin typeface="+mj-lt"/>
              </a:rPr>
              <a:t>Yablo-paradoxon, avagy biztos, hogy a körkörösség okozza a bajt?</a:t>
            </a:r>
          </a:p>
          <a:p>
            <a:pPr marL="342900" indent="-342900">
              <a:buAutoNum type="arabicParenBoth"/>
            </a:pPr>
            <a:r>
              <a:rPr lang="hu-HU" smtClean="0"/>
              <a:t>(2)-től kezdve az összes mondat hamis.</a:t>
            </a:r>
          </a:p>
          <a:p>
            <a:pPr marL="342900" indent="-342900">
              <a:buAutoNum type="arabicParenBoth"/>
            </a:pPr>
            <a:r>
              <a:rPr lang="hu-HU" smtClean="0"/>
              <a:t>(3)-tól kezdve az összes mondat hamis.</a:t>
            </a:r>
          </a:p>
          <a:p>
            <a:r>
              <a:rPr lang="hu-HU" smtClean="0"/>
              <a:t>…</a:t>
            </a:r>
          </a:p>
          <a:p>
            <a:r>
              <a:rPr lang="hu-HU" smtClean="0"/>
              <a:t>(n) (n+1)-től kezdve az összes mondat hamis.</a:t>
            </a:r>
          </a:p>
          <a:p>
            <a:r>
              <a:rPr lang="hu-HU" smtClean="0"/>
              <a:t>…</a:t>
            </a:r>
          </a:p>
          <a:p>
            <a:r>
              <a:rPr lang="hu-HU" smtClean="0"/>
              <a:t>Stephen Yablo, 1993</a:t>
            </a:r>
          </a:p>
          <a:p>
            <a:r>
              <a:rPr lang="hu-HU" smtClean="0"/>
              <a:t>A jólfundáltság kérdésével már inkább rokon.</a:t>
            </a:r>
          </a:p>
          <a:p>
            <a:r>
              <a:rPr lang="hu-HU" smtClean="0"/>
              <a:t>Stream: olyan rendezett pár, amelynek a második tagja is stream.</a:t>
            </a:r>
          </a:p>
          <a:p>
            <a:r>
              <a:rPr lang="hu-HU" smtClean="0"/>
              <a:t>Számítástudományban van ilyen, semmi gond nincs vele.</a:t>
            </a:r>
          </a:p>
          <a:p>
            <a:r>
              <a:rPr lang="hu-HU" smtClean="0"/>
              <a:t>Matematikai modellje: nem-jólfundált halmazok </a:t>
            </a:r>
            <a:r>
              <a:rPr lang="hu-HU"/>
              <a:t>(Barwise-Moss: Vicious circles, 1996)</a:t>
            </a:r>
            <a:endParaRPr lang="hu-HU" smtClean="0"/>
          </a:p>
          <a:p>
            <a:r>
              <a:rPr lang="hu-HU" smtClean="0"/>
              <a:t>Sztadion-paradoxon: vegyük csak újra elő!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546</Words>
  <Application>Microsoft Office PowerPoint</Application>
  <PresentationFormat>Diavetítés a képernyőre (4:3 oldalarány)</PresentationFormat>
  <Paragraphs>67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andras</dc:creator>
  <cp:lastModifiedBy>andrás</cp:lastModifiedBy>
  <cp:revision>16</cp:revision>
  <dcterms:created xsi:type="dcterms:W3CDTF">2017-04-06T16:50:16Z</dcterms:created>
  <dcterms:modified xsi:type="dcterms:W3CDTF">2017-04-07T13:36:18Z</dcterms:modified>
</cp:coreProperties>
</file>