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  <p:sldId id="262" r:id="rId6"/>
    <p:sldId id="257" r:id="rId7"/>
    <p:sldId id="263" r:id="rId8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F076369-921B-419E-94F8-CC39371977D1}" type="datetimeFigureOut">
              <a:rPr lang="hu-HU" smtClean="0"/>
              <a:pPr/>
              <a:t>2014.09.08.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24F0CE-8222-4B4A-96CF-51F377374BAF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phil.elte.hu/mate/filtort/filtort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198493"/>
            <a:ext cx="7992888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A kurzus anyaga: 12 válogatott szöveg a filozófia történetéből</a:t>
            </a:r>
          </a:p>
          <a:p>
            <a:endParaRPr lang="hu-HU" smtClean="0">
              <a:solidFill>
                <a:srgbClr val="FFFF00"/>
              </a:solidFill>
              <a:hlinkClick r:id="rId2"/>
            </a:endParaRPr>
          </a:p>
          <a:p>
            <a:r>
              <a:rPr lang="hu-HU" smtClean="0">
                <a:hlinkClick r:id="rId2"/>
              </a:rPr>
              <a:t>http://</a:t>
            </a:r>
            <a:r>
              <a:rPr lang="hu-HU" smtClean="0">
                <a:hlinkClick r:id="rId2"/>
              </a:rPr>
              <a:t>phil.elte.hu/logig/filtort/filtort.html</a:t>
            </a:r>
            <a:endParaRPr lang="hu-HU"/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Célja: tanuljanak meg olvasni. </a:t>
            </a:r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Életrajzi adatok: fölösleges.</a:t>
            </a:r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Kész értelmezések, magyarázatok: káros.</a:t>
            </a:r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Eszmetörténeti, kultúrtörténeti háttér: hasznos lehet, de másodlagos.</a:t>
            </a:r>
          </a:p>
          <a:p>
            <a:r>
              <a:rPr lang="hu-HU" smtClean="0">
                <a:solidFill>
                  <a:srgbClr val="FFFF00"/>
                </a:solidFill>
              </a:rPr>
              <a:t>Megérteni kell, nem egyetérteni. Vitatkozni ajánlatos.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Fő kérdések: </a:t>
            </a:r>
          </a:p>
          <a:p>
            <a:pPr lvl="1">
              <a:buFont typeface="Arial" pitchFamily="34" charset="0"/>
              <a:buChar char="•"/>
            </a:pPr>
            <a:r>
              <a:rPr lang="hu-HU" smtClean="0">
                <a:solidFill>
                  <a:srgbClr val="FFFF00"/>
                </a:solidFill>
              </a:rPr>
              <a:t>Milyen problémára keres választ a szerző?</a:t>
            </a:r>
          </a:p>
          <a:p>
            <a:pPr lvl="1">
              <a:buFont typeface="Arial" pitchFamily="34" charset="0"/>
              <a:buChar char="•"/>
            </a:pPr>
            <a:r>
              <a:rPr lang="hu-HU" smtClean="0">
                <a:solidFill>
                  <a:srgbClr val="FFFF00"/>
                </a:solidFill>
              </a:rPr>
              <a:t>Mit állít válaszként?</a:t>
            </a:r>
          </a:p>
          <a:p>
            <a:pPr lvl="1">
              <a:buFont typeface="Arial" pitchFamily="34" charset="0"/>
              <a:buChar char="•"/>
            </a:pPr>
            <a:r>
              <a:rPr lang="hu-HU" smtClean="0">
                <a:solidFill>
                  <a:srgbClr val="FFFF00"/>
                </a:solidFill>
              </a:rPr>
              <a:t>Milyen érveket használ?</a:t>
            </a:r>
          </a:p>
          <a:p>
            <a:endParaRPr lang="hu-HU">
              <a:solidFill>
                <a:srgbClr val="FFFF00"/>
              </a:solidFill>
            </a:endParaRPr>
          </a:p>
        </p:txBody>
      </p:sp>
      <p:sp>
        <p:nvSpPr>
          <p:cNvPr id="3" name="Felhő 2"/>
          <p:cNvSpPr/>
          <p:nvPr/>
        </p:nvSpPr>
        <p:spPr>
          <a:xfrm>
            <a:off x="3743400" y="2132856"/>
            <a:ext cx="5400600" cy="792088"/>
          </a:xfrm>
          <a:prstGeom prst="cloudCallout">
            <a:avLst>
              <a:gd name="adj1" fmla="val -74905"/>
              <a:gd name="adj2" fmla="val -117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0000"/>
                </a:solidFill>
              </a:rPr>
              <a:t>Reméljük, majd lesz</a:t>
            </a:r>
            <a:endParaRPr lang="hu-H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1268760"/>
            <a:ext cx="806489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Vizsga: alapértelmezésben feleletválasztós teszt</a:t>
            </a:r>
          </a:p>
          <a:p>
            <a:pPr lvl="1">
              <a:buFont typeface="Arial" pitchFamily="34" charset="0"/>
              <a:buChar char="•"/>
            </a:pPr>
            <a:r>
              <a:rPr lang="hu-HU" smtClean="0">
                <a:solidFill>
                  <a:srgbClr val="FFFF00"/>
                </a:solidFill>
              </a:rPr>
              <a:t>  25 kérdés, minden olvasmányból 1-3.</a:t>
            </a:r>
          </a:p>
          <a:p>
            <a:pPr lvl="1">
              <a:buFont typeface="Arial" pitchFamily="34" charset="0"/>
              <a:buChar char="•"/>
            </a:pPr>
            <a:r>
              <a:rPr lang="hu-HU" smtClean="0">
                <a:solidFill>
                  <a:srgbClr val="FFFF00"/>
                </a:solidFill>
              </a:rPr>
              <a:t>  Minden kérdést meg lehet válaszolni kizárólag a szövegek alapján.</a:t>
            </a:r>
          </a:p>
          <a:p>
            <a:pPr lvl="1">
              <a:buFont typeface="Arial" pitchFamily="34" charset="0"/>
              <a:buChar char="•"/>
            </a:pPr>
            <a:r>
              <a:rPr lang="hu-HU" smtClean="0">
                <a:solidFill>
                  <a:srgbClr val="FFFF00"/>
                </a:solidFill>
              </a:rPr>
              <a:t>  Minden kérdésben szerepel, hogy melyik szövegre vonatkozik.</a:t>
            </a:r>
          </a:p>
          <a:p>
            <a:pPr lvl="1">
              <a:buFont typeface="Arial" pitchFamily="34" charset="0"/>
              <a:buChar char="•"/>
            </a:pPr>
            <a:r>
              <a:rPr lang="hu-HU" smtClean="0">
                <a:solidFill>
                  <a:srgbClr val="FFFF00"/>
                </a:solidFill>
              </a:rPr>
              <a:t>  A ketteshez 11, a jeleshez 21 helyes válasz kell.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Van lehetőség szóbeli vizsgára is.</a:t>
            </a: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endParaRPr lang="hu-HU" smtClean="0">
              <a:solidFill>
                <a:srgbClr val="FFFF00"/>
              </a:solidFill>
            </a:endParaRPr>
          </a:p>
          <a:p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539552" y="856357"/>
            <a:ext cx="828092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u="sng" smtClean="0">
                <a:solidFill>
                  <a:srgbClr val="FFFF00"/>
                </a:solidFill>
              </a:rPr>
              <a:t>Platón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Kr. e. 4. század első fele</a:t>
            </a:r>
          </a:p>
          <a:p>
            <a:r>
              <a:rPr lang="hu-HU" smtClean="0">
                <a:solidFill>
                  <a:srgbClr val="FFFF00"/>
                </a:solidFill>
              </a:rPr>
              <a:t>Az első (európai) filozófus, akinek teljes művei fennmaradtak</a:t>
            </a:r>
          </a:p>
          <a:p>
            <a:r>
              <a:rPr lang="hu-HU" smtClean="0">
                <a:solidFill>
                  <a:srgbClr val="FFFF00"/>
                </a:solidFill>
              </a:rPr>
              <a:t>Szókratész tanítványa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Műfaj: dialógus, azaz párbeszédes forma</a:t>
            </a:r>
          </a:p>
          <a:p>
            <a:r>
              <a:rPr lang="hu-HU" smtClean="0">
                <a:solidFill>
                  <a:srgbClr val="FFFF00"/>
                </a:solidFill>
              </a:rPr>
              <a:t>Kérdve-kifejtő módszer</a:t>
            </a:r>
          </a:p>
          <a:p>
            <a:r>
              <a:rPr lang="hu-HU" smtClean="0">
                <a:solidFill>
                  <a:srgbClr val="FFFF00"/>
                </a:solidFill>
              </a:rPr>
              <a:t>A kérdező általában Szókratész</a:t>
            </a:r>
          </a:p>
          <a:p>
            <a:r>
              <a:rPr lang="hu-HU" smtClean="0">
                <a:solidFill>
                  <a:srgbClr val="FFFF00"/>
                </a:solidFill>
              </a:rPr>
              <a:t>A módszer lényege: felfedeztetés, rávezetés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rossz válasz cáfolata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új, javított válasz</a:t>
            </a:r>
          </a:p>
          <a:p>
            <a:r>
              <a:rPr lang="hu-HU" smtClean="0">
                <a:solidFill>
                  <a:srgbClr val="FFFF00"/>
                </a:solidFill>
              </a:rPr>
              <a:t>Modell: </a:t>
            </a:r>
            <a:r>
              <a:rPr lang="hu-HU" i="1" smtClean="0">
                <a:solidFill>
                  <a:srgbClr val="FFFF00"/>
                </a:solidFill>
              </a:rPr>
              <a:t>Theaitétosz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Kérdés: mi az ismeret?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Tht. többször is megkísérel meghatározást adni, végül sikertelenül.</a:t>
            </a:r>
          </a:p>
          <a:p>
            <a:pPr lvl="1"/>
            <a:r>
              <a:rPr lang="hu-HU" i="1" smtClean="0">
                <a:solidFill>
                  <a:srgbClr val="FFFF00"/>
                </a:solidFill>
              </a:rPr>
              <a:t>A szofista</a:t>
            </a:r>
            <a:r>
              <a:rPr lang="hu-HU" smtClean="0">
                <a:solidFill>
                  <a:srgbClr val="FFFF00"/>
                </a:solidFill>
              </a:rPr>
              <a:t>: „másnap” szintén Tht. próbálja meg megmondani, mi a szofista.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Itt van válasz (több is).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„Bábáskodás”: a válaszoló fiatal tanítvány lelkében ott van a válasz, csak napvilágra kell segíteni.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Az említettek </a:t>
            </a:r>
            <a:r>
              <a:rPr lang="hu-HU" u="sng" smtClean="0">
                <a:solidFill>
                  <a:srgbClr val="FFFF00"/>
                </a:solidFill>
              </a:rPr>
              <a:t>késői  </a:t>
            </a:r>
            <a:r>
              <a:rPr lang="hu-HU" smtClean="0">
                <a:solidFill>
                  <a:srgbClr val="FFFF00"/>
                </a:solidFill>
              </a:rPr>
              <a:t>dialógusok.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755576" y="980728"/>
            <a:ext cx="777686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Másik modell: </a:t>
            </a:r>
            <a:r>
              <a:rPr lang="hu-HU" i="1" smtClean="0">
                <a:solidFill>
                  <a:srgbClr val="FFFF00"/>
                </a:solidFill>
              </a:rPr>
              <a:t>Eutüphrón</a:t>
            </a:r>
            <a:r>
              <a:rPr lang="hu-HU" smtClean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Mi a jámborság?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A válaszoló egy szofista, aki biztos benne, hogy tudja a választ.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Szókratész cáfol: megmutatja, hogy a válaszból képtelenségek következnek.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Vö. </a:t>
            </a:r>
            <a:r>
              <a:rPr lang="hu-HU" i="1" smtClean="0">
                <a:solidFill>
                  <a:srgbClr val="FFFF00"/>
                </a:solidFill>
              </a:rPr>
              <a:t>Szókratész védőbeszéde</a:t>
            </a:r>
            <a:r>
              <a:rPr lang="hu-HU" smtClean="0">
                <a:solidFill>
                  <a:srgbClr val="FFFF00"/>
                </a:solidFill>
              </a:rPr>
              <a:t>: az egyetlen dolog, amit Szókratész tud.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Korai (szókratikus) dialógusok: Sz. valódi ellenféllel áll szemben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Talán a történeti Szókratész nézetei és viselkedése jelenik meg.</a:t>
            </a:r>
          </a:p>
          <a:p>
            <a:pPr lvl="1"/>
            <a:r>
              <a:rPr lang="hu-HU" i="1" smtClean="0">
                <a:solidFill>
                  <a:srgbClr val="FFFF00"/>
                </a:solidFill>
              </a:rPr>
              <a:t>Traszümakhosz</a:t>
            </a:r>
            <a:r>
              <a:rPr lang="hu-HU" smtClean="0">
                <a:solidFill>
                  <a:srgbClr val="FFFF00"/>
                </a:solidFill>
              </a:rPr>
              <a:t> [?]: mi az igazságosság? </a:t>
            </a:r>
          </a:p>
          <a:p>
            <a:r>
              <a:rPr lang="hu-HU" smtClean="0">
                <a:solidFill>
                  <a:srgbClr val="FFFF00"/>
                </a:solidFill>
              </a:rPr>
              <a:t>Középső korszak: </a:t>
            </a:r>
            <a:r>
              <a:rPr lang="hu-HU" i="1" smtClean="0">
                <a:solidFill>
                  <a:srgbClr val="FFFF00"/>
                </a:solidFill>
              </a:rPr>
              <a:t>Phaidón</a:t>
            </a:r>
            <a:r>
              <a:rPr lang="hu-HU" smtClean="0">
                <a:solidFill>
                  <a:srgbClr val="FFFF00"/>
                </a:solidFill>
              </a:rPr>
              <a:t>, </a:t>
            </a:r>
            <a:r>
              <a:rPr lang="hu-HU" i="1" smtClean="0">
                <a:solidFill>
                  <a:srgbClr val="FFFF00"/>
                </a:solidFill>
              </a:rPr>
              <a:t>Az állam</a:t>
            </a:r>
            <a:r>
              <a:rPr lang="hu-HU" smtClean="0">
                <a:solidFill>
                  <a:srgbClr val="FFFF00"/>
                </a:solidFill>
              </a:rPr>
              <a:t>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Valódi szerepük van-e a tanítványoknak?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Lászólag nem, hiszen sokszor oldalakon keresztül csak olyanokat mondanak, hogy „igen”, „persze”, „ezt nem értem”, stb.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A finomabb elemzés mutatja ki, hogy Szókratész valóban azt a módszert követi, amit időnként elmagyaráz,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és ami szoros  rokonságban van a matematikatanítás „felfedeztetős” módszerével (Szabó Árpád).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611560" y="1052736"/>
            <a:ext cx="79928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smtClean="0">
                <a:solidFill>
                  <a:srgbClr val="FFFF00"/>
                </a:solidFill>
              </a:rPr>
              <a:t>Az állam</a:t>
            </a:r>
            <a:r>
              <a:rPr lang="hu-HU" smtClean="0">
                <a:solidFill>
                  <a:srgbClr val="FFFF00"/>
                </a:solidFill>
              </a:rPr>
              <a:t>: 10 könyv 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Csak az </a:t>
            </a:r>
            <a:r>
              <a:rPr lang="hu-HU" i="1" smtClean="0">
                <a:solidFill>
                  <a:srgbClr val="FFFF00"/>
                </a:solidFill>
              </a:rPr>
              <a:t>Állam </a:t>
            </a:r>
            <a:r>
              <a:rPr lang="hu-HU" smtClean="0">
                <a:solidFill>
                  <a:srgbClr val="FFFF00"/>
                </a:solidFill>
              </a:rPr>
              <a:t>(</a:t>
            </a:r>
            <a:r>
              <a:rPr lang="hu-HU" i="1" smtClean="0">
                <a:solidFill>
                  <a:srgbClr val="FFFF00"/>
                </a:solidFill>
              </a:rPr>
              <a:t>Politeia, Resp.</a:t>
            </a:r>
            <a:r>
              <a:rPr lang="hu-HU" smtClean="0">
                <a:solidFill>
                  <a:srgbClr val="FFFF00"/>
                </a:solidFill>
              </a:rPr>
              <a:t>) és a </a:t>
            </a:r>
            <a:r>
              <a:rPr lang="hu-HU" i="1" smtClean="0">
                <a:solidFill>
                  <a:srgbClr val="FFFF00"/>
                </a:solidFill>
              </a:rPr>
              <a:t>Törvények</a:t>
            </a:r>
            <a:r>
              <a:rPr lang="hu-HU" smtClean="0">
                <a:solidFill>
                  <a:srgbClr val="FFFF00"/>
                </a:solidFill>
              </a:rPr>
              <a:t> c. késői dialógus tagolódik könyvekre – egy könyv kb. egy átlagos dialógus terjedelmével egyezik meg.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Kötelező olvasmány :</a:t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az V. könyv befejező szakasza (475E-től, vélekedés és tudás)</a:t>
            </a:r>
          </a:p>
          <a:p>
            <a:pPr lvl="1"/>
            <a:r>
              <a:rPr lang="hu-HU" smtClean="0">
                <a:solidFill>
                  <a:srgbClr val="FFFF00"/>
                </a:solidFill>
              </a:rPr>
              <a:t>és a VII. könyv vége + a VIII. könyv eleje (504E-518B, vonal- és barlanghasonlat).</a:t>
            </a: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pPr lvl="1"/>
            <a:endParaRPr lang="hu-HU" smtClean="0">
              <a:solidFill>
                <a:srgbClr val="FFFF00"/>
              </a:solidFill>
            </a:endParaRPr>
          </a:p>
          <a:p>
            <a:pPr lvl="1"/>
            <a:endParaRPr lang="hu-HU">
              <a:solidFill>
                <a:srgbClr val="FFFF00"/>
              </a:solidFill>
            </a:endParaRPr>
          </a:p>
          <a:p>
            <a:pPr lvl="1"/>
            <a:r>
              <a:rPr lang="hu-HU" smtClean="0">
                <a:solidFill>
                  <a:srgbClr val="FFFF00"/>
                </a:solidFill>
              </a:rPr>
              <a:t>(Nagyon) Ajánlott: Steiger Kornél jegyzetei.</a:t>
            </a:r>
          </a:p>
        </p:txBody>
      </p:sp>
      <p:sp>
        <p:nvSpPr>
          <p:cNvPr id="3" name="Felhő 2"/>
          <p:cNvSpPr/>
          <p:nvPr/>
        </p:nvSpPr>
        <p:spPr>
          <a:xfrm>
            <a:off x="5292080" y="2852936"/>
            <a:ext cx="3384376" cy="1368152"/>
          </a:xfrm>
          <a:prstGeom prst="cloudCallout">
            <a:avLst>
              <a:gd name="adj1" fmla="val -37901"/>
              <a:gd name="adj2" fmla="val -560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mtClean="0">
                <a:solidFill>
                  <a:srgbClr val="FF0000"/>
                </a:solidFill>
              </a:rPr>
              <a:t>Stephanus-számok</a:t>
            </a:r>
            <a:endParaRPr lang="hu-HU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/>
          <p:cNvSpPr txBox="1"/>
          <p:nvPr/>
        </p:nvSpPr>
        <p:spPr>
          <a:xfrm>
            <a:off x="467544" y="1268760"/>
            <a:ext cx="806489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>
                <a:solidFill>
                  <a:srgbClr val="FFC000"/>
                </a:solidFill>
              </a:rPr>
              <a:t>[479a]</a:t>
            </a:r>
            <a:r>
              <a:rPr lang="hu-HU" cap="small">
                <a:solidFill>
                  <a:srgbClr val="FFC000"/>
                </a:solidFill>
              </a:rPr>
              <a:t>Szókratész:</a:t>
            </a:r>
            <a:r>
              <a:rPr lang="hu-HU">
                <a:solidFill>
                  <a:srgbClr val="FFC000"/>
                </a:solidFill>
              </a:rPr>
              <a:t>A sokféle szép közt, drága barátunk – ezt mondjuk majd neki –, csak nem gondolod, hogy lesz olyan, amely ne látszanék rútnak is. Vagy olyan igazságos, amely ne látszanék igazságtalannak is. S olyan istenes dolog, amely ne látszanék istentelennek is. </a:t>
            </a:r>
          </a:p>
          <a:p>
            <a:r>
              <a:rPr lang="hu-HU">
                <a:solidFill>
                  <a:srgbClr val="FFC000"/>
                </a:solidFill>
              </a:rPr>
              <a:t>[b] </a:t>
            </a:r>
            <a:r>
              <a:rPr lang="hu-HU" cap="small">
                <a:solidFill>
                  <a:srgbClr val="FFC000"/>
                </a:solidFill>
              </a:rPr>
              <a:t>Glaukón:</a:t>
            </a:r>
            <a:r>
              <a:rPr lang="hu-HU">
                <a:solidFill>
                  <a:srgbClr val="FFC000"/>
                </a:solidFill>
              </a:rPr>
              <a:t> Nincs ilyen, sőt ezek a dolgok szükségképpen szépek is meg rútak is, és épp így a többi is, amit kérdezel. </a:t>
            </a:r>
          </a:p>
          <a:p>
            <a:r>
              <a:rPr lang="hu-HU">
                <a:solidFill>
                  <a:srgbClr val="FFC000"/>
                </a:solidFill>
              </a:rPr>
              <a:t>SZ. Hát vajon a sok kétszeres dolog? Talán kevésbé látszik majd félnek, mint kétszeresnek?</a:t>
            </a:r>
          </a:p>
          <a:p>
            <a:r>
              <a:rPr lang="hu-HU">
                <a:solidFill>
                  <a:srgbClr val="FFC000"/>
                </a:solidFill>
              </a:rPr>
              <a:t>G. Semmiképpen. </a:t>
            </a:r>
          </a:p>
          <a:p>
            <a:r>
              <a:rPr lang="hu-HU">
                <a:solidFill>
                  <a:srgbClr val="FFC000"/>
                </a:solidFill>
              </a:rPr>
              <a:t>SZ. És a nagy, a kicsi, a könnyű és a nehéz talán inkább nevezhető így, ahogy nevezni szoktuk, mint ellenkezőképpen?</a:t>
            </a:r>
          </a:p>
          <a:p>
            <a:r>
              <a:rPr lang="hu-HU">
                <a:solidFill>
                  <a:srgbClr val="FFC000"/>
                </a:solidFill>
              </a:rPr>
              <a:t>G. Nem, mert mindegyikük mindig mindkettőből tartalmaz magában valamit. </a:t>
            </a:r>
          </a:p>
          <a:p>
            <a:endParaRPr lang="hu-HU" smtClean="0"/>
          </a:p>
          <a:p>
            <a:r>
              <a:rPr lang="hu-HU" smtClean="0">
                <a:solidFill>
                  <a:srgbClr val="FFFF00"/>
                </a:solidFill>
              </a:rPr>
              <a:t>Szembeállítás: szép dolgok – maga a szép</a:t>
            </a:r>
          </a:p>
          <a:p>
            <a:r>
              <a:rPr lang="hu-HU" smtClean="0">
                <a:solidFill>
                  <a:srgbClr val="FFFF00"/>
                </a:solidFill>
              </a:rPr>
              <a:t>Az utóbbi </a:t>
            </a:r>
            <a:r>
              <a:rPr lang="hu-HU" u="sng" smtClean="0">
                <a:solidFill>
                  <a:srgbClr val="FFFF00"/>
                </a:solidFill>
              </a:rPr>
              <a:t>létező</a:t>
            </a:r>
            <a:r>
              <a:rPr lang="hu-HU" smtClean="0">
                <a:solidFill>
                  <a:srgbClr val="FFFF00"/>
                </a:solidFill>
              </a:rPr>
              <a:t>, mert mindig ugyanúgy van, soha nem lesz önmaga ellenkezője.</a:t>
            </a:r>
          </a:p>
          <a:p>
            <a:r>
              <a:rPr lang="hu-HU" smtClean="0">
                <a:solidFill>
                  <a:srgbClr val="FFFF00"/>
                </a:solidFill>
              </a:rPr>
              <a:t>Lehetséges róla tudás, mert nem változtatja a tulajdonságait.</a:t>
            </a:r>
          </a:p>
          <a:p>
            <a:r>
              <a:rPr lang="hu-HU" smtClean="0">
                <a:solidFill>
                  <a:srgbClr val="FFFF00"/>
                </a:solidFill>
              </a:rPr>
              <a:t>Az előbbiek változékonyak, ezért csak vélekedés lehetséges velük kapcsolatban. 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zövegdoboz 2"/>
          <p:cNvSpPr txBox="1"/>
          <p:nvPr/>
        </p:nvSpPr>
        <p:spPr>
          <a:xfrm>
            <a:off x="467544" y="948690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mtClean="0">
                <a:solidFill>
                  <a:srgbClr val="FFFF00"/>
                </a:solidFill>
              </a:rPr>
              <a:t>Minek mondjuk azt, amire a vélekedés vonatkozik?</a:t>
            </a:r>
            <a:br>
              <a:rPr lang="hu-HU" smtClean="0">
                <a:solidFill>
                  <a:srgbClr val="FFFF00"/>
                </a:solidFill>
              </a:rPr>
            </a:br>
            <a:r>
              <a:rPr lang="hu-HU" smtClean="0">
                <a:solidFill>
                  <a:srgbClr val="FFFF00"/>
                </a:solidFill>
              </a:rPr>
              <a:t>Nem lehet létező ….</a:t>
            </a:r>
          </a:p>
          <a:p>
            <a:r>
              <a:rPr lang="hu-HU" smtClean="0">
                <a:solidFill>
                  <a:srgbClr val="FFFF00"/>
                </a:solidFill>
              </a:rPr>
              <a:t>De nem lehet nemlétező sem, hiszen nemlétezőről semmit nem lehet állítani, így vélekedés sem lehetséges.</a:t>
            </a:r>
          </a:p>
          <a:p>
            <a:r>
              <a:rPr lang="hu-HU" smtClean="0">
                <a:solidFill>
                  <a:srgbClr val="FFFF00"/>
                </a:solidFill>
              </a:rPr>
              <a:t>Átmenet a létezés és a nemlétezés között: keletkezés.</a:t>
            </a:r>
          </a:p>
          <a:p>
            <a:r>
              <a:rPr lang="hu-HU" smtClean="0">
                <a:solidFill>
                  <a:srgbClr val="FFFF00"/>
                </a:solidFill>
              </a:rPr>
              <a:t>Éppen úgy, mint a vélekedés: átmenet a nemtudás és a tudás között.</a:t>
            </a:r>
          </a:p>
          <a:p>
            <a:endParaRPr lang="hu-HU">
              <a:solidFill>
                <a:srgbClr val="FFFF00"/>
              </a:solidFill>
            </a:endParaRPr>
          </a:p>
          <a:p>
            <a:r>
              <a:rPr lang="hu-HU" smtClean="0">
                <a:solidFill>
                  <a:srgbClr val="FFFF00"/>
                </a:solidFill>
              </a:rPr>
              <a:t>Folytatás: vonalhasonlat (509E - …)</a:t>
            </a:r>
          </a:p>
          <a:p>
            <a:r>
              <a:rPr lang="hu-HU" smtClean="0">
                <a:solidFill>
                  <a:srgbClr val="FFFF00"/>
                </a:solidFill>
              </a:rPr>
              <a:t>A vélekedés  tárgyai: a látható (hallható, stb. ) dolgok, a vélekedés forrása tehát az </a:t>
            </a:r>
            <a:r>
              <a:rPr lang="hu-HU" u="sng" smtClean="0">
                <a:solidFill>
                  <a:srgbClr val="FFFF00"/>
                </a:solidFill>
              </a:rPr>
              <a:t>érzékelés.</a:t>
            </a:r>
          </a:p>
          <a:p>
            <a:r>
              <a:rPr lang="hu-HU" smtClean="0">
                <a:solidFill>
                  <a:srgbClr val="FFFF00"/>
                </a:solidFill>
              </a:rPr>
              <a:t>A létezőket </a:t>
            </a:r>
            <a:r>
              <a:rPr lang="hu-HU" u="sng" smtClean="0">
                <a:solidFill>
                  <a:srgbClr val="FFFF00"/>
                </a:solidFill>
              </a:rPr>
              <a:t>ésszel</a:t>
            </a:r>
            <a:r>
              <a:rPr lang="hu-HU" smtClean="0">
                <a:solidFill>
                  <a:srgbClr val="FFFF00"/>
                </a:solidFill>
              </a:rPr>
              <a:t> tudjuk felfogni, ez a tudás forrása.</a:t>
            </a:r>
          </a:p>
          <a:p>
            <a:r>
              <a:rPr lang="hu-HU" smtClean="0">
                <a:solidFill>
                  <a:srgbClr val="FFFF00"/>
                </a:solidFill>
              </a:rPr>
              <a:t>Az érzékelhető dolgok tökéletlen </a:t>
            </a:r>
            <a:r>
              <a:rPr lang="hu-HU" u="sng" smtClean="0">
                <a:solidFill>
                  <a:srgbClr val="FFFF00"/>
                </a:solidFill>
              </a:rPr>
              <a:t>hasonmásai </a:t>
            </a:r>
            <a:r>
              <a:rPr lang="hu-HU" smtClean="0">
                <a:solidFill>
                  <a:srgbClr val="FFFF00"/>
                </a:solidFill>
              </a:rPr>
              <a:t>a létezőknek.</a:t>
            </a:r>
          </a:p>
          <a:p>
            <a:r>
              <a:rPr lang="hu-HU" smtClean="0">
                <a:solidFill>
                  <a:srgbClr val="FFFF00"/>
                </a:solidFill>
              </a:rPr>
              <a:t>De tovább is oszthatjuk: az érzékelhető dolgok között is vannak olyanok, amelyek csupán más dolgok hasonmásai:</a:t>
            </a:r>
          </a:p>
          <a:p>
            <a:r>
              <a:rPr lang="hu-HU" smtClean="0">
                <a:solidFill>
                  <a:srgbClr val="FFFF00"/>
                </a:solidFill>
              </a:rPr>
              <a:t>tükörképek a vízben, művészi alkotások.</a:t>
            </a:r>
          </a:p>
          <a:p>
            <a:r>
              <a:rPr lang="hu-HU" smtClean="0">
                <a:solidFill>
                  <a:srgbClr val="FFFF00"/>
                </a:solidFill>
              </a:rPr>
              <a:t>Az ésszel felfoghatók között is vannak olyanok, amelyekhez érzékelhető képeken keresztül férhetünk hozzá:</a:t>
            </a:r>
          </a:p>
          <a:p>
            <a:r>
              <a:rPr lang="hu-HU" smtClean="0">
                <a:solidFill>
                  <a:srgbClr val="FFFF00"/>
                </a:solidFill>
              </a:rPr>
              <a:t>eezek a matematikai, geometriai tárgyak.</a:t>
            </a:r>
          </a:p>
          <a:p>
            <a:r>
              <a:rPr lang="hu-HU" smtClean="0">
                <a:solidFill>
                  <a:srgbClr val="FFFF00"/>
                </a:solidFill>
              </a:rPr>
              <a:t>És vannak olyanok, amelyek hez tisztán az érvelés ( logosz) vezet:</a:t>
            </a:r>
          </a:p>
          <a:p>
            <a:r>
              <a:rPr lang="hu-HU" smtClean="0">
                <a:solidFill>
                  <a:srgbClr val="FFFF00"/>
                </a:solidFill>
              </a:rPr>
              <a:t>Ezek a tudás valódi tágyai: az ideák.</a:t>
            </a:r>
            <a:endParaRPr lang="hu-HU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308</TotalTime>
  <Words>618</Words>
  <Application>Microsoft Office PowerPoint</Application>
  <PresentationFormat>Diavetítés a képernyőre (4:3 oldalarány)</PresentationFormat>
  <Paragraphs>94</Paragraphs>
  <Slides>7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7</vt:i4>
      </vt:variant>
    </vt:vector>
  </HeadingPairs>
  <TitlesOfParts>
    <vt:vector size="8" baseType="lpstr">
      <vt:lpstr>Áramlás</vt:lpstr>
      <vt:lpstr>1. dia</vt:lpstr>
      <vt:lpstr>2. dia</vt:lpstr>
      <vt:lpstr>3. dia</vt:lpstr>
      <vt:lpstr>4. dia</vt:lpstr>
      <vt:lpstr>5. dia</vt:lpstr>
      <vt:lpstr>6. dia</vt:lpstr>
      <vt:lpstr>7. 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Máté András</dc:creator>
  <cp:lastModifiedBy>Andras</cp:lastModifiedBy>
  <cp:revision>34</cp:revision>
  <dcterms:created xsi:type="dcterms:W3CDTF">2013-09-15T16:31:33Z</dcterms:created>
  <dcterms:modified xsi:type="dcterms:W3CDTF">2014-09-08T07:29:42Z</dcterms:modified>
</cp:coreProperties>
</file>